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7" r:id="rId2"/>
    <p:sldId id="416" r:id="rId3"/>
    <p:sldId id="385" r:id="rId4"/>
    <p:sldId id="258" r:id="rId5"/>
    <p:sldId id="323" r:id="rId6"/>
    <p:sldId id="261" r:id="rId7"/>
    <p:sldId id="388" r:id="rId8"/>
    <p:sldId id="387" r:id="rId9"/>
    <p:sldId id="264" r:id="rId10"/>
    <p:sldId id="267" r:id="rId11"/>
    <p:sldId id="268" r:id="rId12"/>
    <p:sldId id="271" r:id="rId13"/>
    <p:sldId id="272" r:id="rId14"/>
    <p:sldId id="269" r:id="rId15"/>
    <p:sldId id="273" r:id="rId16"/>
    <p:sldId id="275" r:id="rId17"/>
    <p:sldId id="389" r:id="rId18"/>
    <p:sldId id="260" r:id="rId19"/>
    <p:sldId id="279" r:id="rId20"/>
    <p:sldId id="278" r:id="rId21"/>
    <p:sldId id="421" r:id="rId22"/>
    <p:sldId id="287" r:id="rId23"/>
    <p:sldId id="288" r:id="rId24"/>
    <p:sldId id="289" r:id="rId25"/>
    <p:sldId id="434" r:id="rId26"/>
    <p:sldId id="291" r:id="rId27"/>
    <p:sldId id="292" r:id="rId28"/>
    <p:sldId id="293" r:id="rId29"/>
    <p:sldId id="294" r:id="rId30"/>
    <p:sldId id="408" r:id="rId31"/>
    <p:sldId id="390" r:id="rId32"/>
    <p:sldId id="442" r:id="rId33"/>
    <p:sldId id="296" r:id="rId34"/>
    <p:sldId id="297" r:id="rId35"/>
    <p:sldId id="298" r:id="rId36"/>
    <p:sldId id="299" r:id="rId37"/>
    <p:sldId id="300" r:id="rId38"/>
    <p:sldId id="301" r:id="rId39"/>
    <p:sldId id="302" r:id="rId40"/>
    <p:sldId id="303" r:id="rId41"/>
    <p:sldId id="305" r:id="rId42"/>
    <p:sldId id="306" r:id="rId43"/>
    <p:sldId id="443" r:id="rId44"/>
    <p:sldId id="444" r:id="rId45"/>
    <p:sldId id="445" r:id="rId46"/>
    <p:sldId id="446" r:id="rId47"/>
    <p:sldId id="391" r:id="rId48"/>
    <p:sldId id="392" r:id="rId49"/>
    <p:sldId id="393" r:id="rId50"/>
    <p:sldId id="394" r:id="rId51"/>
    <p:sldId id="325" r:id="rId52"/>
    <p:sldId id="326" r:id="rId53"/>
    <p:sldId id="328" r:id="rId54"/>
    <p:sldId id="329" r:id="rId55"/>
    <p:sldId id="435" r:id="rId56"/>
    <p:sldId id="436" r:id="rId57"/>
    <p:sldId id="437" r:id="rId58"/>
    <p:sldId id="438" r:id="rId59"/>
    <p:sldId id="439" r:id="rId60"/>
    <p:sldId id="440" r:id="rId61"/>
    <p:sldId id="441" r:id="rId62"/>
    <p:sldId id="400" r:id="rId63"/>
    <p:sldId id="401" r:id="rId64"/>
    <p:sldId id="403" r:id="rId65"/>
    <p:sldId id="404" r:id="rId66"/>
    <p:sldId id="405" r:id="rId67"/>
    <p:sldId id="406" r:id="rId68"/>
    <p:sldId id="407" r:id="rId69"/>
    <p:sldId id="331" r:id="rId70"/>
    <p:sldId id="332" r:id="rId71"/>
    <p:sldId id="333" r:id="rId72"/>
    <p:sldId id="411" r:id="rId73"/>
    <p:sldId id="409" r:id="rId74"/>
    <p:sldId id="334" r:id="rId75"/>
    <p:sldId id="412" r:id="rId76"/>
    <p:sldId id="336" r:id="rId77"/>
    <p:sldId id="337" r:id="rId78"/>
    <p:sldId id="414" r:id="rId79"/>
    <p:sldId id="413" r:id="rId80"/>
    <p:sldId id="415" r:id="rId81"/>
    <p:sldId id="342" r:id="rId82"/>
    <p:sldId id="365" r:id="rId83"/>
    <p:sldId id="422" r:id="rId84"/>
    <p:sldId id="366" r:id="rId85"/>
    <p:sldId id="369" r:id="rId86"/>
    <p:sldId id="370" r:id="rId87"/>
    <p:sldId id="371" r:id="rId88"/>
    <p:sldId id="372" r:id="rId89"/>
    <p:sldId id="373" r:id="rId90"/>
    <p:sldId id="374" r:id="rId91"/>
    <p:sldId id="375" r:id="rId92"/>
    <p:sldId id="376" r:id="rId93"/>
    <p:sldId id="344" r:id="rId94"/>
    <p:sldId id="346" r:id="rId95"/>
    <p:sldId id="347" r:id="rId96"/>
    <p:sldId id="348" r:id="rId97"/>
    <p:sldId id="349" r:id="rId98"/>
    <p:sldId id="350" r:id="rId99"/>
    <p:sldId id="351" r:id="rId100"/>
    <p:sldId id="352" r:id="rId101"/>
    <p:sldId id="354" r:id="rId102"/>
    <p:sldId id="355" r:id="rId103"/>
    <p:sldId id="356" r:id="rId104"/>
    <p:sldId id="359" r:id="rId105"/>
    <p:sldId id="360" r:id="rId106"/>
    <p:sldId id="377" r:id="rId107"/>
    <p:sldId id="378" r:id="rId108"/>
    <p:sldId id="379" r:id="rId109"/>
    <p:sldId id="363" r:id="rId110"/>
    <p:sldId id="380" r:id="rId111"/>
    <p:sldId id="382" r:id="rId112"/>
    <p:sldId id="383" r:id="rId1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33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85790" autoAdjust="0"/>
  </p:normalViewPr>
  <p:slideViewPr>
    <p:cSldViewPr>
      <p:cViewPr>
        <p:scale>
          <a:sx n="100" d="100"/>
          <a:sy n="100" d="100"/>
        </p:scale>
        <p:origin x="-2802" y="-822"/>
      </p:cViewPr>
      <p:guideLst>
        <p:guide orient="horz" pos="2160"/>
        <p:guide pos="2880"/>
      </p:guideLst>
    </p:cSldViewPr>
  </p:slideViewPr>
  <p:notesTextViewPr>
    <p:cViewPr>
      <p:scale>
        <a:sx n="1" d="1"/>
        <a:sy n="1" d="1"/>
      </p:scale>
      <p:origin x="0" y="0"/>
    </p:cViewPr>
  </p:notesTextViewPr>
  <p:sorterViewPr>
    <p:cViewPr>
      <p:scale>
        <a:sx n="125" d="100"/>
        <a:sy n="125" d="100"/>
      </p:scale>
      <p:origin x="0" y="30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9AA8C-02C0-47C6-AEF8-EABDC19A22F8}" type="datetimeFigureOut">
              <a:rPr lang="fr-FR" smtClean="0"/>
              <a:t>11/09/2019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EADE45-E869-4845-A37A-F1C396E4EA31}" type="slidenum">
              <a:rPr lang="fr-FR" smtClean="0"/>
              <a:t>‹N°›</a:t>
            </a:fld>
            <a:endParaRPr lang="fr-FR"/>
          </a:p>
        </p:txBody>
      </p:sp>
    </p:spTree>
    <p:extLst>
      <p:ext uri="{BB962C8B-B14F-4D97-AF65-F5344CB8AC3E}">
        <p14:creationId xmlns:p14="http://schemas.microsoft.com/office/powerpoint/2010/main" val="144743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vulgaris-medical.com/encyclopedie/memorisation-des-souvenirs-9111.html"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www.vulgaris-medical.com/encyclopedie/-motions-bases-neurophysiologiques-8443.html" TargetMode="External"/><Relationship Id="rId4" Type="http://schemas.openxmlformats.org/officeDocument/2006/relationships/hyperlink" Target="http://www.vulgaris-medical.com/encyclopedie/cerveau-980.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vulgaris-medical.com/encyclopedie/memorisation-des-souvenirs-9111.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www.vulgaris-medical.com/encyclopedie/-motions-bases-neurophysiologiques-8443.html" TargetMode="External"/><Relationship Id="rId4" Type="http://schemas.openxmlformats.org/officeDocument/2006/relationships/hyperlink" Target="http://www.vulgaris-medical.com/encyclopedie/cerveau-980.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fr.wikipedia.org/wiki/Merzenich"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fr.wikipedia.org/wiki/Sing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fr.wikipedia.org/w/index.php?title=Input&amp;action=edit&amp;redlink=1"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Mémoire de travail est un terme général pour désigner le stockage temporaire d’informations, et la capacité de retenir plusieurs types d’informations en même temps et d’utiliser également des rappels de souvenirs anciens pour engendrer une réponse adaptée avant d’être ensuite oubliés</a:t>
            </a:r>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11</a:t>
            </a:fld>
            <a:endParaRPr lang="fr-FR"/>
          </a:p>
        </p:txBody>
      </p:sp>
    </p:spTree>
    <p:extLst>
      <p:ext uri="{BB962C8B-B14F-4D97-AF65-F5344CB8AC3E}">
        <p14:creationId xmlns:p14="http://schemas.microsoft.com/office/powerpoint/2010/main" val="52372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67</a:t>
            </a:fld>
            <a:endParaRPr lang="fr-FR"/>
          </a:p>
        </p:txBody>
      </p:sp>
    </p:spTree>
    <p:extLst>
      <p:ext uri="{BB962C8B-B14F-4D97-AF65-F5344CB8AC3E}">
        <p14:creationId xmlns:p14="http://schemas.microsoft.com/office/powerpoint/2010/main" val="197499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fr-FR"/>
          </a:p>
        </p:txBody>
      </p:sp>
      <p:sp>
        <p:nvSpPr>
          <p:cNvPr id="4" name="Rectangle 3"/>
          <p:cNvSpPr>
            <a:spLocks noGrp="1"/>
          </p:cNvSpPr>
          <p:nvPr>
            <p:ph type="sldNum" sz="quarter" idx="10"/>
          </p:nvPr>
        </p:nvSpPr>
        <p:spPr/>
        <p:txBody>
          <a:bodyPr/>
          <a:lstStyle/>
          <a:p>
            <a:fld id="{61807874-5299-41B2-A37A-6AA3547857F4}" type="slidenum">
              <a:rPr lang="fr-FR" smtClean="0"/>
              <a:pPr/>
              <a:t>68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6B7EF414-F752-4E2E-BB95-DBAE73904419}" type="slidenum">
              <a:rPr lang="fr-FR" sz="1200"/>
              <a:pPr/>
              <a:t>70</a:t>
            </a:fld>
            <a:endParaRPr lang="fr-FR"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83AF7DEA-EA4B-4BB1-A25D-920E2B32E6E7}" type="slidenum">
              <a:rPr lang="fr-FR" sz="1200"/>
              <a:pPr/>
              <a:t>71</a:t>
            </a:fld>
            <a:endParaRPr lang="fr-FR" sz="1200"/>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fr-FR" smtClean="0">
                <a:latin typeface="Arial" pitchFamily="34" charset="0"/>
              </a:rPr>
              <a:t>Calcium plus concentré a l ext donc ouverture des canaux= entree de ca+. L augmentation de concentration en ca+ entrainement la fusion de la vésicule avec la paroie presynaptique. Liberation des neurotransmetteur = exocytose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83AF7DEA-EA4B-4BB1-A25D-920E2B32E6E7}" type="slidenum">
              <a:rPr lang="fr-FR" sz="1200"/>
              <a:pPr/>
              <a:t>73</a:t>
            </a:fld>
            <a:endParaRPr lang="fr-FR" sz="1200"/>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fr-FR" smtClean="0">
                <a:latin typeface="Arial" pitchFamily="34" charset="0"/>
              </a:rPr>
              <a:t>Calcium plus concentré a l ext donc ouverture des canaux= entree de ca+. L augmentation de concentration en ca+ entrainement la fusion de la vésicule avec la paroie presynaptique. Liberation des neurotransmetteur = exocytose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31DC4CD1-24E9-477C-952F-A6118E5C98EC}" type="slidenum">
              <a:rPr lang="fr-FR" sz="1200"/>
              <a:pPr/>
              <a:t>74</a:t>
            </a:fld>
            <a:endParaRPr lang="fr-FR"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DAC83B5C-3494-425C-B9D1-79E8B14A68E6}" type="slidenum">
              <a:rPr lang="fr-FR" sz="1200"/>
              <a:pPr/>
              <a:t>75</a:t>
            </a:fld>
            <a:endParaRPr lang="fr-F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Choc electrique sur la queue avt la stim tact fait que la stim tactile entraine une retraction plus longue et plsu rapide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C4B57968-8BA2-4A0A-83D1-09CE06C4FE00}" type="slidenum">
              <a:rPr lang="fr-FR" sz="1200"/>
              <a:pPr/>
              <a:t>76</a:t>
            </a:fld>
            <a:endParaRPr lang="fr-FR"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 Mettre la figure 25 C page 537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E1D3AEF1-7650-412B-893A-48622BEC6E3E}" type="slidenum">
              <a:rPr lang="fr-FR" sz="1200"/>
              <a:pPr/>
              <a:t>77</a:t>
            </a:fld>
            <a:endParaRPr lang="fr-FR"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 Mettre la figure 25 C page 537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EE95F0BF-432D-44E8-92C9-C9CC9AE8CEF2}" type="slidenum">
              <a:rPr lang="fr-FR" sz="1200"/>
              <a:pPr/>
              <a:t>79</a:t>
            </a:fld>
            <a:endParaRPr lang="fr-FR"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8DA1311D-5497-6945-B40A-0C218EDD59F8}" type="slidenum">
              <a:rPr lang="fr-FR" sz="1200"/>
              <a:pPr/>
              <a:t>48</a:t>
            </a:fld>
            <a:endParaRPr lang="fr-FR"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La </a:t>
            </a:r>
            <a:r>
              <a:rPr lang="fr-FR" b="1" dirty="0" smtClean="0">
                <a:effectLst/>
              </a:rPr>
              <a:t>loi de </a:t>
            </a:r>
            <a:r>
              <a:rPr lang="fr-FR" b="1" dirty="0" err="1" smtClean="0">
                <a:effectLst/>
              </a:rPr>
              <a:t>Hebb</a:t>
            </a:r>
            <a:r>
              <a:rPr lang="fr-FR" b="1" dirty="0" smtClean="0">
                <a:effectLst/>
              </a:rPr>
              <a:t> </a:t>
            </a:r>
            <a:r>
              <a:rPr lang="fr-FR" dirty="0" smtClean="0"/>
              <a:t>propose la chose suivante. Si une synapse établie une communication entre deux neurones, ils deviennent actifs de manière répétitive en même temps que le neurone </a:t>
            </a:r>
            <a:r>
              <a:rPr lang="fr-FR" dirty="0" err="1" smtClean="0"/>
              <a:t>postsynaptique</a:t>
            </a:r>
            <a:r>
              <a:rPr lang="fr-FR" dirty="0" smtClean="0"/>
              <a:t> c'est-à-dire celui situé après la synapse et qui décharge. On constate des modifications qui prennent place à l'intérieur de la structure ou dans la chimie de la synapse ce qui a pour effet de la renforcer. Autrement dit si un stimulus inconditionnel survient immédiatement après un stimulus conditionnel on constate une activation de la réponse et une décharge du neurone </a:t>
            </a:r>
            <a:r>
              <a:rPr lang="fr-FR" dirty="0" err="1" smtClean="0"/>
              <a:t>postsynaptique</a:t>
            </a:r>
            <a:r>
              <a:rPr lang="fr-FR" dirty="0" smtClean="0"/>
              <a:t> qui vient renforcer toutes les synapses de ce neurone y compris la synapse avec le rôle du stimulus conditionnel.</a:t>
            </a:r>
            <a:br>
              <a:rPr lang="fr-FR" dirty="0" smtClean="0"/>
            </a:br>
            <a:r>
              <a:rPr lang="fr-FR" dirty="0" smtClean="0"/>
              <a:t>Après plusieurs </a:t>
            </a:r>
            <a:r>
              <a:rPr lang="fr-FR" dirty="0" err="1" smtClean="0"/>
              <a:t>co-occurrence</a:t>
            </a:r>
            <a:r>
              <a:rPr lang="fr-FR" dirty="0" smtClean="0"/>
              <a:t> c'est-à-dire plusieurs circonstances, occasions, la synapse avec le neurone du stimulus conditionnel devient suffisamment forte pour activer le même neurone </a:t>
            </a:r>
            <a:r>
              <a:rPr lang="fr-FR" dirty="0" err="1" smtClean="0"/>
              <a:t>postsynaptique</a:t>
            </a:r>
            <a:r>
              <a:rPr lang="fr-FR" dirty="0" smtClean="0"/>
              <a:t> c'est ce qu'on appelle l'apprentissage.</a:t>
            </a:r>
            <a:endParaRPr lang="fr-FR"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80</a:t>
            </a:fld>
            <a:endParaRPr lang="fr-FR"/>
          </a:p>
        </p:txBody>
      </p:sp>
    </p:spTree>
    <p:extLst>
      <p:ext uri="{BB962C8B-B14F-4D97-AF65-F5344CB8AC3E}">
        <p14:creationId xmlns:p14="http://schemas.microsoft.com/office/powerpoint/2010/main" val="1474302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DE5A409E-BC15-4295-A088-9585A9DB2AF8}" type="slidenum">
              <a:rPr lang="fr-FR" sz="1200"/>
              <a:pPr/>
              <a:t>81</a:t>
            </a:fld>
            <a:endParaRPr lang="fr-FR"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Acéthylcholinesterase: enzyme de degradation de l Ach permettant la liberation de la synapse pour recevoir une nouvelle sti.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6A2C5B82-FE4A-2746-90B4-DEF1EBC3F4E4}" type="slidenum">
              <a:rPr lang="fr-FR" sz="1200"/>
              <a:pPr/>
              <a:t>82</a:t>
            </a:fld>
            <a:endParaRPr lang="fr-FR"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Arial" charset="0"/>
                <a:ea typeface="ＭＳ Ｐゴシック" charset="0"/>
                <a:cs typeface="ＭＳ Ｐゴシック" charset="0"/>
              </a:rPr>
              <a:t>Acéthylcholinesterase: enzyme de degradation de l Ach permettant la liberation de la synapse pour recevoir une nouvelle sti.</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3C60BC43-8AEF-194C-99A1-15590854FF84}" type="slidenum">
              <a:rPr lang="fr-FR" sz="1200"/>
              <a:pPr/>
              <a:t>84</a:t>
            </a:fld>
            <a:endParaRPr lang="fr-FR"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Un peu plus tard les </a:t>
            </a:r>
            <a:r>
              <a:rPr lang="fr-FR" b="1" dirty="0" smtClean="0">
                <a:effectLst/>
              </a:rPr>
              <a:t>mécanismes neuronaux de la mémoire</a:t>
            </a:r>
            <a:r>
              <a:rPr lang="fr-FR" dirty="0" smtClean="0"/>
              <a:t> qui correspondent à la </a:t>
            </a:r>
            <a:r>
              <a:rPr lang="fr-FR" b="1" dirty="0" smtClean="0">
                <a:effectLst/>
                <a:hlinkClick r:id="rId3"/>
              </a:rPr>
              <a:t>loi de Hebb</a:t>
            </a:r>
            <a:r>
              <a:rPr lang="fr-FR" dirty="0" smtClean="0"/>
              <a:t> sont mis à jour. Le mécanisme potentialisation est décrit au niveau de la formation de l'</a:t>
            </a:r>
            <a:r>
              <a:rPr lang="fr-FR" dirty="0" smtClean="0">
                <a:hlinkClick r:id="rId4"/>
              </a:rPr>
              <a:t>hippocampe</a:t>
            </a:r>
            <a:r>
              <a:rPr lang="fr-FR" dirty="0" smtClean="0"/>
              <a:t> ou corne d'amont. Il s'agit d'une région spécialisée du cortex limbique c'est-à-dire du </a:t>
            </a:r>
            <a:r>
              <a:rPr lang="fr-FR" dirty="0" smtClean="0">
                <a:hlinkClick r:id="rId5"/>
              </a:rPr>
              <a:t>système limbique </a:t>
            </a:r>
            <a:r>
              <a:rPr lang="fr-FR" dirty="0" smtClean="0"/>
              <a:t>qui se localise dans le lobe temporal à sa partie médiane</a:t>
            </a:r>
            <a:endParaRPr lang="fr-FR"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3C60BC43-8AEF-194C-99A1-15590854FF84}" type="slidenum">
              <a:rPr lang="fr-FR" sz="1200"/>
              <a:pPr/>
              <a:t>85</a:t>
            </a:fld>
            <a:endParaRPr lang="fr-FR"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Un peu plus tard les </a:t>
            </a:r>
            <a:r>
              <a:rPr lang="fr-FR" b="1" dirty="0" smtClean="0">
                <a:effectLst/>
              </a:rPr>
              <a:t>mécanismes neuronaux de la mémoire</a:t>
            </a:r>
            <a:r>
              <a:rPr lang="fr-FR" dirty="0" smtClean="0"/>
              <a:t> qui correspondent à la </a:t>
            </a:r>
            <a:r>
              <a:rPr lang="fr-FR" b="1" dirty="0" smtClean="0">
                <a:effectLst/>
                <a:hlinkClick r:id="rId3"/>
              </a:rPr>
              <a:t>loi de Hebb</a:t>
            </a:r>
            <a:r>
              <a:rPr lang="fr-FR" dirty="0" smtClean="0"/>
              <a:t> sont mis à jour. Le mécanisme potentialisation est décrit au niveau de la formation de l'</a:t>
            </a:r>
            <a:r>
              <a:rPr lang="fr-FR" dirty="0" smtClean="0">
                <a:hlinkClick r:id="rId4"/>
              </a:rPr>
              <a:t>hippocampe</a:t>
            </a:r>
            <a:r>
              <a:rPr lang="fr-FR" dirty="0" smtClean="0"/>
              <a:t> ou corne d'amont. Il s'agit d'une région spécialisée du cortex limbique c'est-à-dire du </a:t>
            </a:r>
            <a:r>
              <a:rPr lang="fr-FR" dirty="0" smtClean="0">
                <a:hlinkClick r:id="rId5"/>
              </a:rPr>
              <a:t>système limbique </a:t>
            </a:r>
            <a:r>
              <a:rPr lang="fr-FR" dirty="0" smtClean="0"/>
              <a:t>qui se localise dans le lobe temporal à sa partie médiane</a:t>
            </a:r>
            <a:endParaRPr lang="fr-FR"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D81784A9-D997-2240-8578-C980AD4F872B}" type="slidenum">
              <a:rPr lang="fr-FR" sz="1200"/>
              <a:pPr/>
              <a:t>86</a:t>
            </a:fld>
            <a:endParaRPr lang="fr-FR" sz="1200"/>
          </a:p>
        </p:txBody>
      </p:sp>
      <p:sp>
        <p:nvSpPr>
          <p:cNvPr id="96258" name="Rectangle 2"/>
          <p:cNvSpPr>
            <a:spLocks noGrp="1" noRot="1" noChangeAspect="1" noChangeArrowheads="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a:latin typeface="Arial" charset="0"/>
                <a:ea typeface="ＭＳ Ｐゴシック" charset="0"/>
                <a:cs typeface="ＭＳ Ｐゴシック" charset="0"/>
              </a:rPr>
              <a:t>Plus freq doigt 2 3 et 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7B090-3975-7B44-BFC7-C5F197A478EC}" type="slidenum">
              <a:rPr lang="fr-FR" sz="1200"/>
              <a:pPr/>
              <a:t>87</a:t>
            </a:fld>
            <a:endParaRPr lang="fr-FR"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hlinkClick r:id="rId3" tooltip="Merzenich"/>
              </a:rPr>
              <a:t>Merzenich</a:t>
            </a:r>
            <a:r>
              <a:rPr lang="fr-FR" dirty="0" smtClean="0"/>
              <a:t> (1984), montra lors de l'amputation d'un doigt de </a:t>
            </a:r>
            <a:r>
              <a:rPr lang="fr-FR" dirty="0" smtClean="0">
                <a:hlinkClick r:id="rId4" tooltip="Singe"/>
              </a:rPr>
              <a:t>singe</a:t>
            </a:r>
            <a:r>
              <a:rPr lang="fr-FR" dirty="0" smtClean="0"/>
              <a:t>, que la zone correspondante se mettait à réagir à la stimulation des doigts connexes deux mois après l'amputation, i.e. cette zone venait de se faire « recouvrir »</a:t>
            </a:r>
            <a:endParaRPr lang="fr-FR"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C17F9A-2EC0-E949-BD10-496B08AA4C88}" type="slidenum">
              <a:rPr lang="fr-FR" sz="1200"/>
              <a:pPr/>
              <a:t>88</a:t>
            </a:fld>
            <a:endParaRPr lang="fr-FR"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Arial" charset="0"/>
                <a:ea typeface="ＭＳ Ｐゴシック" charset="0"/>
                <a:cs typeface="ＭＳ Ｐゴシック" charset="0"/>
              </a:rPr>
              <a:t>Plus freq doigt 2 3 et 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F3488-4634-8B40-8C6E-20583783A376}" type="slidenum">
              <a:rPr lang="fr-FR" sz="1200"/>
              <a:pPr/>
              <a:t>89</a:t>
            </a:fld>
            <a:endParaRPr lang="fr-FR"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fr-FR" dirty="0" smtClean="0">
                <a:latin typeface="Arial" charset="0"/>
                <a:ea typeface="ＭＳ Ｐゴシック" charset="0"/>
                <a:cs typeface="ＭＳ Ｐゴシック" charset="0"/>
              </a:rPr>
              <a:t>La sensation fantôme est une impression qui consiste à ressentir un membre malgré sa « désaffectation » (le membre inexistant n’est plus afférent au</a:t>
            </a:r>
          </a:p>
          <a:p>
            <a:pPr eaLnBrk="1" hangingPunct="1"/>
            <a:r>
              <a:rPr lang="fr-FR" dirty="0" smtClean="0">
                <a:latin typeface="Arial" charset="0"/>
                <a:ea typeface="ＭＳ Ｐゴシック" charset="0"/>
                <a:cs typeface="ＭＳ Ｐゴシック" charset="0"/>
              </a:rPr>
              <a:t>corps). Les sensations ressenties peuvent être diverses : sentiment normal d’un membre sain, picotement ou fourmillement, légers courants électriques, chatouillement.</a:t>
            </a:r>
          </a:p>
          <a:p>
            <a:pPr eaLnBrk="1" hangingPunct="1"/>
            <a:r>
              <a:rPr lang="fr-FR" dirty="0" smtClean="0"/>
              <a:t>Lorsque la zone de la main ne reçoit plus d'input, du fait d'une amputation, l'homuncule va subir une réorganisation observable par imagerie médicale : la zone cérébrale associée à la main va se faire recouvrir par la zone du visage, ceci aura pour conséquence qu'une stimulation de la joue d'un amputé lui « stimulera » la joue, mais également la main. Ceci explique donc la sensation fantôme. Deux types d'</a:t>
            </a:r>
            <a:r>
              <a:rPr lang="fr-FR" dirty="0" smtClean="0">
                <a:hlinkClick r:id="rId3" tooltip="Input (page inexistante)"/>
              </a:rPr>
              <a:t>inputs</a:t>
            </a:r>
            <a:r>
              <a:rPr lang="fr-FR" dirty="0" smtClean="0"/>
              <a:t> pour une zone correspondant à un membre (supérieur) amputé : le moignon et le visage, qui avait envahi le territoire de la main, </a:t>
            </a:r>
            <a:endParaRPr lang="fr-FR"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98B484-520F-9E47-A17E-778FCA4452B7}" type="slidenum">
              <a:rPr lang="fr-FR" sz="1200"/>
              <a:pPr/>
              <a:t>90</a:t>
            </a:fld>
            <a:endParaRPr lang="fr-FR"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a:latin typeface="Arial" charset="0"/>
                <a:ea typeface="ＭＳ Ｐゴシック" charset="0"/>
                <a:cs typeface="ＭＳ Ｐゴシック" charset="0"/>
              </a:rPr>
              <a:t>Une fois la connectivité cérébrale mise en place dans ses grandes lignes l</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activité nerveuse induite par l </a:t>
            </a:r>
            <a:r>
              <a:rPr lang="fr-FR" altLang="ja-JP" dirty="0" err="1">
                <a:latin typeface="Arial" charset="0"/>
                <a:ea typeface="ＭＳ Ｐゴシック" charset="0"/>
                <a:cs typeface="ＭＳ Ｐゴシック" charset="0"/>
              </a:rPr>
              <a:t>experience</a:t>
            </a:r>
            <a:r>
              <a:rPr lang="fr-FR" altLang="ja-JP" dirty="0">
                <a:latin typeface="Arial" charset="0"/>
                <a:ea typeface="ＭＳ Ｐゴシック" charset="0"/>
                <a:cs typeface="ＭＳ Ｐゴシック" charset="0"/>
              </a:rPr>
              <a:t> peut modifier le </a:t>
            </a:r>
            <a:r>
              <a:rPr lang="fr-FR" altLang="ja-JP" dirty="0" err="1">
                <a:latin typeface="Arial" charset="0"/>
                <a:ea typeface="ＭＳ Ｐゴシック" charset="0"/>
                <a:cs typeface="ＭＳ Ｐゴシック" charset="0"/>
              </a:rPr>
              <a:t>cablage</a:t>
            </a:r>
            <a:r>
              <a:rPr lang="fr-FR" altLang="ja-JP" dirty="0">
                <a:latin typeface="Arial" charset="0"/>
                <a:ea typeface="ＭＳ Ｐゴシック" charset="0"/>
                <a:cs typeface="ＭＳ Ｐゴシック" charset="0"/>
              </a:rPr>
              <a:t> </a:t>
            </a:r>
            <a:r>
              <a:rPr lang="fr-FR" altLang="ja-JP" dirty="0" err="1">
                <a:latin typeface="Arial" charset="0"/>
                <a:ea typeface="ＭＳ Ｐゴシック" charset="0"/>
                <a:cs typeface="ＭＳ Ｐゴシック" charset="0"/>
              </a:rPr>
              <a:t>sunaptiqe</a:t>
            </a:r>
            <a:r>
              <a:rPr lang="fr-FR" altLang="ja-JP" dirty="0">
                <a:latin typeface="Arial" charset="0"/>
                <a:ea typeface="ＭＳ Ｐゴシック" charset="0"/>
                <a:cs typeface="ＭＳ Ｐゴシック" charset="0"/>
              </a:rPr>
              <a:t> du cerveau en développement. L environnement et l interaction que l on peut avoir avec lui peut ainsi modifier la structure et les fonctions du cerveau. Cependant il existe une </a:t>
            </a:r>
            <a:r>
              <a:rPr lang="fr-FR" altLang="ja-JP" dirty="0" err="1">
                <a:latin typeface="Arial" charset="0"/>
                <a:ea typeface="ＭＳ Ｐゴシック" charset="0"/>
                <a:cs typeface="ＭＳ Ｐゴシック" charset="0"/>
              </a:rPr>
              <a:t>fenetre</a:t>
            </a:r>
            <a:r>
              <a:rPr lang="fr-FR" altLang="ja-JP" dirty="0">
                <a:latin typeface="Arial" charset="0"/>
                <a:ea typeface="ＭＳ Ｐゴシック" charset="0"/>
                <a:cs typeface="ＭＳ Ｐゴシック" charset="0"/>
              </a:rPr>
              <a:t> tempo limitée </a:t>
            </a:r>
            <a:r>
              <a:rPr lang="fr-FR" altLang="ja-JP" dirty="0" err="1">
                <a:latin typeface="Arial" charset="0"/>
                <a:ea typeface="ＭＳ Ｐゴシック" charset="0"/>
                <a:cs typeface="ＭＳ Ｐゴシック" charset="0"/>
              </a:rPr>
              <a:t>appellée</a:t>
            </a:r>
            <a:r>
              <a:rPr lang="fr-FR" altLang="ja-JP" dirty="0">
                <a:latin typeface="Arial" charset="0"/>
                <a:ea typeface="ＭＳ Ｐゴシック" charset="0"/>
                <a:cs typeface="ＭＳ Ｐゴシック" charset="0"/>
              </a:rPr>
              <a:t> période critique en dehors de celle ci le cerveau devenu mature devient de plus en plus </a:t>
            </a:r>
            <a:r>
              <a:rPr lang="fr-FR" altLang="ja-JP" dirty="0" err="1">
                <a:latin typeface="Arial" charset="0"/>
                <a:ea typeface="ＭＳ Ｐゴシック" charset="0"/>
                <a:cs typeface="ＭＳ Ｐゴシック" charset="0"/>
              </a:rPr>
              <a:t>refractaire</a:t>
            </a:r>
            <a:r>
              <a:rPr lang="fr-FR" altLang="ja-JP" dirty="0">
                <a:latin typeface="Arial" charset="0"/>
                <a:ea typeface="ＭＳ Ｐゴシック" charset="0"/>
                <a:cs typeface="ＭＳ Ｐゴシック" charset="0"/>
              </a:rPr>
              <a:t> aux </a:t>
            </a:r>
            <a:r>
              <a:rPr lang="fr-FR" altLang="ja-JP" dirty="0" err="1">
                <a:latin typeface="Arial" charset="0"/>
                <a:ea typeface="ＭＳ Ｐゴシック" charset="0"/>
                <a:cs typeface="ＭＳ Ｐゴシック" charset="0"/>
              </a:rPr>
              <a:t>lecons</a:t>
            </a:r>
            <a:r>
              <a:rPr lang="fr-FR" altLang="ja-JP" dirty="0">
                <a:latin typeface="Arial" charset="0"/>
                <a:ea typeface="ＭＳ Ｐゴシック" charset="0"/>
                <a:cs typeface="ＭＳ Ｐゴシック" charset="0"/>
              </a:rPr>
              <a:t> de l expérience car les </a:t>
            </a:r>
            <a:r>
              <a:rPr lang="fr-FR" altLang="ja-JP" dirty="0" err="1">
                <a:latin typeface="Arial" charset="0"/>
                <a:ea typeface="ＭＳ Ｐゴシック" charset="0"/>
                <a:cs typeface="ＭＳ Ｐゴシック" charset="0"/>
              </a:rPr>
              <a:t>meca</a:t>
            </a:r>
            <a:r>
              <a:rPr lang="fr-FR" altLang="ja-JP" dirty="0">
                <a:latin typeface="Arial" charset="0"/>
                <a:ea typeface="ＭＳ Ｐゴシック" charset="0"/>
                <a:cs typeface="ＭＳ Ｐゴシック" charset="0"/>
              </a:rPr>
              <a:t> cellulaires a l origine des </a:t>
            </a:r>
            <a:r>
              <a:rPr lang="fr-FR" altLang="ja-JP" dirty="0" err="1">
                <a:latin typeface="Arial" charset="0"/>
                <a:ea typeface="ＭＳ Ｐゴシック" charset="0"/>
                <a:cs typeface="ＭＳ Ｐゴシック" charset="0"/>
              </a:rPr>
              <a:t>modif</a:t>
            </a:r>
            <a:r>
              <a:rPr lang="fr-FR" altLang="ja-JP" dirty="0">
                <a:latin typeface="Arial" charset="0"/>
                <a:ea typeface="ＭＳ Ｐゴシック" charset="0"/>
                <a:cs typeface="ＭＳ Ｐゴシック" charset="0"/>
              </a:rPr>
              <a:t> de connectivité neurale le deviennent aussi.</a:t>
            </a:r>
          </a:p>
          <a:p>
            <a:pPr eaLnBrk="1" hangingPunct="1"/>
            <a:r>
              <a:rPr lang="fr-FR" dirty="0">
                <a:latin typeface="Arial" charset="0"/>
                <a:ea typeface="ＭＳ Ｐゴシック" charset="0"/>
                <a:cs typeface="ＭＳ Ｐゴシック" charset="0"/>
              </a:rPr>
              <a:t>30</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 Konrad </a:t>
            </a:r>
            <a:r>
              <a:rPr lang="fr-FR" altLang="ja-JP" dirty="0" err="1">
                <a:latin typeface="Arial" charset="0"/>
                <a:ea typeface="ＭＳ Ｐゴシック" charset="0"/>
                <a:cs typeface="ＭＳ Ｐゴシック" charset="0"/>
              </a:rPr>
              <a:t>lorenz</a:t>
            </a:r>
            <a:r>
              <a:rPr lang="fr-FR" altLang="ja-JP" dirty="0">
                <a:latin typeface="Arial" charset="0"/>
                <a:ea typeface="ＭＳ Ｐゴシック" charset="0"/>
                <a:cs typeface="ＭＳ Ｐゴシック" charset="0"/>
              </a:rPr>
              <a:t> montre que les jeunes oies s</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attachent à leur mère (comportement inné)  </a:t>
            </a:r>
            <a:r>
              <a:rPr lang="fr-FR" altLang="ja-JP" dirty="0" err="1">
                <a:latin typeface="Arial" charset="0"/>
                <a:ea typeface="ＭＳ Ｐゴシック" charset="0"/>
                <a:cs typeface="ＭＳ Ｐゴシック" charset="0"/>
              </a:rPr>
              <a:t>Periode</a:t>
            </a:r>
            <a:r>
              <a:rPr lang="fr-FR" altLang="ja-JP" dirty="0">
                <a:latin typeface="Arial" charset="0"/>
                <a:ea typeface="ＭＳ Ｐゴシック" charset="0"/>
                <a:cs typeface="ＭＳ Ｐゴシック" charset="0"/>
              </a:rPr>
              <a:t> critique pour l’attachement social: 2 jours après éclosion de l’œuf. </a:t>
            </a:r>
          </a:p>
          <a:p>
            <a:pPr eaLnBrk="1" hangingPunct="1"/>
            <a:r>
              <a:rPr lang="fr-FR" altLang="ja-JP" dirty="0">
                <a:latin typeface="Arial" charset="0"/>
                <a:ea typeface="ＭＳ Ｐゴシック" charset="0"/>
                <a:cs typeface="ＭＳ Ｐゴシック" charset="0"/>
              </a:rPr>
              <a:t>« empreinte » sociale. </a:t>
            </a:r>
          </a:p>
          <a:p>
            <a:pPr eaLnBrk="1" hangingPunct="1"/>
            <a:r>
              <a:rPr lang="fr-FR" altLang="ja-JP" dirty="0">
                <a:latin typeface="Arial" charset="0"/>
                <a:ea typeface="ＭＳ Ｐゴシック" charset="0"/>
                <a:cs typeface="ＭＳ Ｐゴシック" charset="0"/>
              </a:rPr>
              <a:t>Il existe également des connaissances instinctives: bébés oiseaux font les morts dans le nix lorsque passe l’ombre d’un prédateur</a:t>
            </a:r>
          </a:p>
          <a:p>
            <a:pPr eaLnBrk="1" hangingPunct="1"/>
            <a:r>
              <a:rPr lang="fr-FR" altLang="ja-JP" dirty="0">
                <a:latin typeface="Arial" charset="0"/>
                <a:ea typeface="ＭＳ Ｐゴシック" charset="0"/>
                <a:cs typeface="ＭＳ Ｐゴシック" charset="0"/>
              </a:rPr>
              <a:t>Chez l’homme on parle de l’impact de l’expérience sur le destin des neurones;  Par exemple, </a:t>
            </a:r>
            <a:r>
              <a:rPr lang="fr-FR" altLang="ja-JP" dirty="0" err="1">
                <a:latin typeface="Arial" charset="0"/>
                <a:ea typeface="ＭＳ Ｐゴシック" charset="0"/>
                <a:cs typeface="ＭＳ Ｐゴシック" charset="0"/>
              </a:rPr>
              <a:t>Hubel</a:t>
            </a:r>
            <a:r>
              <a:rPr lang="fr-FR" altLang="ja-JP" dirty="0">
                <a:latin typeface="Arial" charset="0"/>
                <a:ea typeface="ＭＳ Ｐゴシック" charset="0"/>
                <a:cs typeface="ＭＳ Ｐゴシック" charset="0"/>
              </a:rPr>
              <a:t> et Wiesel ont montré que l’absence de stimulation visuelle pendant les 1ers stades du </a:t>
            </a:r>
            <a:r>
              <a:rPr lang="fr-FR" altLang="ja-JP" dirty="0" err="1">
                <a:latin typeface="Arial" charset="0"/>
                <a:ea typeface="ＭＳ Ｐゴシック" charset="0"/>
                <a:cs typeface="ＭＳ Ｐゴシック" charset="0"/>
              </a:rPr>
              <a:t>developpement</a:t>
            </a:r>
            <a:r>
              <a:rPr lang="fr-FR" altLang="ja-JP" dirty="0">
                <a:latin typeface="Arial" charset="0"/>
                <a:ea typeface="ＭＳ Ｐゴシック" charset="0"/>
                <a:cs typeface="ＭＳ Ｐゴシック" charset="0"/>
              </a:rPr>
              <a:t> a un impact sur la mise en place du </a:t>
            </a:r>
            <a:r>
              <a:rPr lang="fr-FR" altLang="ja-JP" dirty="0" err="1">
                <a:latin typeface="Arial" charset="0"/>
                <a:ea typeface="ＭＳ Ｐゴシック" charset="0"/>
                <a:cs typeface="ＭＳ Ｐゴシック" charset="0"/>
              </a:rPr>
              <a:t>cablage</a:t>
            </a:r>
            <a:r>
              <a:rPr lang="fr-FR" altLang="ja-JP" dirty="0">
                <a:latin typeface="Arial" charset="0"/>
                <a:ea typeface="ＭＳ Ｐゴシック" charset="0"/>
                <a:cs typeface="ＭＳ Ｐゴシック" charset="0"/>
              </a:rPr>
              <a:t> des voies visuelles. Centrales, mais pendant une période limité. </a:t>
            </a:r>
            <a:endParaRPr lang="fr-FR"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8DA1311D-5497-6945-B40A-0C218EDD59F8}" type="slidenum">
              <a:rPr lang="fr-FR" sz="1200"/>
              <a:pPr/>
              <a:t>49</a:t>
            </a:fld>
            <a:endParaRPr lang="fr-FR"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La </a:t>
            </a:r>
            <a:r>
              <a:rPr lang="fr-FR" b="1" dirty="0" smtClean="0">
                <a:effectLst/>
              </a:rPr>
              <a:t>loi de </a:t>
            </a:r>
            <a:r>
              <a:rPr lang="fr-FR" b="1" dirty="0" err="1" smtClean="0">
                <a:effectLst/>
              </a:rPr>
              <a:t>Hebb</a:t>
            </a:r>
            <a:r>
              <a:rPr lang="fr-FR" b="1" dirty="0" smtClean="0">
                <a:effectLst/>
              </a:rPr>
              <a:t> </a:t>
            </a:r>
            <a:r>
              <a:rPr lang="fr-FR" dirty="0" smtClean="0"/>
              <a:t>propose la chose suivante. Si une synapse établie une communication entre deux neurones, ils deviennent actifs de manière répétitive en même temps que le neurone </a:t>
            </a:r>
            <a:r>
              <a:rPr lang="fr-FR" dirty="0" err="1" smtClean="0"/>
              <a:t>postsynaptique</a:t>
            </a:r>
            <a:r>
              <a:rPr lang="fr-FR" dirty="0" smtClean="0"/>
              <a:t> c'est-à-dire celui situé après la synapse et qui décharge. On constate des modifications qui prennent place à l'intérieur de la structure ou dans la chimie de la synapse ce qui a pour effet de la renforcer. Autrement dit si un stimulus inconditionnel survient immédiatement après un stimulus conditionnel on constate une activation de la réponse et une décharge du neurone </a:t>
            </a:r>
            <a:r>
              <a:rPr lang="fr-FR" dirty="0" err="1" smtClean="0"/>
              <a:t>postsynaptique</a:t>
            </a:r>
            <a:r>
              <a:rPr lang="fr-FR" dirty="0" smtClean="0"/>
              <a:t> qui vient renforcer toutes les synapses de ce neurone y compris la synapse avec le rôle du stimulus conditionnel.</a:t>
            </a:r>
            <a:br>
              <a:rPr lang="fr-FR" dirty="0" smtClean="0"/>
            </a:br>
            <a:r>
              <a:rPr lang="fr-FR" dirty="0" smtClean="0"/>
              <a:t>Après plusieurs </a:t>
            </a:r>
            <a:r>
              <a:rPr lang="fr-FR" dirty="0" err="1" smtClean="0"/>
              <a:t>co-occurrence</a:t>
            </a:r>
            <a:r>
              <a:rPr lang="fr-FR" dirty="0" smtClean="0"/>
              <a:t> c'est-à-dire plusieurs circonstances, occasions, la synapse avec le neurone du stimulus conditionnel devient suffisamment forte pour activer le même neurone </a:t>
            </a:r>
            <a:r>
              <a:rPr lang="fr-FR" dirty="0" err="1" smtClean="0"/>
              <a:t>postsynaptique</a:t>
            </a:r>
            <a:r>
              <a:rPr lang="fr-FR" dirty="0" smtClean="0"/>
              <a:t> c'est ce qu'on appelle l'apprentissage.</a:t>
            </a:r>
            <a:endParaRPr lang="fr-FR"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5F12D6-0113-6D48-BD42-59DD5CBE5C19}" type="slidenum">
              <a:rPr lang="fr-FR" sz="1200"/>
              <a:pPr/>
              <a:t>91</a:t>
            </a:fld>
            <a:endParaRPr lang="fr-FR"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a:latin typeface="Arial" charset="0"/>
                <a:ea typeface="ＭＳ Ｐゴシック" charset="0"/>
                <a:cs typeface="ＭＳ Ｐゴシック" charset="0"/>
              </a:rPr>
              <a:t>On n</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est pas bilingue car on a appris après la période critique. </a:t>
            </a:r>
          </a:p>
          <a:p>
            <a:pPr eaLnBrk="1" hangingPunct="1"/>
            <a:r>
              <a:rPr lang="fr-FR" dirty="0" err="1">
                <a:latin typeface="Arial" charset="0"/>
                <a:ea typeface="ＭＳ Ｐゴシック" charset="0"/>
                <a:cs typeface="ＭＳ Ｐゴシック" charset="0"/>
              </a:rPr>
              <a:t>Frederic</a:t>
            </a:r>
            <a:r>
              <a:rPr lang="fr-FR" dirty="0">
                <a:latin typeface="Arial" charset="0"/>
                <a:ea typeface="ＭＳ Ｐゴシック" charset="0"/>
                <a:cs typeface="ＭＳ Ｐゴシック" charset="0"/>
              </a:rPr>
              <a:t> II (pas celui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Allemagne vivant au 17 </a:t>
            </a:r>
            <a:r>
              <a:rPr lang="fr-FR" altLang="ja-JP" dirty="0" err="1">
                <a:latin typeface="Arial" charset="0"/>
                <a:ea typeface="ＭＳ Ｐゴシック" charset="0"/>
                <a:cs typeface="ＭＳ Ｐゴシック" charset="0"/>
              </a:rPr>
              <a:t>eme</a:t>
            </a:r>
            <a:r>
              <a:rPr lang="fr-FR" altLang="ja-JP" dirty="0">
                <a:latin typeface="Arial" charset="0"/>
                <a:ea typeface="ＭＳ Ｐゴシック" charset="0"/>
                <a:cs typeface="ＭＳ Ｐゴシック" charset="0"/>
              </a:rPr>
              <a:t> siècle. (Plutôt celui de Sicile au 13 </a:t>
            </a:r>
            <a:r>
              <a:rPr lang="fr-FR" altLang="ja-JP" dirty="0" err="1">
                <a:latin typeface="Arial" charset="0"/>
                <a:ea typeface="ＭＳ Ｐゴシック" charset="0"/>
                <a:cs typeface="ＭＳ Ｐゴシック" charset="0"/>
              </a:rPr>
              <a:t>eme</a:t>
            </a:r>
            <a:r>
              <a:rPr lang="fr-FR" altLang="ja-JP" dirty="0">
                <a:latin typeface="Arial" charset="0"/>
                <a:ea typeface="ＭＳ Ｐゴシック" charset="0"/>
                <a:cs typeface="ＭＳ Ｐゴシック" charset="0"/>
              </a:rPr>
              <a:t> siècle ou son </a:t>
            </a:r>
            <a:r>
              <a:rPr lang="fr-FR" altLang="ja-JP" dirty="0" err="1">
                <a:latin typeface="Arial" charset="0"/>
                <a:ea typeface="ＭＳ Ｐゴシック" charset="0"/>
                <a:cs typeface="ＭＳ Ｐゴシック" charset="0"/>
              </a:rPr>
              <a:t>grnad</a:t>
            </a:r>
            <a:r>
              <a:rPr lang="fr-FR" altLang="ja-JP" dirty="0">
                <a:latin typeface="Arial" charset="0"/>
                <a:ea typeface="ＭＳ Ｐゴシック" charset="0"/>
                <a:cs typeface="ＭＳ Ｐゴシック" charset="0"/>
              </a:rPr>
              <a:t> père)/ fit élever des enfants </a:t>
            </a:r>
            <a:r>
              <a:rPr lang="fr-FR" altLang="ja-JP" dirty="0">
                <a:latin typeface="Lucida Grande" charset="0"/>
                <a:ea typeface="ＭＳ Ｐゴシック" charset="0"/>
                <a:cs typeface="ＭＳ Ｐゴシック" charset="0"/>
              </a:rPr>
              <a:t>à</a:t>
            </a:r>
            <a:r>
              <a:rPr lang="fr-FR" altLang="ja-JP" dirty="0">
                <a:latin typeface="Arial" charset="0"/>
                <a:ea typeface="ＭＳ Ｐゴシック" charset="0"/>
                <a:cs typeface="ＭＳ Ｐゴシック" charset="0"/>
              </a:rPr>
              <a:t> l</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écart de toute parole afin de déterminer quelle était, du grec, de l</a:t>
            </a:r>
            <a:r>
              <a:rPr lang="ja-JP" altLang="fr-FR" dirty="0">
                <a:latin typeface="Arial" charset="0"/>
                <a:ea typeface="ＭＳ Ｐゴシック" charset="0"/>
                <a:cs typeface="ＭＳ Ｐゴシック" charset="0"/>
              </a:rPr>
              <a:t>ﾕ</a:t>
            </a:r>
            <a:r>
              <a:rPr lang="fr-FR" altLang="ja-JP" dirty="0" err="1">
                <a:latin typeface="Arial" charset="0"/>
                <a:ea typeface="ＭＳ Ｐゴシック" charset="0"/>
                <a:cs typeface="ＭＳ Ｐゴシック" charset="0"/>
              </a:rPr>
              <a:t>héreu</a:t>
            </a:r>
            <a:r>
              <a:rPr lang="fr-FR" altLang="ja-JP" dirty="0">
                <a:latin typeface="Arial" charset="0"/>
                <a:ea typeface="ＭＳ Ｐゴシック" charset="0"/>
                <a:cs typeface="ＭＳ Ｐゴシック" charset="0"/>
              </a:rPr>
              <a:t> ou du latin, la langue naturelle ou innée et il en résultat que ces enfants restèrent muets. </a:t>
            </a:r>
            <a:r>
              <a:rPr lang="fr-FR" altLang="ja-JP" dirty="0" err="1">
                <a:latin typeface="Arial" charset="0"/>
                <a:ea typeface="ＭＳ Ｐゴシック" charset="0"/>
                <a:cs typeface="ＭＳ Ｐゴシック" charset="0"/>
              </a:rPr>
              <a:t>Atttention</a:t>
            </a:r>
            <a:r>
              <a:rPr lang="fr-FR" altLang="ja-JP" dirty="0">
                <a:latin typeface="Arial" charset="0"/>
                <a:ea typeface="ＭＳ Ｐゴシック" charset="0"/>
                <a:cs typeface="ＭＳ Ｐゴシック" charset="0"/>
              </a:rPr>
              <a:t> ,il s</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emble </a:t>
            </a:r>
            <a:r>
              <a:rPr lang="fr-FR" altLang="ja-JP" dirty="0" err="1">
                <a:latin typeface="Arial" charset="0"/>
                <a:ea typeface="ＭＳ Ｐゴシック" charset="0"/>
                <a:cs typeface="ＭＳ Ｐゴシック" charset="0"/>
              </a:rPr>
              <a:t>qu</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il s</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agisse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une légende!</a:t>
            </a:r>
          </a:p>
          <a:p>
            <a:pPr eaLnBrk="1" hangingPunct="1"/>
            <a:r>
              <a:rPr lang="fr-FR" dirty="0">
                <a:latin typeface="Arial" charset="0"/>
                <a:ea typeface="ＭＳ Ｐゴシック" charset="0"/>
                <a:cs typeface="ＭＳ Ｐゴシック" charset="0"/>
              </a:rPr>
              <a:t>Rapidité frappante de l acquisition de la langue chez des enfants de moins de 3 ans…. Longueur des apprentissages d une seconde langue </a:t>
            </a:r>
            <a:r>
              <a:rPr lang="fr-FR" dirty="0" err="1">
                <a:latin typeface="Arial" charset="0"/>
                <a:ea typeface="ＭＳ Ｐゴシック" charset="0"/>
                <a:cs typeface="ＭＳ Ｐゴシック" charset="0"/>
              </a:rPr>
              <a:t>apres</a:t>
            </a:r>
            <a:r>
              <a:rPr lang="fr-FR" dirty="0">
                <a:latin typeface="Arial" charset="0"/>
                <a:ea typeface="ＭＳ Ｐゴシック" charset="0"/>
                <a:cs typeface="ＭＳ Ｐゴシック" charset="0"/>
              </a:rPr>
              <a:t> 12 ans… </a:t>
            </a:r>
            <a:r>
              <a:rPr lang="fr-FR" dirty="0" err="1">
                <a:latin typeface="Arial" charset="0"/>
                <a:ea typeface="ＭＳ Ｐゴシック" charset="0"/>
                <a:cs typeface="ＭＳ Ｐゴシック" charset="0"/>
              </a:rPr>
              <a:t>Japonnais</a:t>
            </a:r>
            <a:r>
              <a:rPr lang="fr-FR" dirty="0">
                <a:latin typeface="Arial" charset="0"/>
                <a:ea typeface="ＭＳ Ｐゴシック" charset="0"/>
                <a:cs typeface="ＭＳ Ｐゴシック" charset="0"/>
              </a:rPr>
              <a:t> adulte incapable de différencier les </a:t>
            </a:r>
            <a:r>
              <a:rPr lang="fr-FR" dirty="0" err="1">
                <a:latin typeface="Arial" charset="0"/>
                <a:ea typeface="ＭＳ Ｐゴシック" charset="0"/>
                <a:cs typeface="ＭＳ Ｐゴシック" charset="0"/>
              </a:rPr>
              <a:t>phonémes</a:t>
            </a:r>
            <a:r>
              <a:rPr lang="fr-FR" dirty="0">
                <a:latin typeface="Arial" charset="0"/>
                <a:ea typeface="ＭＳ Ｐゴシック" charset="0"/>
                <a:cs typeface="ＭＳ Ｐゴシック" charset="0"/>
              </a:rPr>
              <a:t> L et R de la langue anglaise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F83AB2-F2A9-1E41-9578-7152593C4707}" type="slidenum">
              <a:rPr lang="fr-FR" sz="1200"/>
              <a:pPr/>
              <a:t>92</a:t>
            </a:fld>
            <a:endParaRPr lang="fr-FR"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Arial" charset="0"/>
                <a:ea typeface="ＭＳ Ｐゴシック" charset="0"/>
                <a:cs typeface="ＭＳ Ｐゴシック" charset="0"/>
              </a:rPr>
              <a:t>Selon note obtenu a un test de grammaire et de vocabulaire</a:t>
            </a:r>
          </a:p>
          <a:p>
            <a:pPr eaLnBrk="1" hangingPunct="1"/>
            <a:r>
              <a:rPr lang="fr-FR">
                <a:latin typeface="Arial" charset="0"/>
                <a:ea typeface="ＭＳ Ｐゴシック" charset="0"/>
                <a:cs typeface="ＭＳ Ｐゴシック" charset="0"/>
              </a:rPr>
              <a:t>Les sujets ont le m</a:t>
            </a:r>
            <a:r>
              <a:rPr lang="fr-FR" altLang="ja-JP">
                <a:latin typeface="Arial" charset="0"/>
                <a:ea typeface="ＭＳ Ｐゴシック" charset="0"/>
                <a:cs typeface="ＭＳ Ｐゴシック" charset="0"/>
              </a:rPr>
              <a:t>ême nombre d’années d’expérience de la langue</a:t>
            </a:r>
            <a:endParaRPr lang="fr-FR">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31E2CBA2-A1EA-46E4-82A3-68D9A6DB8D7E}" type="slidenum">
              <a:rPr lang="fr-FR" sz="1200"/>
              <a:pPr/>
              <a:t>94</a:t>
            </a:fld>
            <a:endParaRPr lang="fr-FR"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Les études chez le mamifere </a:t>
            </a:r>
          </a:p>
          <a:p>
            <a:pPr eaLnBrk="1" hangingPunct="1"/>
            <a:r>
              <a:rPr lang="fr-FR" smtClean="0">
                <a:latin typeface="Arial" pitchFamily="34" charset="0"/>
              </a:rPr>
              <a:t>Durable car persiste des sem voire des mois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0BB7AB3F-81E2-4B69-9C17-7192AA4B97D3}" type="slidenum">
              <a:rPr lang="fr-FR" sz="1200"/>
              <a:pPr/>
              <a:t>95</a:t>
            </a:fld>
            <a:endParaRPr lang="fr-FR"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dirty="0" smtClean="0">
                <a:latin typeface="Arial" pitchFamily="34" charset="0"/>
              </a:rPr>
              <a:t>Le récepteur NMDA ne s'ouvre que lorsque les deux conditions sont réunies (liaison du glutamate ET forte dépolarisation du neurone postsynaptique).</a:t>
            </a:r>
            <a:endParaRPr lang="fr-FR" dirty="0" smtClean="0">
              <a:latin typeface="Arial" pitchFamily="34" charset="0"/>
            </a:endParaRPr>
          </a:p>
          <a:p>
            <a:r>
              <a:rPr lang="fr-FR" dirty="0" smtClean="0">
                <a:latin typeface="Arial" pitchFamily="34" charset="0"/>
              </a:rPr>
              <a:t>On les appelle récepteurs à double portillon ou double mécanisme d'activation : les deux phénomènes doivent arriver pratiquement en même temps (100 ms).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9D541FBB-7973-459C-AC4D-CDCAD29B6DCF}" type="slidenum">
              <a:rPr lang="fr-FR" sz="1200"/>
              <a:pPr/>
              <a:t>96</a:t>
            </a:fld>
            <a:endParaRPr lang="fr-FR"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smtClean="0">
                <a:latin typeface="Arial" pitchFamily="34" charset="0"/>
              </a:rPr>
              <a:t>Le récepteur NMDA ne s'ouvre que lorsque les deux conditions sont réunies (liaison du glutamate ET forte dépolarisation du neurone postsynaptique).</a:t>
            </a:r>
            <a:endParaRPr lang="fr-FR" smtClean="0">
              <a:latin typeface="Arial" pitchFamily="34" charset="0"/>
            </a:endParaRPr>
          </a:p>
          <a:p>
            <a:r>
              <a:rPr lang="fr-FR" smtClean="0">
                <a:latin typeface="Arial" pitchFamily="34" charset="0"/>
              </a:rPr>
              <a:t>On les appelle récepteurs à double portillon ou double mécanisme d'activation : les deux phénomènes doivent arriver pratiquement en même temps (100 ms).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AAB04EE3-6535-4FCD-AA06-CA2F9BF7360C}" type="slidenum">
              <a:rPr lang="fr-FR" sz="1200"/>
              <a:pPr/>
              <a:t>97</a:t>
            </a:fld>
            <a:endParaRPr lang="fr-FR"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smtClean="0">
                <a:latin typeface="Arial" pitchFamily="34" charset="0"/>
              </a:rPr>
              <a:t>Le récepteur NMDA ne s'ouvre que lorsque les deux conditions sont réunies (liaison du glutamate ET forte dépolarisation du neurone postsynaptique).</a:t>
            </a:r>
            <a:endParaRPr lang="fr-FR" smtClean="0">
              <a:latin typeface="Arial" pitchFamily="34" charset="0"/>
            </a:endParaRPr>
          </a:p>
          <a:p>
            <a:r>
              <a:rPr lang="fr-FR" smtClean="0">
                <a:latin typeface="Arial" pitchFamily="34" charset="0"/>
              </a:rPr>
              <a:t>On les appelle récepteurs à double portillon ou double mécanisme d'activation : les deux phénomènes doivent arriver pratiquement en même temps (100 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15BE5431-AEBF-4D7B-B293-CF9E05510169}" type="slidenum">
              <a:rPr lang="fr-FR" sz="1200"/>
              <a:pPr/>
              <a:t>98</a:t>
            </a:fld>
            <a:endParaRPr lang="fr-FR"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smtClean="0">
                <a:latin typeface="Arial" pitchFamily="34" charset="0"/>
              </a:rPr>
              <a:t>Le récepteur NMDA ne s'ouvre que lorsque les deux conditions sont réunies (liaison du glutamate ET forte dépolarisation du neurone postsynaptique).</a:t>
            </a:r>
            <a:endParaRPr lang="fr-FR" smtClean="0">
              <a:latin typeface="Arial" pitchFamily="34" charset="0"/>
            </a:endParaRPr>
          </a:p>
          <a:p>
            <a:r>
              <a:rPr lang="fr-FR" smtClean="0">
                <a:latin typeface="Arial" pitchFamily="34" charset="0"/>
              </a:rPr>
              <a:t>On les appelle récepteurs à double portillon ou double mécanisme d'activation : les deux phénomènes doivent arriver pratiquement en même temps (100 ms).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ADDDF6E5-3140-4F62-A20F-0985EF0990C3}" type="slidenum">
              <a:rPr lang="fr-FR" sz="1200"/>
              <a:pPr/>
              <a:t>99</a:t>
            </a:fld>
            <a:endParaRPr lang="fr-FR"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mtClean="0">
                <a:latin typeface="Arial" pitchFamily="34" charset="0"/>
              </a:rPr>
              <a:t>The calcium triggers the activity of Ca-dependent kinases, PKC and Ca-calmodulin, and tyrosine kinase. Ca-calmodulin kinase phosphorylates non-NMDA channels, increasing their sensitivity to glutamate and a messenger is sent retrogradely to the presynaptic terminal to increase the release of transmitter substance. All of this is illustrated in Fig. 19-10. These events increase the transmitter released by presynaptic terminals. With LTP, there is a decrease in transmission failure, i.e., synapses are more reliable in exciting postsynaptic cells. This is also shown in the figure.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299771E3-F51F-4FBC-A0B8-3C8C1FFE52B5}" type="slidenum">
              <a:rPr lang="fr-FR" sz="1200"/>
              <a:pPr/>
              <a:t>100</a:t>
            </a:fld>
            <a:endParaRPr lang="fr-FR"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Les études chez le mamifere </a:t>
            </a:r>
          </a:p>
          <a:p>
            <a:pPr eaLnBrk="1" hangingPunct="1"/>
            <a:r>
              <a:rPr lang="fr-FR" smtClean="0">
                <a:latin typeface="Arial" pitchFamily="34" charset="0"/>
              </a:rPr>
              <a:t>Durable car persiste des sem voire des mois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4C5E1598-1BC5-4834-B02D-EBADA5DCFB6A}" type="slidenum">
              <a:rPr lang="fr-FR" sz="1200"/>
              <a:pPr/>
              <a:t>101</a:t>
            </a:fld>
            <a:endParaRPr lang="fr-FR"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mtClean="0">
                <a:latin typeface="Arial" pitchFamily="34" charset="0"/>
              </a:rPr>
              <a:t>car les molécules de la cellules sont sans cesse en renouvellement et la force synaptique décroît rapidement (inactivation des protéines kinases, renouvellement des protéines canaux…).</a:t>
            </a:r>
          </a:p>
          <a:p>
            <a:endParaRPr lang="fr-FR" smtClean="0">
              <a:latin typeface="Arial" pitchFamily="34" charset="0"/>
            </a:endParaRPr>
          </a:p>
          <a:p>
            <a:pPr eaLnBrk="1" hangingPunct="1"/>
            <a:endParaRPr lang="fr-F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fld id="{8DA1311D-5497-6945-B40A-0C218EDD59F8}" type="slidenum">
              <a:rPr lang="fr-FR" sz="1200"/>
              <a:pPr/>
              <a:t>50</a:t>
            </a:fld>
            <a:endParaRPr lang="fr-FR"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La </a:t>
            </a:r>
            <a:r>
              <a:rPr lang="fr-FR" b="1" dirty="0" smtClean="0">
                <a:effectLst/>
              </a:rPr>
              <a:t>loi de </a:t>
            </a:r>
            <a:r>
              <a:rPr lang="fr-FR" b="1" dirty="0" err="1" smtClean="0">
                <a:effectLst/>
              </a:rPr>
              <a:t>Hebb</a:t>
            </a:r>
            <a:r>
              <a:rPr lang="fr-FR" b="1" dirty="0" smtClean="0">
                <a:effectLst/>
              </a:rPr>
              <a:t> </a:t>
            </a:r>
            <a:r>
              <a:rPr lang="fr-FR" dirty="0" smtClean="0"/>
              <a:t>propose la chose suivante. Si une synapse établie une communication entre deux neurones, ils deviennent actifs de manière répétitive en même temps que le neurone </a:t>
            </a:r>
            <a:r>
              <a:rPr lang="fr-FR" dirty="0" err="1" smtClean="0"/>
              <a:t>postsynaptique</a:t>
            </a:r>
            <a:r>
              <a:rPr lang="fr-FR" dirty="0" smtClean="0"/>
              <a:t> c'est-à-dire celui situé après la synapse et qui décharge. On constate des modifications qui prennent place à l'intérieur de la structure ou dans la chimie de la synapse ce qui a pour effet de la renforcer. Autrement dit si un stimulus inconditionnel survient immédiatement après un stimulus conditionnel on constate une activation de la réponse et une décharge du neurone </a:t>
            </a:r>
            <a:r>
              <a:rPr lang="fr-FR" dirty="0" err="1" smtClean="0"/>
              <a:t>postsynaptique</a:t>
            </a:r>
            <a:r>
              <a:rPr lang="fr-FR" dirty="0" smtClean="0"/>
              <a:t> qui vient renforcer toutes les synapses de ce neurone y compris la synapse avec le rôle du stimulus conditionnel.</a:t>
            </a:r>
            <a:br>
              <a:rPr lang="fr-FR" dirty="0" smtClean="0"/>
            </a:br>
            <a:r>
              <a:rPr lang="fr-FR" dirty="0" smtClean="0"/>
              <a:t>Après plusieurs </a:t>
            </a:r>
            <a:r>
              <a:rPr lang="fr-FR" dirty="0" err="1" smtClean="0"/>
              <a:t>co-occurrence</a:t>
            </a:r>
            <a:r>
              <a:rPr lang="fr-FR" dirty="0" smtClean="0"/>
              <a:t> c'est-à-dire plusieurs circonstances, occasions, la synapse avec le neurone du stimulus conditionnel devient suffisamment forte pour activer le même neurone </a:t>
            </a:r>
            <a:r>
              <a:rPr lang="fr-FR" dirty="0" err="1" smtClean="0"/>
              <a:t>postsynaptique</a:t>
            </a:r>
            <a:r>
              <a:rPr lang="fr-FR" dirty="0" smtClean="0"/>
              <a:t> c'est ce qu'on appelle l'apprentissage.</a:t>
            </a:r>
            <a:endParaRPr lang="fr-FR"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2847221D-159C-4685-B44E-B66B97EE4670}" type="slidenum">
              <a:rPr lang="fr-FR" sz="1200"/>
              <a:pPr/>
              <a:t>102</a:t>
            </a:fld>
            <a:endParaRPr lang="fr-FR"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B21CEB76-9D95-4148-BDB1-C86FB07102A2}" type="slidenum">
              <a:rPr lang="fr-FR" sz="1200"/>
              <a:pPr/>
              <a:t>103</a:t>
            </a:fld>
            <a:endParaRPr lang="fr-FR"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CREB en CREB – Phosphatepermettent l</a:t>
            </a:r>
            <a:r>
              <a:rPr lang="ja-JP" altLang="fr-FR" smtClean="0">
                <a:latin typeface="Arial" pitchFamily="34" charset="0"/>
              </a:rPr>
              <a:t>’</a:t>
            </a:r>
            <a:r>
              <a:rPr lang="fr-FR" altLang="ja-JP" smtClean="0">
                <a:latin typeface="Arial" pitchFamily="34" charset="0"/>
              </a:rPr>
              <a:t>activation ou la répression d</a:t>
            </a:r>
            <a:r>
              <a:rPr lang="ja-JP" altLang="fr-FR" smtClean="0">
                <a:latin typeface="Arial" pitchFamily="34" charset="0"/>
              </a:rPr>
              <a:t>’</a:t>
            </a:r>
            <a:r>
              <a:rPr lang="fr-FR" altLang="ja-JP" smtClean="0">
                <a:latin typeface="Arial" pitchFamily="34" charset="0"/>
              </a:rPr>
              <a:t>un gène.</a:t>
            </a:r>
          </a:p>
          <a:p>
            <a:pPr eaLnBrk="1" hangingPunct="1"/>
            <a:endParaRPr lang="fr-FR"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817A0C94-DE23-4B41-B021-FFA10CDA537C}" type="slidenum">
              <a:rPr lang="fr-FR" sz="1200"/>
              <a:pPr/>
              <a:t>104</a:t>
            </a:fld>
            <a:endParaRPr lang="fr-FR"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Precoce= activé tres rapidement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217116B3-BE34-418B-8452-2CC9EC5CE9A3}" type="slidenum">
              <a:rPr lang="fr-FR" sz="1200"/>
              <a:pPr/>
              <a:t>105</a:t>
            </a:fld>
            <a:endParaRPr lang="fr-FR"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Precoce= activé tres rapidement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fld id="{609B78C2-D210-4FA4-95C8-359EB91B8B79}" type="slidenum">
              <a:rPr lang="fr-FR" sz="1200"/>
              <a:pPr/>
              <a:t>109</a:t>
            </a:fld>
            <a:endParaRPr lang="fr-FR"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mtClean="0">
                <a:latin typeface="Arial" pitchFamily="34" charset="0"/>
              </a:rPr>
              <a:t>Precoce= activé tres rapidement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62</a:t>
            </a:fld>
            <a:endParaRPr lang="fr-FR"/>
          </a:p>
        </p:txBody>
      </p:sp>
    </p:spTree>
    <p:extLst>
      <p:ext uri="{BB962C8B-B14F-4D97-AF65-F5344CB8AC3E}">
        <p14:creationId xmlns:p14="http://schemas.microsoft.com/office/powerpoint/2010/main" val="1974991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63</a:t>
            </a:fld>
            <a:endParaRPr lang="fr-FR"/>
          </a:p>
        </p:txBody>
      </p:sp>
    </p:spTree>
    <p:extLst>
      <p:ext uri="{BB962C8B-B14F-4D97-AF65-F5344CB8AC3E}">
        <p14:creationId xmlns:p14="http://schemas.microsoft.com/office/powerpoint/2010/main" val="197499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64</a:t>
            </a:fld>
            <a:endParaRPr lang="fr-FR"/>
          </a:p>
        </p:txBody>
      </p:sp>
    </p:spTree>
    <p:extLst>
      <p:ext uri="{BB962C8B-B14F-4D97-AF65-F5344CB8AC3E}">
        <p14:creationId xmlns:p14="http://schemas.microsoft.com/office/powerpoint/2010/main" val="197499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65</a:t>
            </a:fld>
            <a:endParaRPr lang="fr-FR"/>
          </a:p>
        </p:txBody>
      </p:sp>
    </p:spTree>
    <p:extLst>
      <p:ext uri="{BB962C8B-B14F-4D97-AF65-F5344CB8AC3E}">
        <p14:creationId xmlns:p14="http://schemas.microsoft.com/office/powerpoint/2010/main" val="197499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EADE45-E869-4845-A37A-F1C396E4EA31}" type="slidenum">
              <a:rPr lang="fr-FR" smtClean="0"/>
              <a:t>66</a:t>
            </a:fld>
            <a:endParaRPr lang="fr-FR"/>
          </a:p>
        </p:txBody>
      </p:sp>
    </p:spTree>
    <p:extLst>
      <p:ext uri="{BB962C8B-B14F-4D97-AF65-F5344CB8AC3E}">
        <p14:creationId xmlns:p14="http://schemas.microsoft.com/office/powerpoint/2010/main" val="197499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4443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403410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224333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oix multiple">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685800" y="228600"/>
            <a:ext cx="7696200" cy="1371600"/>
          </a:xfrm>
        </p:spPr>
        <p:txBody>
          <a:bodyPr vert="horz"/>
          <a:lstStyle>
            <a:lvl1pPr algn="l" eaLnBrk="1" latinLnBrk="0" hangingPunct="1">
              <a:defRPr kumimoji="0" lang="fr-FR" i="1" baseline="0"/>
            </a:lvl1pPr>
            <a:extLst/>
          </a:lstStyle>
          <a:p>
            <a:r>
              <a:rPr kumimoji="0" lang="fr-FR"/>
              <a:t>Cliquez pour ajouter une question</a:t>
            </a:r>
          </a:p>
        </p:txBody>
      </p:sp>
      <p:sp>
        <p:nvSpPr>
          <p:cNvPr id="31" name="Rectangle 3"/>
          <p:cNvSpPr>
            <a:spLocks noGrp="1"/>
          </p:cNvSpPr>
          <p:nvPr>
            <p:ph type="dt" sz="half" idx="10"/>
          </p:nvPr>
        </p:nvSpPr>
        <p:spPr/>
        <p:txBody>
          <a:bodyPr vert="horz"/>
          <a:lstStyle>
            <a:lvl1pPr algn="r" eaLnBrk="1" latinLnBrk="0" hangingPunct="1">
              <a:defRPr kumimoji="0" lang="fr-FR"/>
            </a:lvl1pPr>
            <a:extLst/>
          </a:lstStyle>
          <a:p>
            <a:fld id="{1BEBB2CB-903D-46EF-8227-E770ED8FF514}" type="datetimeFigureOut">
              <a:rPr lang="fr-FR"/>
              <a:pPr/>
              <a:t>11/09/2019</a:t>
            </a:fld>
            <a:endParaRPr kumimoji="0" lang="fr-FR"/>
          </a:p>
        </p:txBody>
      </p:sp>
      <p:sp>
        <p:nvSpPr>
          <p:cNvPr id="26" name="Rectangle 4"/>
          <p:cNvSpPr>
            <a:spLocks noGrp="1"/>
          </p:cNvSpPr>
          <p:nvPr>
            <p:ph type="ftr" sz="quarter" idx="11"/>
          </p:nvPr>
        </p:nvSpPr>
        <p:spPr/>
        <p:txBody>
          <a:bodyPr vert="horz"/>
          <a:lstStyle/>
          <a:p>
            <a:endParaRPr kumimoji="0" lang="fr-FR"/>
          </a:p>
        </p:txBody>
      </p:sp>
      <p:sp>
        <p:nvSpPr>
          <p:cNvPr id="9" name="Rectangle 5"/>
          <p:cNvSpPr>
            <a:spLocks noGrp="1"/>
          </p:cNvSpPr>
          <p:nvPr>
            <p:ph type="sldNum" sz="quarter" idx="12"/>
          </p:nvPr>
        </p:nvSpPr>
        <p:spPr/>
        <p:txBody>
          <a:bodyPr vert="horz"/>
          <a:lstStyle/>
          <a:p>
            <a:fld id="{C75B88FA-3392-4D65-A457-DB2A9953195B}" type="slidenum">
              <a:rPr/>
              <a:pPr/>
              <a:t>‹N°›</a:t>
            </a:fld>
            <a:endParaRPr kumimoji="0" lang="fr-FR"/>
          </a:p>
        </p:txBody>
      </p:sp>
      <p:sp>
        <p:nvSpPr>
          <p:cNvPr id="10" name="Rectangle 10"/>
          <p:cNvSpPr txBox="1"/>
          <p:nvPr userDrawn="1"/>
        </p:nvSpPr>
        <p:spPr>
          <a:xfrm>
            <a:off x="457200" y="2057400"/>
            <a:ext cx="685800" cy="492443"/>
          </a:xfrm>
          <a:prstGeom prst="rect">
            <a:avLst/>
          </a:prstGeom>
          <a:noFill/>
        </p:spPr>
        <p:txBody>
          <a:bodyPr wrap="square" tIns="91440" bIns="91440" rtlCol="0">
            <a:spAutoFit/>
          </a:bodyPr>
          <a:lstStyle/>
          <a:p>
            <a:pPr algn="r">
              <a:lnSpc>
                <a:spcPct val="100000"/>
              </a:lnSpc>
            </a:pPr>
            <a:r>
              <a:rPr kumimoji="0" lang="fr-FR" sz="2000" b="1" dirty="0">
                <a:ln>
                  <a:solidFill>
                    <a:schemeClr val="tx2"/>
                  </a:solidFill>
                </a:ln>
                <a:solidFill>
                  <a:schemeClr val="bg2"/>
                </a:solidFill>
                <a:effectLst>
                  <a:outerShdw blurRad="50800" dist="50800" dir="2700000" algn="tl" rotWithShape="0">
                    <a:srgbClr val="000000">
                      <a:alpha val="43137"/>
                    </a:srgbClr>
                  </a:outerShdw>
                </a:effectLst>
              </a:rPr>
              <a:t>A.</a:t>
            </a:r>
          </a:p>
        </p:txBody>
      </p:sp>
      <p:sp>
        <p:nvSpPr>
          <p:cNvPr id="15" name="Rectangle 13"/>
          <p:cNvSpPr>
            <a:spLocks noGrp="1"/>
          </p:cNvSpPr>
          <p:nvPr>
            <p:ph type="body" sz="quarter" idx="17" hasCustomPrompt="1"/>
          </p:nvPr>
        </p:nvSpPr>
        <p:spPr>
          <a:xfrm>
            <a:off x="1143000" y="4800600"/>
            <a:ext cx="7086600" cy="457200"/>
          </a:xfrm>
        </p:spPr>
        <p:txBody>
          <a:bodyPr rtlCol="0" anchor="ctr"/>
          <a:lstStyle>
            <a:lvl1pPr marL="0" indent="0" eaLnBrk="1" latinLnBrk="0" hangingPunct="1">
              <a:buFontTx/>
              <a:buNone/>
              <a:defRPr kumimoji="0" lang="fr-FR" i="0" baseline="0"/>
            </a:lvl1pPr>
            <a:extLst/>
          </a:lstStyle>
          <a:p>
            <a:pPr lvl="0"/>
            <a:r>
              <a:rPr kumimoji="0" lang="fr-FR"/>
              <a:t>Cliquez pour ajouter une réponse incorrecte</a:t>
            </a:r>
          </a:p>
        </p:txBody>
      </p:sp>
      <p:sp>
        <p:nvSpPr>
          <p:cNvPr id="16" name="Rectangle 13"/>
          <p:cNvSpPr>
            <a:spLocks noGrp="1"/>
          </p:cNvSpPr>
          <p:nvPr>
            <p:ph type="body" sz="quarter" idx="18" hasCustomPrompt="1"/>
          </p:nvPr>
        </p:nvSpPr>
        <p:spPr>
          <a:xfrm>
            <a:off x="1143000" y="4114800"/>
            <a:ext cx="7086600" cy="457200"/>
          </a:xfrm>
        </p:spPr>
        <p:txBody>
          <a:bodyPr rtlCol="0" anchor="ctr"/>
          <a:lstStyle>
            <a:lvl1pPr marL="0" indent="0" eaLnBrk="1" latinLnBrk="0" hangingPunct="1">
              <a:buFontTx/>
              <a:buNone/>
              <a:defRPr kumimoji="0" lang="fr-FR" i="0" baseline="0"/>
            </a:lvl1pPr>
            <a:extLst/>
          </a:lstStyle>
          <a:p>
            <a:pPr lvl="0"/>
            <a:r>
              <a:rPr kumimoji="0" lang="fr-FR"/>
              <a:t>Cliquez pour ajouter une réponse incorrecte</a:t>
            </a:r>
          </a:p>
        </p:txBody>
      </p:sp>
      <p:sp>
        <p:nvSpPr>
          <p:cNvPr id="17" name="Rectangle 13"/>
          <p:cNvSpPr>
            <a:spLocks noGrp="1"/>
          </p:cNvSpPr>
          <p:nvPr>
            <p:ph type="body" sz="quarter" idx="19" hasCustomPrompt="1"/>
          </p:nvPr>
        </p:nvSpPr>
        <p:spPr>
          <a:xfrm>
            <a:off x="1143000" y="3429000"/>
            <a:ext cx="7086600" cy="457200"/>
          </a:xfrm>
        </p:spPr>
        <p:txBody>
          <a:bodyPr rtlCol="0" anchor="ctr"/>
          <a:lstStyle>
            <a:lvl1pPr marL="0" indent="0" eaLnBrk="1" latinLnBrk="0" hangingPunct="1">
              <a:buFontTx/>
              <a:buNone/>
              <a:defRPr kumimoji="0" lang="fr-FR" i="0" baseline="0"/>
            </a:lvl1pPr>
            <a:extLst/>
          </a:lstStyle>
          <a:p>
            <a:pPr lvl="0"/>
            <a:r>
              <a:rPr kumimoji="0" lang="fr-FR"/>
              <a:t>Cliquez pour ajouter une réponse incorrecte</a:t>
            </a:r>
          </a:p>
        </p:txBody>
      </p:sp>
      <p:sp>
        <p:nvSpPr>
          <p:cNvPr id="18" name="Rectangle 13"/>
          <p:cNvSpPr>
            <a:spLocks noGrp="1"/>
          </p:cNvSpPr>
          <p:nvPr>
            <p:ph type="body" sz="quarter" idx="20" hasCustomPrompt="1"/>
          </p:nvPr>
        </p:nvSpPr>
        <p:spPr>
          <a:xfrm>
            <a:off x="1143000" y="2743200"/>
            <a:ext cx="7086600" cy="457200"/>
          </a:xfrm>
        </p:spPr>
        <p:txBody>
          <a:bodyPr rtlCol="0" anchor="ctr"/>
          <a:lstStyle>
            <a:lvl1pPr marL="0" indent="0" eaLnBrk="1" latinLnBrk="0" hangingPunct="1">
              <a:buFontTx/>
              <a:buNone/>
              <a:defRPr kumimoji="0" lang="fr-FR" i="0" baseline="0"/>
            </a:lvl1pPr>
            <a:extLst/>
          </a:lstStyle>
          <a:p>
            <a:pPr lvl="0"/>
            <a:r>
              <a:rPr kumimoji="0" lang="fr-FR"/>
              <a:t>Cliquez pour ajouter une réponse incorrecte</a:t>
            </a:r>
          </a:p>
        </p:txBody>
      </p:sp>
      <p:sp>
        <p:nvSpPr>
          <p:cNvPr id="19" name="Rectangle 13"/>
          <p:cNvSpPr>
            <a:spLocks noGrp="1"/>
          </p:cNvSpPr>
          <p:nvPr>
            <p:ph type="body" sz="quarter" idx="21" hasCustomPrompt="1"/>
          </p:nvPr>
        </p:nvSpPr>
        <p:spPr>
          <a:xfrm>
            <a:off x="1187624" y="5445224"/>
            <a:ext cx="7086600" cy="457200"/>
          </a:xfrm>
        </p:spPr>
        <p:txBody>
          <a:bodyPr rtlCol="0" anchor="ctr"/>
          <a:lstStyle>
            <a:lvl1pPr marL="0" indent="0" eaLnBrk="1" latinLnBrk="0" hangingPunct="1">
              <a:buFontTx/>
              <a:buNone/>
              <a:defRPr kumimoji="0" lang="fr-FR" i="0" baseline="0"/>
            </a:lvl1pPr>
            <a:extLst/>
          </a:lstStyle>
          <a:p>
            <a:pPr lvl="0"/>
            <a:r>
              <a:rPr kumimoji="0" lang="fr-FR" dirty="0"/>
              <a:t>Cliquez pour ajouter une réponse correcte (puis réorganisez les choix)</a:t>
            </a:r>
          </a:p>
        </p:txBody>
      </p:sp>
      <p:sp>
        <p:nvSpPr>
          <p:cNvPr id="13" name="TextBox 12"/>
          <p:cNvSpPr txBox="1"/>
          <p:nvPr userDrawn="1"/>
        </p:nvSpPr>
        <p:spPr>
          <a:xfrm>
            <a:off x="457200" y="2707957"/>
            <a:ext cx="685800" cy="492443"/>
          </a:xfrm>
          <a:prstGeom prst="rect">
            <a:avLst/>
          </a:prstGeom>
          <a:noFill/>
        </p:spPr>
        <p:txBody>
          <a:bodyPr wrap="square" tIns="91440" bIns="91440" rtlCol="0">
            <a:spAutoFit/>
          </a:bodyPr>
          <a:lstStyle/>
          <a:p>
            <a:pPr algn="r">
              <a:lnSpc>
                <a:spcPct val="100000"/>
              </a:lnSpc>
            </a:pPr>
            <a:r>
              <a:rPr kumimoji="0" lang="fr-FR" sz="2000" b="1">
                <a:ln>
                  <a:solidFill>
                    <a:schemeClr val="tx2"/>
                  </a:solidFill>
                </a:ln>
                <a:solidFill>
                  <a:schemeClr val="bg2"/>
                </a:solidFill>
                <a:effectLst>
                  <a:outerShdw blurRad="50800" dist="50800" dir="2700000" algn="tl" rotWithShape="0">
                    <a:srgbClr val="000000">
                      <a:alpha val="43137"/>
                    </a:srgbClr>
                  </a:outerShdw>
                </a:effectLst>
              </a:rPr>
              <a:t>B.</a:t>
            </a:r>
          </a:p>
        </p:txBody>
      </p:sp>
      <p:sp>
        <p:nvSpPr>
          <p:cNvPr id="14" name="TextBox 13"/>
          <p:cNvSpPr txBox="1"/>
          <p:nvPr userDrawn="1"/>
        </p:nvSpPr>
        <p:spPr>
          <a:xfrm>
            <a:off x="457200" y="3429000"/>
            <a:ext cx="685800" cy="492443"/>
          </a:xfrm>
          <a:prstGeom prst="rect">
            <a:avLst/>
          </a:prstGeom>
          <a:noFill/>
        </p:spPr>
        <p:txBody>
          <a:bodyPr wrap="square" tIns="91440" bIns="91440" rtlCol="0">
            <a:spAutoFit/>
          </a:bodyPr>
          <a:lstStyle/>
          <a:p>
            <a:pPr algn="r">
              <a:lnSpc>
                <a:spcPct val="100000"/>
              </a:lnSpc>
            </a:pPr>
            <a:r>
              <a:rPr kumimoji="0" lang="fr-FR" sz="2000" b="1">
                <a:ln>
                  <a:solidFill>
                    <a:schemeClr val="tx2"/>
                  </a:solidFill>
                </a:ln>
                <a:solidFill>
                  <a:schemeClr val="bg2"/>
                </a:solidFill>
                <a:effectLst>
                  <a:outerShdw blurRad="50800" dist="50800" dir="2700000" algn="tl" rotWithShape="0">
                    <a:srgbClr val="000000">
                      <a:alpha val="43137"/>
                    </a:srgbClr>
                  </a:outerShdw>
                </a:effectLst>
              </a:rPr>
              <a:t>C.</a:t>
            </a:r>
          </a:p>
        </p:txBody>
      </p:sp>
      <p:sp>
        <p:nvSpPr>
          <p:cNvPr id="20" name="TextBox 19"/>
          <p:cNvSpPr txBox="1"/>
          <p:nvPr userDrawn="1"/>
        </p:nvSpPr>
        <p:spPr>
          <a:xfrm>
            <a:off x="457200" y="4114800"/>
            <a:ext cx="685800" cy="492443"/>
          </a:xfrm>
          <a:prstGeom prst="rect">
            <a:avLst/>
          </a:prstGeom>
          <a:noFill/>
        </p:spPr>
        <p:txBody>
          <a:bodyPr wrap="square" tIns="91440" bIns="91440" rtlCol="0">
            <a:spAutoFit/>
          </a:bodyPr>
          <a:lstStyle/>
          <a:p>
            <a:pPr algn="r">
              <a:lnSpc>
                <a:spcPct val="100000"/>
              </a:lnSpc>
            </a:pPr>
            <a:r>
              <a:rPr kumimoji="0" lang="fr-FR" sz="2000" b="1">
                <a:ln>
                  <a:solidFill>
                    <a:schemeClr val="tx2"/>
                  </a:solidFill>
                </a:ln>
                <a:solidFill>
                  <a:schemeClr val="bg2"/>
                </a:solidFill>
                <a:effectLst>
                  <a:outerShdw blurRad="50800" dist="50800" dir="2700000" algn="tl" rotWithShape="0">
                    <a:srgbClr val="000000">
                      <a:alpha val="43137"/>
                    </a:srgbClr>
                  </a:outerShdw>
                </a:effectLst>
              </a:rPr>
              <a:t>D.</a:t>
            </a:r>
          </a:p>
        </p:txBody>
      </p:sp>
      <p:sp>
        <p:nvSpPr>
          <p:cNvPr id="21" name="TextBox 20"/>
          <p:cNvSpPr txBox="1"/>
          <p:nvPr userDrawn="1"/>
        </p:nvSpPr>
        <p:spPr>
          <a:xfrm>
            <a:off x="457200" y="4800600"/>
            <a:ext cx="685800" cy="492443"/>
          </a:xfrm>
          <a:prstGeom prst="rect">
            <a:avLst/>
          </a:prstGeom>
          <a:noFill/>
        </p:spPr>
        <p:txBody>
          <a:bodyPr wrap="square" tIns="91440" bIns="91440" rtlCol="0">
            <a:spAutoFit/>
          </a:bodyPr>
          <a:lstStyle/>
          <a:p>
            <a:pPr algn="r">
              <a:lnSpc>
                <a:spcPct val="100000"/>
              </a:lnSpc>
            </a:pPr>
            <a:r>
              <a:rPr kumimoji="0" lang="fr-FR" sz="2000" b="1">
                <a:ln>
                  <a:solidFill>
                    <a:schemeClr val="tx2"/>
                  </a:solidFill>
                </a:ln>
                <a:solidFill>
                  <a:schemeClr val="bg2"/>
                </a:solidFill>
                <a:effectLst>
                  <a:outerShdw blurRad="50800" dist="50800" dir="2700000" algn="tl" rotWithShape="0">
                    <a:srgbClr val="000000">
                      <a:alpha val="43137"/>
                    </a:srgbClr>
                  </a:outerShdw>
                </a:effectLst>
              </a:rPr>
              <a:t>E.</a:t>
            </a:r>
          </a:p>
        </p:txBody>
      </p:sp>
    </p:spTree>
    <p:extLst>
      <p:ext uri="{BB962C8B-B14F-4D97-AF65-F5344CB8AC3E}">
        <p14:creationId xmlns:p14="http://schemas.microsoft.com/office/powerpoint/2010/main" val="41386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309072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219313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D80285D-59FB-427D-A773-03F44AD08B47}" type="datetimeFigureOut">
              <a:rPr lang="fr-FR" smtClean="0"/>
              <a:t>11/09/2019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109784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D80285D-59FB-427D-A773-03F44AD08B47}" type="datetimeFigureOut">
              <a:rPr lang="fr-FR" smtClean="0"/>
              <a:t>11/09/2019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258258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D80285D-59FB-427D-A773-03F44AD08B47}" type="datetimeFigureOut">
              <a:rPr lang="fr-FR" smtClean="0"/>
              <a:t>11/09/2019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57717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80285D-59FB-427D-A773-03F44AD08B47}" type="datetimeFigureOut">
              <a:rPr lang="fr-FR" smtClean="0"/>
              <a:t>11/09/2019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420745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D80285D-59FB-427D-A773-03F44AD08B47}" type="datetimeFigureOut">
              <a:rPr lang="fr-FR" smtClean="0"/>
              <a:t>11/09/2019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3743537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D80285D-59FB-427D-A773-03F44AD08B47}" type="datetimeFigureOut">
              <a:rPr lang="fr-FR" smtClean="0"/>
              <a:t>11/09/2019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49C78-410A-4C2E-9D93-088EA432E388}" type="slidenum">
              <a:rPr lang="fr-FR" smtClean="0"/>
              <a:t>‹N°›</a:t>
            </a:fld>
            <a:endParaRPr lang="fr-FR"/>
          </a:p>
        </p:txBody>
      </p:sp>
    </p:spTree>
    <p:extLst>
      <p:ext uri="{BB962C8B-B14F-4D97-AF65-F5344CB8AC3E}">
        <p14:creationId xmlns:p14="http://schemas.microsoft.com/office/powerpoint/2010/main" val="340709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0285D-59FB-427D-A773-03F44AD08B47}" type="datetimeFigureOut">
              <a:rPr lang="fr-FR" smtClean="0"/>
              <a:t>11/09/2019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9C78-410A-4C2E-9D93-088EA432E388}" type="slidenum">
              <a:rPr lang="fr-FR" smtClean="0"/>
              <a:t>‹N°›</a:t>
            </a:fld>
            <a:endParaRPr lang="fr-FR"/>
          </a:p>
        </p:txBody>
      </p:sp>
    </p:spTree>
    <p:extLst>
      <p:ext uri="{BB962C8B-B14F-4D97-AF65-F5344CB8AC3E}">
        <p14:creationId xmlns:p14="http://schemas.microsoft.com/office/powerpoint/2010/main" val="1124798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8.jpeg"/><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4.emf"/><Relationship Id="rId4" Type="http://schemas.openxmlformats.org/officeDocument/2006/relationships/oleObject" Target="../embeddings/oleObject1.bin"/></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556792"/>
            <a:ext cx="8892480" cy="1470025"/>
          </a:xfrm>
        </p:spPr>
        <p:txBody>
          <a:bodyPr>
            <a:normAutofit/>
          </a:bodyPr>
          <a:lstStyle/>
          <a:p>
            <a:r>
              <a:rPr lang="fr-FR" b="1" cap="all" dirty="0" smtClean="0">
                <a:solidFill>
                  <a:srgbClr val="FF0000"/>
                </a:solidFill>
                <a:latin typeface="Times New Roman" pitchFamily="18" charset="0"/>
                <a:cs typeface="Times New Roman" pitchFamily="18" charset="0"/>
              </a:rPr>
              <a:t>LA MEMOIRE</a:t>
            </a:r>
            <a:endParaRPr lang="fr-FR" b="1" cap="small" dirty="0">
              <a:solidFill>
                <a:srgbClr val="0000FF"/>
              </a:solidFill>
              <a:latin typeface="Times New Roman" pitchFamily="18" charset="0"/>
              <a:cs typeface="Times New Roman" pitchFamily="18" charset="0"/>
            </a:endParaRPr>
          </a:p>
        </p:txBody>
      </p:sp>
      <p:sp>
        <p:nvSpPr>
          <p:cNvPr id="3" name="Sous-titre 2"/>
          <p:cNvSpPr>
            <a:spLocks noGrp="1"/>
          </p:cNvSpPr>
          <p:nvPr>
            <p:ph type="subTitle" idx="1"/>
          </p:nvPr>
        </p:nvSpPr>
        <p:spPr>
          <a:xfrm>
            <a:off x="1403648" y="3645024"/>
            <a:ext cx="6400800" cy="1752600"/>
          </a:xfrm>
        </p:spPr>
        <p:txBody>
          <a:bodyPr/>
          <a:lstStyle/>
          <a:p>
            <a:r>
              <a:rPr lang="fr-FR" dirty="0" smtClean="0">
                <a:solidFill>
                  <a:srgbClr val="002060"/>
                </a:solidFill>
                <a:latin typeface="Times New Roman" pitchFamily="18" charset="0"/>
                <a:cs typeface="Times New Roman" pitchFamily="18" charset="0"/>
              </a:rPr>
              <a:t>Pr Patricia Franco</a:t>
            </a:r>
          </a:p>
          <a:p>
            <a:r>
              <a:rPr lang="fr-FR" dirty="0" smtClean="0">
                <a:solidFill>
                  <a:srgbClr val="002060"/>
                </a:solidFill>
                <a:latin typeface="Times New Roman" pitchFamily="18" charset="0"/>
                <a:cs typeface="Times New Roman" pitchFamily="18" charset="0"/>
              </a:rPr>
              <a:t>Faculté de Médecine Lyon Sud</a:t>
            </a:r>
          </a:p>
          <a:p>
            <a:r>
              <a:rPr lang="fr-FR" dirty="0" smtClean="0">
                <a:solidFill>
                  <a:srgbClr val="002060"/>
                </a:solidFill>
                <a:latin typeface="Times New Roman" pitchFamily="18" charset="0"/>
                <a:cs typeface="Times New Roman" pitchFamily="18" charset="0"/>
              </a:rPr>
              <a:t>Hôpital Femme Mère Enfant</a:t>
            </a:r>
            <a:endParaRPr lang="fr-FR" dirty="0">
              <a:solidFill>
                <a:srgbClr val="002060"/>
              </a:solidFill>
              <a:latin typeface="Times New Roman" pitchFamily="18" charset="0"/>
              <a:cs typeface="Times New Roman" pitchFamily="18" charset="0"/>
            </a:endParaRPr>
          </a:p>
        </p:txBody>
      </p:sp>
      <p:pic>
        <p:nvPicPr>
          <p:cNvPr id="11" name="Picture 11"/>
          <p:cNvPicPr>
            <a:picLocks noChangeAspect="1" noChangeArrowheads="1"/>
          </p:cNvPicPr>
          <p:nvPr/>
        </p:nvPicPr>
        <p:blipFill>
          <a:blip r:embed="rId2" cstate="print"/>
          <a:srcRect/>
          <a:stretch>
            <a:fillRect/>
          </a:stretch>
        </p:blipFill>
        <p:spPr bwMode="auto">
          <a:xfrm>
            <a:off x="0" y="0"/>
            <a:ext cx="1439862" cy="1196975"/>
          </a:xfrm>
          <a:prstGeom prst="rect">
            <a:avLst/>
          </a:prstGeom>
          <a:noFill/>
          <a:ln w="9525">
            <a:noFill/>
            <a:miter lim="800000"/>
            <a:headEnd/>
            <a:tailEnd/>
          </a:ln>
        </p:spPr>
      </p:pic>
      <p:pic>
        <p:nvPicPr>
          <p:cNvPr id="5" name="Picture 13" descr="logo_UCBL_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6376" y="0"/>
            <a:ext cx="1187624" cy="1183394"/>
          </a:xfrm>
          <a:prstGeom prst="rect">
            <a:avLst/>
          </a:prstGeom>
          <a:noFill/>
          <a:ln w="9525">
            <a:noFill/>
            <a:miter lim="800000"/>
            <a:headEnd/>
            <a:tailEnd/>
          </a:ln>
        </p:spPr>
      </p:pic>
      <p:pic>
        <p:nvPicPr>
          <p:cNvPr id="14" name="Picture 5" descr="6bc0ba6b-a667-4f50-8c58-c6e8974921de@ad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5877272"/>
            <a:ext cx="1008112" cy="81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33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018835" cy="641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8748464" cy="99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6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0" y="1219200"/>
            <a:ext cx="9220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endParaRPr lang="fr-FR" sz="2000" dirty="0"/>
          </a:p>
          <a:p>
            <a:endParaRPr lang="fr-FR" sz="2000" dirty="0"/>
          </a:p>
          <a:p>
            <a:pPr>
              <a:buFontTx/>
              <a:buChar char="-"/>
            </a:pPr>
            <a:r>
              <a:rPr lang="fr-FR" sz="2000" dirty="0"/>
              <a:t>Equipe de </a:t>
            </a:r>
            <a:r>
              <a:rPr lang="fr-FR" sz="2000" dirty="0" err="1"/>
              <a:t>Bliss</a:t>
            </a:r>
            <a:r>
              <a:rPr lang="fr-FR" sz="2000" dirty="0"/>
              <a:t> (1980):</a:t>
            </a:r>
          </a:p>
          <a:p>
            <a:r>
              <a:rPr lang="fr-FR" sz="2000" dirty="0"/>
              <a:t>Un apprentissage associatif (2 </a:t>
            </a:r>
            <a:r>
              <a:rPr lang="fr-FR" sz="2000" dirty="0" err="1"/>
              <a:t>stim</a:t>
            </a:r>
            <a:r>
              <a:rPr lang="fr-FR" sz="2000" dirty="0"/>
              <a:t>) s</a:t>
            </a:r>
            <a:r>
              <a:rPr lang="ja-JP" altLang="fr-FR" sz="2000" dirty="0"/>
              <a:t>’</a:t>
            </a:r>
            <a:r>
              <a:rPr lang="fr-FR" altLang="ja-JP" sz="2000" dirty="0"/>
              <a:t>accompagne d</a:t>
            </a:r>
            <a:r>
              <a:rPr lang="ja-JP" altLang="fr-FR" sz="2000" dirty="0"/>
              <a:t>’</a:t>
            </a:r>
            <a:r>
              <a:rPr lang="fr-FR" altLang="ja-JP" sz="2000" dirty="0"/>
              <a:t>une augmentation de la capacité des synapses à produire du glutamate au </a:t>
            </a:r>
            <a:r>
              <a:rPr lang="fr-FR" altLang="ja-JP" sz="2000" dirty="0" err="1"/>
              <a:t>niv</a:t>
            </a:r>
            <a:r>
              <a:rPr lang="fr-FR" altLang="ja-JP" sz="2000" dirty="0"/>
              <a:t> de l</a:t>
            </a:r>
            <a:r>
              <a:rPr lang="ja-JP" altLang="fr-FR" sz="2000" dirty="0"/>
              <a:t>’</a:t>
            </a:r>
            <a:r>
              <a:rPr lang="fr-FR" altLang="ja-JP" sz="2000" dirty="0"/>
              <a:t>hippocampe.</a:t>
            </a:r>
          </a:p>
          <a:p>
            <a:endParaRPr lang="fr-FR" sz="2000" dirty="0"/>
          </a:p>
          <a:p>
            <a:endParaRPr lang="fr-FR" sz="2000" dirty="0"/>
          </a:p>
          <a:p>
            <a:r>
              <a:rPr lang="fr-FR" sz="2000" dirty="0"/>
              <a:t>-Morris (1980): </a:t>
            </a:r>
          </a:p>
          <a:p>
            <a:r>
              <a:rPr lang="fr-FR" sz="2000" dirty="0"/>
              <a:t>Blocage des récepteurs NMDA: animaux incapables d</a:t>
            </a:r>
            <a:r>
              <a:rPr lang="ja-JP" altLang="fr-FR" sz="2000" dirty="0"/>
              <a:t>’</a:t>
            </a:r>
            <a:r>
              <a:rPr lang="fr-FR" altLang="ja-JP" sz="2000" dirty="0"/>
              <a:t>apprendre une tâche spatiale. </a:t>
            </a:r>
          </a:p>
          <a:p>
            <a:r>
              <a:rPr lang="fr-FR" altLang="ja-JP" sz="2000" dirty="0"/>
              <a:t>Or les récepteurs AMPA maintenaient la transmission du message nerveux, mais la plasticité ne pouvait plus avoir lieu</a:t>
            </a:r>
            <a:r>
              <a:rPr lang="fr-FR" altLang="ja-JP" sz="2000" dirty="0" smtClean="0"/>
              <a:t>.</a:t>
            </a:r>
          </a:p>
          <a:p>
            <a:endParaRPr lang="fr-FR" altLang="ja-JP" sz="2000" dirty="0" smtClean="0"/>
          </a:p>
          <a:p>
            <a:pPr>
              <a:buFontTx/>
              <a:buChar char="-"/>
            </a:pPr>
            <a:r>
              <a:rPr lang="fr-FR" sz="2000" dirty="0"/>
              <a:t>Neurones hippocampiques sans récepteur NMDA:</a:t>
            </a:r>
          </a:p>
          <a:p>
            <a:r>
              <a:rPr lang="fr-FR" sz="2000" dirty="0">
                <a:sym typeface="Symbol" pitchFamily="18" charset="2"/>
              </a:rPr>
              <a:t>Absence de PLT dans cette région, déficit important de mémoire spatiale (</a:t>
            </a:r>
            <a:r>
              <a:rPr lang="fr-FR" sz="2000" dirty="0" err="1">
                <a:sym typeface="Symbol" pitchFamily="18" charset="2"/>
              </a:rPr>
              <a:t>McHugh</a:t>
            </a:r>
            <a:r>
              <a:rPr lang="fr-FR" sz="2000" dirty="0">
                <a:sym typeface="Symbol" pitchFamily="18" charset="2"/>
              </a:rPr>
              <a:t> 1996</a:t>
            </a:r>
            <a:r>
              <a:rPr lang="fr-FR" sz="2000" dirty="0" smtClean="0">
                <a:sym typeface="Symbol" pitchFamily="18" charset="2"/>
              </a:rPr>
              <a:t>).</a:t>
            </a:r>
            <a:endParaRPr lang="fr-FR" sz="2000" dirty="0">
              <a:sym typeface="Symbol" pitchFamily="18" charset="2"/>
            </a:endParaRPr>
          </a:p>
          <a:p>
            <a:r>
              <a:rPr lang="fr-FR" sz="2000" dirty="0">
                <a:sym typeface="Symbol" pitchFamily="18" charset="2"/>
              </a:rPr>
              <a:t>-Augmentation de l</a:t>
            </a:r>
            <a:r>
              <a:rPr lang="ja-JP" altLang="fr-FR" sz="2000" dirty="0">
                <a:sym typeface="Symbol" pitchFamily="18" charset="2"/>
              </a:rPr>
              <a:t>’</a:t>
            </a:r>
            <a:r>
              <a:rPr lang="fr-FR" altLang="ja-JP" sz="2000" dirty="0">
                <a:sym typeface="Symbol" pitchFamily="18" charset="2"/>
              </a:rPr>
              <a:t>expression d</a:t>
            </a:r>
            <a:r>
              <a:rPr lang="ja-JP" altLang="fr-FR" sz="2000" dirty="0">
                <a:sym typeface="Symbol" pitchFamily="18" charset="2"/>
              </a:rPr>
              <a:t>’</a:t>
            </a:r>
            <a:r>
              <a:rPr lang="fr-FR" altLang="ja-JP" sz="2000" dirty="0">
                <a:sym typeface="Symbol" pitchFamily="18" charset="2"/>
              </a:rPr>
              <a:t>un gène codant pour une protéine des récepteurs NMDA: </a:t>
            </a:r>
            <a:r>
              <a:rPr lang="fr-FR" sz="2000" dirty="0" smtClean="0">
                <a:sym typeface="Symbol" pitchFamily="18" charset="2"/>
              </a:rPr>
              <a:t>Amélioration </a:t>
            </a:r>
            <a:r>
              <a:rPr lang="fr-FR" sz="2000" dirty="0">
                <a:sym typeface="Symbol" pitchFamily="18" charset="2"/>
              </a:rPr>
              <a:t>des performances mnésiques (Tang 1999).</a:t>
            </a:r>
          </a:p>
          <a:p>
            <a:endParaRPr lang="fr-FR" altLang="ja-JP" sz="2000" dirty="0"/>
          </a:p>
          <a:p>
            <a:endParaRPr lang="fr-FR" altLang="ja-JP" sz="2000" dirty="0"/>
          </a:p>
        </p:txBody>
      </p:sp>
      <p:sp>
        <p:nvSpPr>
          <p:cNvPr id="36867"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6868"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1762226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838200"/>
            <a:ext cx="906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Les mécanismes génétiques de l</a:t>
            </a:r>
            <a:r>
              <a:rPr lang="ja-JP" altLang="fr-FR" sz="2800">
                <a:solidFill>
                  <a:srgbClr val="004080"/>
                </a:solidFill>
                <a:latin typeface="Calibri" pitchFamily="34" charset="0"/>
              </a:rPr>
              <a:t>’</a:t>
            </a:r>
            <a:r>
              <a:rPr lang="fr-FR" altLang="ja-JP" sz="2800">
                <a:solidFill>
                  <a:srgbClr val="004080"/>
                </a:solidFill>
                <a:latin typeface="Calibri" pitchFamily="34" charset="0"/>
              </a:rPr>
              <a:t>apprentissage et de la consolidation</a:t>
            </a:r>
            <a:endParaRPr lang="fr-FR" sz="2800">
              <a:solidFill>
                <a:srgbClr val="004080"/>
              </a:solidFill>
              <a:latin typeface="Calibri" pitchFamily="34" charset="0"/>
            </a:endParaRPr>
          </a:p>
        </p:txBody>
      </p:sp>
      <p:sp>
        <p:nvSpPr>
          <p:cNvPr id="39939" name="Text Box 3"/>
          <p:cNvSpPr txBox="1">
            <a:spLocks noChangeArrowheads="1"/>
          </p:cNvSpPr>
          <p:nvPr/>
        </p:nvSpPr>
        <p:spPr bwMode="auto">
          <a:xfrm>
            <a:off x="0" y="1905000"/>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buFontTx/>
              <a:buChar char="-"/>
            </a:pPr>
            <a:r>
              <a:rPr lang="fr-FR" sz="2000"/>
              <a:t>A la recherche d</a:t>
            </a:r>
            <a:r>
              <a:rPr lang="ja-JP" altLang="fr-FR" sz="2000"/>
              <a:t>’</a:t>
            </a:r>
            <a:r>
              <a:rPr lang="fr-FR" altLang="ja-JP" sz="2000"/>
              <a:t>une modification plus durable…</a:t>
            </a:r>
          </a:p>
          <a:p>
            <a:pPr>
              <a:buFontTx/>
              <a:buChar char="-"/>
            </a:pPr>
            <a:endParaRPr lang="fr-FR" sz="2000"/>
          </a:p>
          <a:p>
            <a:r>
              <a:rPr lang="fr-FR" sz="2000"/>
              <a:t>Pour que la trace mnésique perdure il faut que les modifications synaptiques soient stabilisées et consolidées (force synaptique décroit). </a:t>
            </a:r>
            <a:endParaRPr lang="fr-FR" sz="2000">
              <a:sym typeface="Symbol" pitchFamily="18" charset="2"/>
            </a:endParaRPr>
          </a:p>
          <a:p>
            <a:endParaRPr lang="fr-FR" sz="2000">
              <a:sym typeface="Symbol" pitchFamily="18" charset="2"/>
            </a:endParaRPr>
          </a:p>
        </p:txBody>
      </p:sp>
      <p:sp>
        <p:nvSpPr>
          <p:cNvPr id="39940"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 name="Rectangle 1"/>
          <p:cNvSpPr>
            <a:spLocks noChangeArrowheads="1"/>
          </p:cNvSpPr>
          <p:nvPr/>
        </p:nvSpPr>
        <p:spPr bwMode="auto">
          <a:xfrm>
            <a:off x="0" y="37163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solidFill>
                  <a:srgbClr val="000000"/>
                </a:solidFill>
                <a:sym typeface="Symbol" pitchFamily="18" charset="2"/>
              </a:rPr>
              <a:t>Injection d</a:t>
            </a:r>
            <a:r>
              <a:rPr lang="ja-JP" altLang="fr-FR" sz="2000">
                <a:solidFill>
                  <a:srgbClr val="000000"/>
                </a:solidFill>
                <a:sym typeface="Symbol" pitchFamily="18" charset="2"/>
              </a:rPr>
              <a:t>’</a:t>
            </a:r>
            <a:r>
              <a:rPr lang="fr-FR" altLang="ja-JP" sz="2000">
                <a:solidFill>
                  <a:srgbClr val="000000"/>
                </a:solidFill>
                <a:sym typeface="Symbol" pitchFamily="18" charset="2"/>
              </a:rPr>
              <a:t>inhibiteurs de la synthèse protéique au niveau de l</a:t>
            </a:r>
            <a:r>
              <a:rPr lang="ja-JP" altLang="fr-FR" sz="2000">
                <a:solidFill>
                  <a:srgbClr val="000000"/>
                </a:solidFill>
                <a:sym typeface="Symbol" pitchFamily="18" charset="2"/>
              </a:rPr>
              <a:t>’</a:t>
            </a:r>
            <a:r>
              <a:rPr lang="fr-FR" altLang="ja-JP" sz="2000">
                <a:solidFill>
                  <a:srgbClr val="000000"/>
                </a:solidFill>
                <a:sym typeface="Symbol" pitchFamily="18" charset="2"/>
              </a:rPr>
              <a:t>ARN messager pendant un apprentissage ne perturbe pas l</a:t>
            </a:r>
            <a:r>
              <a:rPr lang="ja-JP" altLang="fr-FR" sz="2000">
                <a:solidFill>
                  <a:srgbClr val="000000"/>
                </a:solidFill>
                <a:sym typeface="Symbol" pitchFamily="18" charset="2"/>
              </a:rPr>
              <a:t>’</a:t>
            </a:r>
            <a:r>
              <a:rPr lang="fr-FR" altLang="ja-JP" sz="2000">
                <a:solidFill>
                  <a:srgbClr val="000000"/>
                </a:solidFill>
                <a:sym typeface="Symbol" pitchFamily="18" charset="2"/>
              </a:rPr>
              <a:t>acquisition mais réduit la période de rétention de cet apprentissage.</a:t>
            </a:r>
          </a:p>
          <a:p>
            <a:endParaRPr lang="fr-FR" sz="2000">
              <a:solidFill>
                <a:srgbClr val="000000"/>
              </a:solidFill>
              <a:sym typeface="Symbol" pitchFamily="18" charset="2"/>
            </a:endParaRPr>
          </a:p>
          <a:p>
            <a:r>
              <a:rPr lang="fr-FR" sz="2000">
                <a:solidFill>
                  <a:srgbClr val="000000"/>
                </a:solidFill>
                <a:sym typeface="Symbol" pitchFamily="18" charset="2"/>
              </a:rPr>
              <a:t>Donc, la consolidation à long terme nécessite certainement des modifications de l</a:t>
            </a:r>
            <a:r>
              <a:rPr lang="fr-FR" altLang="fr-FR" sz="2000">
                <a:solidFill>
                  <a:srgbClr val="000000"/>
                </a:solidFill>
                <a:sym typeface="Symbol" pitchFamily="18" charset="2"/>
              </a:rPr>
              <a:t>’</a:t>
            </a:r>
            <a:r>
              <a:rPr lang="fr-FR" sz="2000">
                <a:solidFill>
                  <a:srgbClr val="000000"/>
                </a:solidFill>
                <a:sym typeface="Symbol" pitchFamily="18" charset="2"/>
              </a:rPr>
              <a:t>expression génétique et la synthèse de protéines.</a:t>
            </a:r>
          </a:p>
        </p:txBody>
      </p:sp>
    </p:spTree>
    <p:extLst>
      <p:ext uri="{BB962C8B-B14F-4D97-AF65-F5344CB8AC3E}">
        <p14:creationId xmlns:p14="http://schemas.microsoft.com/office/powerpoint/2010/main" val="3164599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3352800" y="1752600"/>
            <a:ext cx="3733800" cy="3276600"/>
          </a:xfrm>
          <a:prstGeom prst="rect">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963" name="ZoneTexte 8"/>
          <p:cNvSpPr txBox="1">
            <a:spLocks noChangeArrowheads="1"/>
          </p:cNvSpPr>
          <p:nvPr/>
        </p:nvSpPr>
        <p:spPr bwMode="auto">
          <a:xfrm>
            <a:off x="457200" y="2514600"/>
            <a:ext cx="2362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a:t>Etape précoce de la potentialisation</a:t>
            </a:r>
          </a:p>
        </p:txBody>
      </p:sp>
      <p:pic>
        <p:nvPicPr>
          <p:cNvPr id="40964" name="Image 9"/>
          <p:cNvPicPr>
            <a:picLocks noChangeAspect="1"/>
          </p:cNvPicPr>
          <p:nvPr/>
        </p:nvPicPr>
        <p:blipFill>
          <a:blip r:embed="rId3">
            <a:extLst>
              <a:ext uri="{28A0092B-C50C-407E-A947-70E740481C1C}">
                <a14:useLocalDpi xmlns:a14="http://schemas.microsoft.com/office/drawing/2010/main" val="0"/>
              </a:ext>
            </a:extLst>
          </a:blip>
          <a:srcRect t="31111" r="41667" b="28889"/>
          <a:stretch>
            <a:fillRect/>
          </a:stretch>
        </p:blipFill>
        <p:spPr bwMode="auto">
          <a:xfrm>
            <a:off x="3810000" y="2057400"/>
            <a:ext cx="3200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2"/>
          <p:cNvSpPr txBox="1">
            <a:spLocks noChangeArrowheads="1"/>
          </p:cNvSpPr>
          <p:nvPr/>
        </p:nvSpPr>
        <p:spPr bwMode="auto">
          <a:xfrm>
            <a:off x="0" y="838200"/>
            <a:ext cx="906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Les mécanismes génétiques de l</a:t>
            </a:r>
            <a:r>
              <a:rPr lang="ja-JP" altLang="fr-FR" sz="2800">
                <a:solidFill>
                  <a:srgbClr val="004080"/>
                </a:solidFill>
                <a:latin typeface="Calibri" pitchFamily="34" charset="0"/>
              </a:rPr>
              <a:t>’</a:t>
            </a:r>
            <a:r>
              <a:rPr lang="fr-FR" altLang="ja-JP" sz="2800">
                <a:solidFill>
                  <a:srgbClr val="004080"/>
                </a:solidFill>
                <a:latin typeface="Calibri" pitchFamily="34" charset="0"/>
              </a:rPr>
              <a:t>apprentissage et de la consolidation</a:t>
            </a:r>
            <a:endParaRPr lang="fr-FR" sz="2800">
              <a:solidFill>
                <a:srgbClr val="004080"/>
              </a:solidFill>
              <a:latin typeface="Calibri" pitchFamily="34" charset="0"/>
            </a:endParaRPr>
          </a:p>
        </p:txBody>
      </p:sp>
      <p:sp>
        <p:nvSpPr>
          <p:cNvPr id="40966"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23871149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6"/>
          <p:cNvSpPr>
            <a:spLocks noChangeArrowheads="1"/>
          </p:cNvSpPr>
          <p:nvPr/>
        </p:nvSpPr>
        <p:spPr bwMode="auto">
          <a:xfrm>
            <a:off x="0" y="-26988"/>
            <a:ext cx="4067175" cy="674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dirty="0"/>
              <a:t>1-La calcium associé à la calmoduline active une </a:t>
            </a:r>
            <a:r>
              <a:rPr lang="fr-FR" altLang="ja-JP" sz="1800" dirty="0"/>
              <a:t>enzyme membranaire: </a:t>
            </a:r>
            <a:r>
              <a:rPr lang="fr-FR" sz="1800" dirty="0"/>
              <a:t>l</a:t>
            </a:r>
            <a:r>
              <a:rPr lang="ja-JP" altLang="fr-FR" sz="1800" dirty="0"/>
              <a:t>’</a:t>
            </a:r>
            <a:r>
              <a:rPr lang="fr-FR" altLang="ja-JP" sz="1800" dirty="0"/>
              <a:t>adénylate </a:t>
            </a:r>
            <a:r>
              <a:rPr lang="fr-FR" altLang="ja-JP" sz="1800" dirty="0" err="1"/>
              <a:t>cyclase</a:t>
            </a:r>
            <a:r>
              <a:rPr lang="fr-FR" altLang="ja-JP" sz="1800" dirty="0"/>
              <a:t>, (ou </a:t>
            </a:r>
            <a:r>
              <a:rPr lang="fr-FR" altLang="ja-JP" sz="1800" dirty="0" err="1"/>
              <a:t>adénylcyclase</a:t>
            </a:r>
            <a:r>
              <a:rPr lang="fr-FR" altLang="ja-JP" sz="1800" dirty="0"/>
              <a:t>) </a:t>
            </a:r>
          </a:p>
          <a:p>
            <a:endParaRPr lang="fr-FR" altLang="ja-JP" sz="1800" dirty="0"/>
          </a:p>
          <a:p>
            <a:r>
              <a:rPr lang="fr-FR" altLang="ja-JP" sz="1800" dirty="0"/>
              <a:t>qui à son tour produit de l'AMP cyclique (Adénosine </a:t>
            </a:r>
            <a:r>
              <a:rPr lang="fr-FR" altLang="ja-JP" sz="1800" dirty="0" err="1"/>
              <a:t>monophosphate</a:t>
            </a:r>
            <a:r>
              <a:rPr lang="fr-FR" altLang="ja-JP" sz="1800" dirty="0"/>
              <a:t> cyclique = </a:t>
            </a:r>
            <a:r>
              <a:rPr lang="fr-FR" altLang="ja-JP" sz="1800" dirty="0" err="1"/>
              <a:t>AMPc</a:t>
            </a:r>
            <a:r>
              <a:rPr lang="fr-FR" altLang="ja-JP" sz="1800" dirty="0"/>
              <a:t>)</a:t>
            </a:r>
          </a:p>
          <a:p>
            <a:endParaRPr lang="fr-FR" altLang="ja-JP" sz="1800" dirty="0"/>
          </a:p>
          <a:p>
            <a:r>
              <a:rPr lang="fr-FR" sz="1800" dirty="0"/>
              <a:t>L</a:t>
            </a:r>
            <a:r>
              <a:rPr lang="ja-JP" altLang="fr-FR" sz="1800" dirty="0"/>
              <a:t>’</a:t>
            </a:r>
            <a:r>
              <a:rPr lang="fr-FR" altLang="ja-JP" sz="1800" dirty="0" err="1"/>
              <a:t>AMPc</a:t>
            </a:r>
            <a:r>
              <a:rPr lang="fr-FR" altLang="ja-JP" sz="1800" dirty="0"/>
              <a:t> active des kinases qui lui sont spécifiques (</a:t>
            </a:r>
            <a:r>
              <a:rPr lang="fr-FR" altLang="ja-JP" sz="1800" dirty="0" err="1"/>
              <a:t>AMPc</a:t>
            </a:r>
            <a:r>
              <a:rPr lang="fr-FR" altLang="ja-JP" sz="1800" dirty="0"/>
              <a:t> Kinase)</a:t>
            </a:r>
          </a:p>
          <a:p>
            <a:r>
              <a:rPr lang="fr-FR" sz="1800" dirty="0"/>
              <a:t>- les sous-unités pénètrent dans le noyau et agissent sur les mécanismes de synthèse protéique par l</a:t>
            </a:r>
            <a:r>
              <a:rPr lang="fr-FR" altLang="fr-FR" sz="1800" dirty="0"/>
              <a:t>’</a:t>
            </a:r>
            <a:r>
              <a:rPr lang="fr-FR" sz="1800" dirty="0"/>
              <a:t>activation de gènes précoces qui</a:t>
            </a:r>
            <a:r>
              <a:rPr lang="fr-FR" altLang="ja-JP" sz="1800" dirty="0">
                <a:latin typeface="Arial" pitchFamily="34" charset="0"/>
              </a:rPr>
              <a:t> commandent la synthèse de facteurs de transcription nucléaire, d</a:t>
            </a:r>
            <a:r>
              <a:rPr lang="ja-JP" altLang="fr-FR" sz="1800" dirty="0">
                <a:latin typeface="Arial" pitchFamily="34" charset="0"/>
              </a:rPr>
              <a:t>’</a:t>
            </a:r>
            <a:r>
              <a:rPr lang="fr-FR" altLang="ja-JP" sz="1800" dirty="0">
                <a:latin typeface="Arial" pitchFamily="34" charset="0"/>
              </a:rPr>
              <a:t>enzymes cytoplasmiques, de composants structuraux ou de certains facteurs de croissance synaptiques</a:t>
            </a:r>
            <a:endParaRPr lang="fr-FR" altLang="ja-JP" sz="1800" dirty="0"/>
          </a:p>
          <a:p>
            <a:pPr>
              <a:buFontTx/>
              <a:buChar char="-"/>
            </a:pPr>
            <a:endParaRPr lang="fr-FR" sz="1800" dirty="0"/>
          </a:p>
          <a:p>
            <a:r>
              <a:rPr lang="fr-FR" sz="1800" dirty="0"/>
              <a:t>- Modification de la structure neuronale en formant de nouvelles synapses.</a:t>
            </a:r>
          </a:p>
        </p:txBody>
      </p:sp>
    </p:spTree>
    <p:extLst>
      <p:ext uri="{BB962C8B-B14F-4D97-AF65-F5344CB8AC3E}">
        <p14:creationId xmlns:p14="http://schemas.microsoft.com/office/powerpoint/2010/main" val="38224817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0" y="1905000"/>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endParaRPr lang="fr-FR"/>
          </a:p>
          <a:p>
            <a:endParaRPr lang="fr-FR" sz="800"/>
          </a:p>
          <a:p>
            <a:r>
              <a:rPr lang="fr-FR"/>
              <a:t>Ces modifications génétiques induisent à long terme:</a:t>
            </a:r>
          </a:p>
          <a:p>
            <a:endParaRPr lang="fr-FR"/>
          </a:p>
          <a:p>
            <a:pPr>
              <a:buFontTx/>
              <a:buChar char="-"/>
            </a:pPr>
            <a:r>
              <a:rPr lang="fr-FR"/>
              <a:t>changement de forme et de taille des synapses</a:t>
            </a:r>
          </a:p>
          <a:p>
            <a:pPr>
              <a:buFontTx/>
              <a:buChar char="-"/>
            </a:pPr>
            <a:endParaRPr lang="fr-FR"/>
          </a:p>
          <a:p>
            <a:pPr>
              <a:buFontTx/>
              <a:buChar char="-"/>
            </a:pPr>
            <a:r>
              <a:rPr lang="fr-FR">
                <a:sym typeface="Wingdings" pitchFamily="2" charset="2"/>
              </a:rPr>
              <a:t>Augmentation de la surface d</a:t>
            </a:r>
            <a:r>
              <a:rPr lang="ja-JP" altLang="fr-FR">
                <a:sym typeface="Wingdings" pitchFamily="2" charset="2"/>
              </a:rPr>
              <a:t>’</a:t>
            </a:r>
            <a:r>
              <a:rPr lang="fr-FR" altLang="ja-JP">
                <a:sym typeface="Wingdings" pitchFamily="2" charset="2"/>
              </a:rPr>
              <a:t>apposition entre les éléments post et pré-synaptiques</a:t>
            </a:r>
          </a:p>
          <a:p>
            <a:pPr>
              <a:buFontTx/>
              <a:buChar char="-"/>
            </a:pPr>
            <a:endParaRPr lang="fr-FR">
              <a:sym typeface="Wingdings" pitchFamily="2" charset="2"/>
            </a:endParaRPr>
          </a:p>
          <a:p>
            <a:pPr>
              <a:buFontTx/>
              <a:buChar char="-"/>
            </a:pPr>
            <a:r>
              <a:rPr lang="fr-FR">
                <a:sym typeface="Wingdings" pitchFamily="2" charset="2"/>
              </a:rPr>
              <a:t>Transformation de synapses silencieuse en synapses actives</a:t>
            </a:r>
          </a:p>
          <a:p>
            <a:pPr>
              <a:buFontTx/>
              <a:buChar char="-"/>
            </a:pPr>
            <a:endParaRPr lang="fr-FR">
              <a:sym typeface="Wingdings" pitchFamily="2" charset="2"/>
            </a:endParaRPr>
          </a:p>
          <a:p>
            <a:pPr>
              <a:buFontTx/>
              <a:buChar char="-"/>
            </a:pPr>
            <a:r>
              <a:rPr lang="fr-FR">
                <a:sym typeface="Wingdings" pitchFamily="2" charset="2"/>
              </a:rPr>
              <a:t>Croissance de nouvelles synapses.</a:t>
            </a:r>
          </a:p>
        </p:txBody>
      </p:sp>
      <p:sp>
        <p:nvSpPr>
          <p:cNvPr id="45059" name="Text Box 2"/>
          <p:cNvSpPr txBox="1">
            <a:spLocks noChangeArrowheads="1"/>
          </p:cNvSpPr>
          <p:nvPr/>
        </p:nvSpPr>
        <p:spPr bwMode="auto">
          <a:xfrm>
            <a:off x="0" y="838200"/>
            <a:ext cx="906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Les mécanismes génétiques de l</a:t>
            </a:r>
            <a:r>
              <a:rPr lang="ja-JP" altLang="fr-FR" sz="2800">
                <a:solidFill>
                  <a:srgbClr val="004080"/>
                </a:solidFill>
                <a:latin typeface="Calibri" pitchFamily="34" charset="0"/>
              </a:rPr>
              <a:t>’</a:t>
            </a:r>
            <a:r>
              <a:rPr lang="fr-FR" altLang="ja-JP" sz="2800">
                <a:solidFill>
                  <a:srgbClr val="004080"/>
                </a:solidFill>
                <a:latin typeface="Calibri" pitchFamily="34" charset="0"/>
              </a:rPr>
              <a:t>apprentissage et de la consolidation</a:t>
            </a:r>
            <a:endParaRPr lang="fr-FR" sz="2800">
              <a:solidFill>
                <a:srgbClr val="004080"/>
              </a:solidFill>
              <a:latin typeface="Calibri" pitchFamily="34" charset="0"/>
            </a:endParaRPr>
          </a:p>
        </p:txBody>
      </p:sp>
      <p:sp>
        <p:nvSpPr>
          <p:cNvPr id="45060"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28399254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0" y="1341438"/>
            <a:ext cx="91440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dirty="0"/>
              <a:t>la PLT comporte au moins deux phases : </a:t>
            </a:r>
          </a:p>
          <a:p>
            <a:endParaRPr lang="fr-FR" dirty="0"/>
          </a:p>
          <a:p>
            <a:r>
              <a:rPr lang="fr-FR" dirty="0"/>
              <a:t>- </a:t>
            </a:r>
            <a:r>
              <a:rPr lang="fr-FR" dirty="0">
                <a:solidFill>
                  <a:srgbClr val="FF0000"/>
                </a:solidFill>
              </a:rPr>
              <a:t>l'établissement (ou induction</a:t>
            </a:r>
            <a:r>
              <a:rPr lang="fr-FR" dirty="0"/>
              <a:t>) qui dure environ une heure;</a:t>
            </a:r>
          </a:p>
          <a:p>
            <a:r>
              <a:rPr lang="fr-FR" dirty="0"/>
              <a:t>- </a:t>
            </a:r>
            <a:r>
              <a:rPr lang="fr-FR" dirty="0">
                <a:solidFill>
                  <a:srgbClr val="FF33CC"/>
                </a:solidFill>
              </a:rPr>
              <a:t>le maintien (ou l'expression)</a:t>
            </a:r>
            <a:r>
              <a:rPr lang="fr-FR" dirty="0"/>
              <a:t> qui peut perdurer durant plusieurs jours.  	   	</a:t>
            </a:r>
          </a:p>
          <a:p>
            <a:r>
              <a:rPr lang="fr-FR" dirty="0"/>
              <a:t>- La première phase peut être induite expérimentalement par une stimulation à haute fréquence. </a:t>
            </a:r>
          </a:p>
          <a:p>
            <a:r>
              <a:rPr lang="fr-FR" dirty="0"/>
              <a:t>Elle implique </a:t>
            </a:r>
            <a:r>
              <a:rPr lang="fr-FR" dirty="0">
                <a:solidFill>
                  <a:srgbClr val="FF0000"/>
                </a:solidFill>
              </a:rPr>
              <a:t>l'activité de divers enzymes (kinases)</a:t>
            </a:r>
            <a:r>
              <a:rPr lang="fr-FR" dirty="0"/>
              <a:t> qui persiste après l'élimination du calcium mais pas de synthèse protéique. </a:t>
            </a:r>
          </a:p>
          <a:p>
            <a:endParaRPr lang="fr-FR" dirty="0"/>
          </a:p>
          <a:p>
            <a:r>
              <a:rPr lang="fr-FR" dirty="0"/>
              <a:t>- La seconde phase nécessite la succession de plusieurs stimulations à haute fréquence pour être mise en place. </a:t>
            </a:r>
          </a:p>
          <a:p>
            <a:r>
              <a:rPr lang="fr-FR" dirty="0"/>
              <a:t>Elle requiert la </a:t>
            </a:r>
            <a:r>
              <a:rPr lang="fr-FR" dirty="0">
                <a:solidFill>
                  <a:srgbClr val="FF33CC"/>
                </a:solidFill>
              </a:rPr>
              <a:t>synthèse de nouvelles protéines.</a:t>
            </a:r>
          </a:p>
        </p:txBody>
      </p:sp>
      <p:sp>
        <p:nvSpPr>
          <p:cNvPr id="46083"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19386549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67850"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027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 y="116632"/>
            <a:ext cx="9036496" cy="634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7056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067800" cy="704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8756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0" y="838200"/>
            <a:ext cx="906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Les mécanismes génétiques de l</a:t>
            </a:r>
            <a:r>
              <a:rPr lang="ja-JP" altLang="fr-FR" sz="2800">
                <a:solidFill>
                  <a:srgbClr val="004080"/>
                </a:solidFill>
                <a:latin typeface="Calibri" pitchFamily="34" charset="0"/>
              </a:rPr>
              <a:t>’</a:t>
            </a:r>
            <a:r>
              <a:rPr lang="fr-FR" altLang="ja-JP" sz="2800">
                <a:solidFill>
                  <a:srgbClr val="004080"/>
                </a:solidFill>
                <a:latin typeface="Calibri" pitchFamily="34" charset="0"/>
              </a:rPr>
              <a:t>apprentissage et de la consolidation</a:t>
            </a:r>
            <a:endParaRPr lang="fr-FR" sz="2800">
              <a:solidFill>
                <a:srgbClr val="004080"/>
              </a:solidFill>
              <a:latin typeface="Calibri" pitchFamily="34" charset="0"/>
            </a:endParaRPr>
          </a:p>
        </p:txBody>
      </p:sp>
      <p:sp>
        <p:nvSpPr>
          <p:cNvPr id="49155"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pic>
        <p:nvPicPr>
          <p:cNvPr id="4915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91471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625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0" y="692696"/>
            <a:ext cx="9106530" cy="540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4664"/>
            <a:ext cx="9036496" cy="197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5576" y="5013176"/>
            <a:ext cx="698477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48534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7638"/>
            <a:ext cx="868680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074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8043"/>
            <a:ext cx="8964488" cy="62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2154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0422"/>
            <a:ext cx="8892480" cy="606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758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67" y="260648"/>
            <a:ext cx="8820472" cy="639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959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 y="620687"/>
            <a:ext cx="9033614" cy="599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04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 y="116632"/>
            <a:ext cx="8892480" cy="64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349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26434"/>
            <a:ext cx="8748464" cy="493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081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460432" cy="542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uble flèche horizontale 1"/>
          <p:cNvSpPr/>
          <p:nvPr/>
        </p:nvSpPr>
        <p:spPr>
          <a:xfrm>
            <a:off x="1979712" y="2162364"/>
            <a:ext cx="936104" cy="2880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834102" y="1793032"/>
            <a:ext cx="1227324" cy="369332"/>
          </a:xfrm>
          <a:prstGeom prst="rect">
            <a:avLst/>
          </a:prstGeom>
          <a:noFill/>
        </p:spPr>
        <p:txBody>
          <a:bodyPr wrap="none" rtlCol="0">
            <a:spAutoFit/>
          </a:bodyPr>
          <a:lstStyle/>
          <a:p>
            <a:r>
              <a:rPr lang="fr-FR" dirty="0" smtClean="0">
                <a:solidFill>
                  <a:srgbClr val="FF0000"/>
                </a:solidFill>
              </a:rPr>
              <a:t>Rétrograde</a:t>
            </a:r>
            <a:endParaRPr lang="fr-FR" dirty="0">
              <a:solidFill>
                <a:srgbClr val="FF0000"/>
              </a:solidFill>
            </a:endParaRPr>
          </a:p>
        </p:txBody>
      </p:sp>
      <p:sp>
        <p:nvSpPr>
          <p:cNvPr id="4" name="Flèche droite 3"/>
          <p:cNvSpPr/>
          <p:nvPr/>
        </p:nvSpPr>
        <p:spPr>
          <a:xfrm>
            <a:off x="3061426" y="4149080"/>
            <a:ext cx="122254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993793" y="4540478"/>
            <a:ext cx="1357808" cy="369332"/>
          </a:xfrm>
          <a:prstGeom prst="rect">
            <a:avLst/>
          </a:prstGeom>
          <a:noFill/>
        </p:spPr>
        <p:txBody>
          <a:bodyPr wrap="none" rtlCol="0">
            <a:spAutoFit/>
          </a:bodyPr>
          <a:lstStyle/>
          <a:p>
            <a:r>
              <a:rPr lang="fr-FR" dirty="0" smtClean="0">
                <a:solidFill>
                  <a:schemeClr val="tx2"/>
                </a:solidFill>
              </a:rPr>
              <a:t>Antérograde</a:t>
            </a:r>
            <a:endParaRPr lang="fr-FR" dirty="0">
              <a:solidFill>
                <a:schemeClr val="tx2"/>
              </a:solidFill>
            </a:endParaRPr>
          </a:p>
        </p:txBody>
      </p:sp>
    </p:spTree>
    <p:extLst>
      <p:ext uri="{BB962C8B-B14F-4D97-AF65-F5344CB8AC3E}">
        <p14:creationId xmlns:p14="http://schemas.microsoft.com/office/powerpoint/2010/main" val="3320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8820471" cy="590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47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229600" cy="5760640"/>
          </a:xfrm>
        </p:spPr>
        <p:txBody>
          <a:bodyPr>
            <a:normAutofit fontScale="85000" lnSpcReduction="20000"/>
          </a:bodyPr>
          <a:lstStyle/>
          <a:p>
            <a:pPr marL="0" indent="0">
              <a:buNone/>
            </a:pPr>
            <a:r>
              <a:rPr lang="fr-FR" sz="4800" dirty="0" smtClean="0">
                <a:solidFill>
                  <a:srgbClr val="FF0000"/>
                </a:solidFill>
              </a:rPr>
              <a:t>B. Les circuits mnésiques</a:t>
            </a:r>
          </a:p>
          <a:p>
            <a:pPr marL="514350" indent="-514350">
              <a:buFont typeface="+mj-lt"/>
              <a:buAutoNum type="arabicPeriod"/>
            </a:pPr>
            <a:r>
              <a:rPr lang="fr-FR" dirty="0" smtClean="0">
                <a:solidFill>
                  <a:srgbClr val="0033CC"/>
                </a:solidFill>
              </a:rPr>
              <a:t>Cortex associatif et localisation de l’engramme</a:t>
            </a:r>
          </a:p>
          <a:p>
            <a:pPr marL="514350" indent="-514350">
              <a:buFont typeface="+mj-lt"/>
              <a:buAutoNum type="arabicPeriod"/>
            </a:pPr>
            <a:r>
              <a:rPr lang="fr-FR" dirty="0" smtClean="0">
                <a:solidFill>
                  <a:srgbClr val="0033CC"/>
                </a:solidFill>
              </a:rPr>
              <a:t>Mémoire déclarative: rôle du lobe temporal et du diencéphale</a:t>
            </a:r>
          </a:p>
          <a:p>
            <a:pPr marL="0" indent="0">
              <a:buNone/>
            </a:pPr>
            <a:r>
              <a:rPr lang="fr-FR" dirty="0" smtClean="0"/>
              <a:t>       a. Conséquences de la lobectomie temporale</a:t>
            </a:r>
          </a:p>
          <a:p>
            <a:pPr marL="0" indent="0">
              <a:buNone/>
            </a:pPr>
            <a:r>
              <a:rPr lang="fr-FR" dirty="0" smtClean="0"/>
              <a:t>       b. Lobes temporaux médian et mémoire déclarative</a:t>
            </a:r>
          </a:p>
          <a:p>
            <a:pPr marL="0" indent="0">
              <a:buNone/>
            </a:pPr>
            <a:r>
              <a:rPr lang="fr-FR" dirty="0" smtClean="0"/>
              <a:t>       c. Diencéphale et mémoire déclarative</a:t>
            </a:r>
          </a:p>
          <a:p>
            <a:pPr marL="0" indent="0">
              <a:buNone/>
            </a:pPr>
            <a:r>
              <a:rPr lang="fr-FR" dirty="0">
                <a:solidFill>
                  <a:srgbClr val="0033CC"/>
                </a:solidFill>
              </a:rPr>
              <a:t>3</a:t>
            </a:r>
            <a:r>
              <a:rPr lang="fr-FR" dirty="0" smtClean="0">
                <a:solidFill>
                  <a:srgbClr val="0033CC"/>
                </a:solidFill>
              </a:rPr>
              <a:t>.   Mémoire spatiale, mémoire de travail: rôle de   l’hippocampe et du néocortex</a:t>
            </a:r>
          </a:p>
          <a:p>
            <a:pPr marL="0" indent="0">
              <a:buNone/>
            </a:pPr>
            <a:r>
              <a:rPr lang="fr-FR" dirty="0" smtClean="0"/>
              <a:t>       a. Hippocampe et mémoire spatiale</a:t>
            </a:r>
          </a:p>
          <a:p>
            <a:pPr marL="0" indent="0">
              <a:buNone/>
            </a:pPr>
            <a:r>
              <a:rPr lang="fr-FR" dirty="0" smtClean="0"/>
              <a:t>       b. Néocortex et mémoire de travail</a:t>
            </a:r>
          </a:p>
          <a:p>
            <a:pPr marL="0" indent="0">
              <a:buNone/>
            </a:pPr>
            <a:r>
              <a:rPr lang="fr-FR" dirty="0" smtClean="0">
                <a:solidFill>
                  <a:srgbClr val="0000FF"/>
                </a:solidFill>
              </a:rPr>
              <a:t>4. Mémoire procédurale: le rôle du striatum et du cervelet</a:t>
            </a:r>
          </a:p>
          <a:p>
            <a:pPr marL="0" indent="0">
              <a:buNone/>
            </a:pPr>
            <a:r>
              <a:rPr lang="fr-FR" dirty="0" smtClean="0">
                <a:solidFill>
                  <a:srgbClr val="0000FF"/>
                </a:solidFill>
              </a:rPr>
              <a:t>5. Consolidation mnésique pendant le sommeil</a:t>
            </a:r>
          </a:p>
          <a:p>
            <a:pPr marL="0" indent="0">
              <a:buNone/>
            </a:pPr>
            <a:endParaRPr lang="fr-FR" dirty="0" smtClean="0"/>
          </a:p>
          <a:p>
            <a:endParaRPr lang="fr-FR" dirty="0" smtClean="0"/>
          </a:p>
          <a:p>
            <a:endParaRPr lang="fr-FR" dirty="0"/>
          </a:p>
          <a:p>
            <a:endParaRPr lang="fr-FR" dirty="0"/>
          </a:p>
        </p:txBody>
      </p:sp>
    </p:spTree>
    <p:extLst>
      <p:ext uri="{BB962C8B-B14F-4D97-AF65-F5344CB8AC3E}">
        <p14:creationId xmlns:p14="http://schemas.microsoft.com/office/powerpoint/2010/main" val="302574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48" y="1484784"/>
            <a:ext cx="8532440" cy="302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58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Plan</a:t>
            </a:r>
            <a:endParaRPr lang="fr-FR" dirty="0">
              <a:solidFill>
                <a:srgbClr val="FF0000"/>
              </a:solidFill>
            </a:endParaRPr>
          </a:p>
        </p:txBody>
      </p:sp>
      <p:sp>
        <p:nvSpPr>
          <p:cNvPr id="3" name="Espace réservé du contenu 2"/>
          <p:cNvSpPr>
            <a:spLocks noGrp="1"/>
          </p:cNvSpPr>
          <p:nvPr>
            <p:ph idx="1"/>
          </p:nvPr>
        </p:nvSpPr>
        <p:spPr>
          <a:xfrm>
            <a:off x="107504" y="1600200"/>
            <a:ext cx="8856984" cy="4525963"/>
          </a:xfrm>
        </p:spPr>
        <p:txBody>
          <a:bodyPr/>
          <a:lstStyle/>
          <a:p>
            <a:pPr marL="0" indent="0">
              <a:buNone/>
            </a:pPr>
            <a:r>
              <a:rPr lang="fr-FR" dirty="0" smtClean="0"/>
              <a:t>A. Les différents types de mémoire et d’amnésie</a:t>
            </a:r>
          </a:p>
          <a:p>
            <a:pPr marL="0" indent="0">
              <a:buNone/>
            </a:pPr>
            <a:r>
              <a:rPr lang="fr-FR" dirty="0" smtClean="0"/>
              <a:t>B. Les circuits mnésiques</a:t>
            </a:r>
          </a:p>
          <a:p>
            <a:pPr marL="0" indent="0">
              <a:buNone/>
            </a:pPr>
            <a:r>
              <a:rPr lang="fr-FR" dirty="0" smtClean="0"/>
              <a:t>C. Les mécanismes cellulaires de la mémorisation</a:t>
            </a:r>
          </a:p>
          <a:p>
            <a:pPr marL="0" indent="0">
              <a:buNone/>
            </a:pPr>
            <a:r>
              <a:rPr lang="fr-FR" dirty="0" smtClean="0"/>
              <a:t>D. Principales atteintes de la mémoire</a:t>
            </a:r>
          </a:p>
          <a:p>
            <a:pPr marL="0" indent="0">
              <a:buNone/>
            </a:pPr>
            <a:r>
              <a:rPr lang="fr-FR" dirty="0" smtClean="0"/>
              <a:t>E. Conclusion</a:t>
            </a:r>
          </a:p>
          <a:p>
            <a:endParaRPr lang="fr-FR" dirty="0" smtClean="0">
              <a:solidFill>
                <a:srgbClr val="FF0000"/>
              </a:solidFill>
            </a:endParaRPr>
          </a:p>
          <a:p>
            <a:endParaRPr lang="fr-FR" dirty="0"/>
          </a:p>
        </p:txBody>
      </p:sp>
    </p:spTree>
    <p:extLst>
      <p:ext uri="{BB962C8B-B14F-4D97-AF65-F5344CB8AC3E}">
        <p14:creationId xmlns:p14="http://schemas.microsoft.com/office/powerpoint/2010/main" val="920588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568952" cy="584775"/>
          </a:xfrm>
          <a:prstGeom prst="rect">
            <a:avLst/>
          </a:prstGeom>
        </p:spPr>
        <p:txBody>
          <a:bodyPr wrap="square">
            <a:spAutoFit/>
          </a:bodyPr>
          <a:lstStyle/>
          <a:p>
            <a:r>
              <a:rPr lang="fr-FR" sz="3200" dirty="0">
                <a:solidFill>
                  <a:srgbClr val="0033CC"/>
                </a:solidFill>
              </a:rPr>
              <a:t>1</a:t>
            </a:r>
            <a:r>
              <a:rPr lang="fr-FR" sz="3200" dirty="0" smtClean="0">
                <a:solidFill>
                  <a:srgbClr val="0033CC"/>
                </a:solidFill>
              </a:rPr>
              <a:t>. Cortex associatif et localisation de l’engramme</a:t>
            </a:r>
            <a:endParaRPr lang="fr-FR" sz="3200" dirty="0">
              <a:solidFill>
                <a:srgbClr val="0033CC"/>
              </a:solidFill>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210" y="1700808"/>
            <a:ext cx="415022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07503" y="1556792"/>
            <a:ext cx="4741683" cy="3970318"/>
          </a:xfrm>
          <a:prstGeom prst="rect">
            <a:avLst/>
          </a:prstGeom>
          <a:noFill/>
        </p:spPr>
        <p:txBody>
          <a:bodyPr wrap="none" rtlCol="0">
            <a:spAutoFit/>
          </a:bodyPr>
          <a:lstStyle/>
          <a:p>
            <a:r>
              <a:rPr lang="fr-FR" dirty="0"/>
              <a:t>Corrélation entre la taille de la lésion et le déficit</a:t>
            </a:r>
          </a:p>
          <a:p>
            <a:endParaRPr lang="fr-FR" dirty="0" smtClean="0"/>
          </a:p>
          <a:p>
            <a:r>
              <a:rPr lang="fr-FR" dirty="0"/>
              <a:t>Engramme est distribué dans le cerveau</a:t>
            </a:r>
          </a:p>
          <a:p>
            <a:r>
              <a:rPr lang="fr-FR" dirty="0"/>
              <a:t>entre les connexions qui relient</a:t>
            </a:r>
          </a:p>
          <a:p>
            <a:r>
              <a:rPr lang="fr-FR" dirty="0"/>
              <a:t>une assemblée de neurones entre eux</a:t>
            </a:r>
          </a:p>
          <a:p>
            <a:endParaRPr lang="fr-FR" dirty="0" smtClean="0"/>
          </a:p>
          <a:p>
            <a:r>
              <a:rPr lang="fr-FR" dirty="0" smtClean="0"/>
              <a:t>Lésion avant apprentissage</a:t>
            </a:r>
          </a:p>
          <a:p>
            <a:r>
              <a:rPr lang="fr-FR" dirty="0" smtClean="0"/>
              <a:t>Lésion après mémorisation</a:t>
            </a:r>
          </a:p>
          <a:p>
            <a:r>
              <a:rPr lang="fr-FR" dirty="0" smtClean="0"/>
              <a:t>= mêmes lésions</a:t>
            </a:r>
          </a:p>
          <a:p>
            <a:endParaRPr lang="fr-FR" dirty="0"/>
          </a:p>
          <a:p>
            <a:r>
              <a:rPr lang="fr-FR" dirty="0" smtClean="0"/>
              <a:t>Engramme pourrait impliquer les mêmes</a:t>
            </a:r>
          </a:p>
          <a:p>
            <a:r>
              <a:rPr lang="fr-FR" dirty="0"/>
              <a:t>n</a:t>
            </a:r>
            <a:r>
              <a:rPr lang="fr-FR" dirty="0" smtClean="0"/>
              <a:t>eurones que ceux associés à la sensation et</a:t>
            </a:r>
          </a:p>
          <a:p>
            <a:r>
              <a:rPr lang="fr-FR" dirty="0"/>
              <a:t>l</a:t>
            </a:r>
            <a:r>
              <a:rPr lang="fr-FR" dirty="0" smtClean="0"/>
              <a:t>a perception</a:t>
            </a:r>
          </a:p>
          <a:p>
            <a:endParaRPr lang="fr-FR" dirty="0"/>
          </a:p>
        </p:txBody>
      </p:sp>
      <p:sp>
        <p:nvSpPr>
          <p:cNvPr id="4" name="ZoneTexte 3"/>
          <p:cNvSpPr txBox="1"/>
          <p:nvPr/>
        </p:nvSpPr>
        <p:spPr>
          <a:xfrm>
            <a:off x="4874961" y="930854"/>
            <a:ext cx="4342471" cy="923330"/>
          </a:xfrm>
          <a:prstGeom prst="rect">
            <a:avLst/>
          </a:prstGeom>
          <a:noFill/>
        </p:spPr>
        <p:txBody>
          <a:bodyPr wrap="none" rtlCol="0">
            <a:spAutoFit/>
          </a:bodyPr>
          <a:lstStyle/>
          <a:p>
            <a:pPr algn="ctr"/>
            <a:r>
              <a:rPr lang="fr-FR" dirty="0" smtClean="0"/>
              <a:t>Travaux de </a:t>
            </a:r>
            <a:r>
              <a:rPr lang="fr-FR" dirty="0" err="1" smtClean="0"/>
              <a:t>Hashley</a:t>
            </a:r>
            <a:endParaRPr lang="fr-FR" dirty="0" smtClean="0"/>
          </a:p>
          <a:p>
            <a:pPr algn="ctr"/>
            <a:r>
              <a:rPr lang="fr-FR" dirty="0" smtClean="0"/>
              <a:t>Mémorisation d’un trajet dans un labyrinthe</a:t>
            </a:r>
          </a:p>
          <a:p>
            <a:endParaRPr lang="fr-FR" dirty="0"/>
          </a:p>
        </p:txBody>
      </p:sp>
    </p:spTree>
    <p:extLst>
      <p:ext uri="{BB962C8B-B14F-4D97-AF65-F5344CB8AC3E}">
        <p14:creationId xmlns:p14="http://schemas.microsoft.com/office/powerpoint/2010/main" val="40705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left)">
                                      <p:cBhvr>
                                        <p:cTn id="26" dur="500"/>
                                        <p:tgtEl>
                                          <p:spTgt spid="3">
                                            <p:txEl>
                                              <p:pRg st="7" end="7"/>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left)">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left)">
                                      <p:cBhvr>
                                        <p:cTn id="34" dur="500"/>
                                        <p:tgtEl>
                                          <p:spTgt spid="3">
                                            <p:txEl>
                                              <p:pRg st="10" end="10"/>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wipe(left)">
                                      <p:cBhvr>
                                        <p:cTn id="37" dur="500"/>
                                        <p:tgtEl>
                                          <p:spTgt spid="3">
                                            <p:txEl>
                                              <p:pRg st="11" end="11"/>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wipe(left)">
                                      <p:cBhvr>
                                        <p:cTn id="4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640960" cy="1200329"/>
          </a:xfrm>
          <a:prstGeom prst="rect">
            <a:avLst/>
          </a:prstGeom>
        </p:spPr>
        <p:txBody>
          <a:bodyPr wrap="square">
            <a:spAutoFit/>
          </a:bodyPr>
          <a:lstStyle/>
          <a:p>
            <a:r>
              <a:rPr lang="fr-FR" sz="3200" dirty="0">
                <a:solidFill>
                  <a:srgbClr val="0033CC"/>
                </a:solidFill>
              </a:rPr>
              <a:t>2</a:t>
            </a:r>
            <a:r>
              <a:rPr lang="fr-FR" sz="3200" dirty="0" smtClean="0">
                <a:solidFill>
                  <a:srgbClr val="0033CC"/>
                </a:solidFill>
              </a:rPr>
              <a:t>. </a:t>
            </a:r>
            <a:r>
              <a:rPr lang="fr-FR" sz="3600" dirty="0" smtClean="0">
                <a:solidFill>
                  <a:srgbClr val="0033CC"/>
                </a:solidFill>
              </a:rPr>
              <a:t>Mémoire déclarative: rôle du lobe temporal et du diencéphale</a:t>
            </a:r>
            <a:endParaRPr lang="fr-FR" sz="3600" dirty="0">
              <a:solidFill>
                <a:srgbClr val="0033CC"/>
              </a:solidFill>
            </a:endParaRPr>
          </a:p>
        </p:txBody>
      </p:sp>
    </p:spTree>
    <p:extLst>
      <p:ext uri="{BB962C8B-B14F-4D97-AF65-F5344CB8AC3E}">
        <p14:creationId xmlns:p14="http://schemas.microsoft.com/office/powerpoint/2010/main" val="130660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3160713"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343400" y="1295400"/>
            <a:ext cx="4572000" cy="5724644"/>
          </a:xfrm>
          <a:prstGeom prst="rect">
            <a:avLst/>
          </a:prstGeom>
        </p:spPr>
        <p:txBody>
          <a:bodyPr>
            <a:spAutoFit/>
          </a:bodyPr>
          <a:lstStyle/>
          <a:p>
            <a:pPr>
              <a:defRPr/>
            </a:pPr>
            <a:r>
              <a:rPr sz="2000" u="sng" dirty="0">
                <a:latin typeface="Trebuchet MS" pitchFamily="-112" charset="0"/>
                <a:ea typeface="ＭＳ Ｐゴシック" pitchFamily="-112" charset="-128"/>
                <a:cs typeface="ＭＳ Ｐゴシック" pitchFamily="-112" charset="-128"/>
              </a:rPr>
              <a:t>Henry Molaison</a:t>
            </a:r>
            <a:endParaRPr lang="fr-FR" sz="2000" u="sng" dirty="0">
              <a:latin typeface="Trebuchet MS" pitchFamily="-112" charset="0"/>
              <a:ea typeface="ＭＳ Ｐゴシック" pitchFamily="-112" charset="-128"/>
              <a:cs typeface="ＭＳ Ｐゴシック" pitchFamily="-112" charset="-128"/>
            </a:endParaRPr>
          </a:p>
          <a:p>
            <a:pPr>
              <a:defRPr/>
            </a:pPr>
            <a:endParaRPr lang="fr-FR" sz="2000" dirty="0">
              <a:latin typeface="Trebuchet MS" pitchFamily="-112" charset="0"/>
              <a:ea typeface="ＭＳ Ｐゴシック" pitchFamily="-112" charset="-128"/>
              <a:cs typeface="ＭＳ Ｐゴシック" pitchFamily="-112" charset="-128"/>
            </a:endParaRPr>
          </a:p>
          <a:p>
            <a:pPr>
              <a:defRPr/>
            </a:pPr>
            <a:r>
              <a:rPr lang="fr-FR" sz="2000" dirty="0">
                <a:latin typeface="Trebuchet MS" pitchFamily="-112" charset="0"/>
                <a:ea typeface="ＭＳ Ｐゴシック" pitchFamily="-112" charset="-128"/>
                <a:cs typeface="ＭＳ Ｐゴシック" pitchFamily="-112" charset="-128"/>
              </a:rPr>
              <a:t>Opéré par </a:t>
            </a:r>
            <a:r>
              <a:rPr lang="fr-FR" sz="2000" dirty="0" err="1">
                <a:latin typeface="Trebuchet MS" pitchFamily="-112" charset="0"/>
                <a:ea typeface="ＭＳ Ｐゴシック" pitchFamily="-112" charset="-128"/>
                <a:cs typeface="ＭＳ Ｐゴシック" pitchFamily="-112" charset="-128"/>
              </a:rPr>
              <a:t>Scoville</a:t>
            </a:r>
            <a:r>
              <a:rPr lang="fr-FR" sz="2000" dirty="0">
                <a:latin typeface="Trebuchet MS" pitchFamily="-112" charset="0"/>
                <a:ea typeface="ＭＳ Ｐゴシック" pitchFamily="-112" charset="-128"/>
                <a:cs typeface="ＭＳ Ｐゴシック" pitchFamily="-112" charset="-128"/>
              </a:rPr>
              <a:t> en raison d’une épilepsie </a:t>
            </a:r>
            <a:r>
              <a:rPr lang="fr-FR" sz="2000" dirty="0" err="1">
                <a:latin typeface="Trebuchet MS" pitchFamily="-112" charset="0"/>
                <a:ea typeface="ＭＳ Ｐゴシック" pitchFamily="-112" charset="-128"/>
                <a:cs typeface="ＭＳ Ｐゴシック" pitchFamily="-112" charset="-128"/>
              </a:rPr>
              <a:t>pharmaco-résistante</a:t>
            </a:r>
            <a:r>
              <a:rPr lang="fr-FR" sz="2000" dirty="0">
                <a:latin typeface="Trebuchet MS" pitchFamily="-112" charset="0"/>
                <a:ea typeface="ＭＳ Ｐゴシック" pitchFamily="-112" charset="-128"/>
                <a:cs typeface="ＭＳ Ｐゴシック" pitchFamily="-112" charset="-128"/>
              </a:rPr>
              <a:t>:</a:t>
            </a:r>
          </a:p>
          <a:p>
            <a:pPr>
              <a:defRPr/>
            </a:pPr>
            <a:endParaRPr lang="fr-FR" sz="2000" dirty="0">
              <a:latin typeface="Trebuchet MS" pitchFamily="-112" charset="0"/>
              <a:ea typeface="ＭＳ Ｐゴシック" pitchFamily="-112" charset="-128"/>
              <a:cs typeface="ＭＳ Ｐゴシック" pitchFamily="-112" charset="-128"/>
            </a:endParaRPr>
          </a:p>
          <a:p>
            <a:pPr>
              <a:defRPr/>
            </a:pPr>
            <a:r>
              <a:rPr lang="fr-FR" sz="2000" dirty="0">
                <a:latin typeface="Trebuchet MS" pitchFamily="-112" charset="0"/>
                <a:ea typeface="ＭＳ Ｐゴシック" pitchFamily="-112" charset="-128"/>
                <a:cs typeface="ＭＳ Ｐゴシック" pitchFamily="-112" charset="-128"/>
              </a:rPr>
              <a:t>Résection bilatéral du lobe temporal médian avec ablation de l’amygdale, du gyrus </a:t>
            </a:r>
            <a:r>
              <a:rPr lang="fr-FR" sz="2000" dirty="0" err="1">
                <a:latin typeface="Trebuchet MS" pitchFamily="-112" charset="0"/>
                <a:ea typeface="ＭＳ Ｐゴシック" pitchFamily="-112" charset="-128"/>
                <a:cs typeface="ＭＳ Ｐゴシック" pitchFamily="-112" charset="-128"/>
              </a:rPr>
              <a:t>hippocampique</a:t>
            </a:r>
            <a:r>
              <a:rPr lang="fr-FR" sz="2000" dirty="0">
                <a:latin typeface="Trebuchet MS" pitchFamily="-112" charset="0"/>
                <a:ea typeface="ＭＳ Ｐゴシック" pitchFamily="-112" charset="-128"/>
                <a:cs typeface="ＭＳ Ｐゴシック" pitchFamily="-112" charset="-128"/>
              </a:rPr>
              <a:t> et des 2 tiers antérieurs de l’hippocampe. </a:t>
            </a:r>
          </a:p>
          <a:p>
            <a:pPr>
              <a:defRPr/>
            </a:pPr>
            <a:endParaRPr lang="fr-FR" sz="2000" i="1" dirty="0">
              <a:latin typeface="Trebuchet MS" pitchFamily="-112" charset="0"/>
              <a:ea typeface="ＭＳ Ｐゴシック" pitchFamily="-112" charset="-128"/>
              <a:cs typeface="ＭＳ Ｐゴシック" pitchFamily="-112" charset="-128"/>
            </a:endParaRPr>
          </a:p>
          <a:p>
            <a:pPr>
              <a:defRPr/>
            </a:pPr>
            <a:r>
              <a:rPr lang="fr-FR" sz="2000" i="1" dirty="0">
                <a:latin typeface="Trebuchet MS" pitchFamily="-112" charset="0"/>
                <a:ea typeface="ＭＳ Ｐゴシック" pitchFamily="-112" charset="-128"/>
                <a:cs typeface="ＭＳ Ｐゴシック" pitchFamily="-112" charset="-128"/>
              </a:rPr>
              <a:t>Amnésie antérograde sans amnésie rétrograde… </a:t>
            </a:r>
          </a:p>
          <a:p>
            <a:pPr>
              <a:defRPr/>
            </a:pPr>
            <a:endParaRPr lang="fr-FR" sz="2000" i="1" dirty="0">
              <a:latin typeface="Trebuchet MS" pitchFamily="-112" charset="0"/>
              <a:ea typeface="ＭＳ Ｐゴシック" pitchFamily="-112" charset="-128"/>
              <a:cs typeface="ＭＳ Ｐゴシック" pitchFamily="-112" charset="-128"/>
            </a:endParaRPr>
          </a:p>
          <a:p>
            <a:pPr>
              <a:defRPr/>
            </a:pPr>
            <a:r>
              <a:rPr lang="fr-FR" sz="2000" i="1" dirty="0">
                <a:latin typeface="Trebuchet MS" pitchFamily="-112" charset="0"/>
                <a:ea typeface="ＭＳ Ｐゴシック" pitchFamily="-112" charset="-128"/>
                <a:cs typeface="ＭＳ Ｐゴシック" pitchFamily="-112" charset="-128"/>
              </a:rPr>
              <a:t>Le lobe temporal médian n’est donc pas impliqué dans le stockage des informations anciennes, mais dans le </a:t>
            </a:r>
            <a:r>
              <a:rPr lang="fr-FR" sz="2800" i="1" dirty="0">
                <a:ln>
                  <a:solidFill>
                    <a:srgbClr val="993366"/>
                  </a:solidFill>
                </a:ln>
                <a:solidFill>
                  <a:srgbClr val="FF0000"/>
                </a:solidFill>
                <a:latin typeface="Trebuchet MS" pitchFamily="-112" charset="0"/>
                <a:ea typeface="ＭＳ Ｐゴシック" pitchFamily="-112" charset="-128"/>
                <a:cs typeface="ＭＳ Ｐゴシック" pitchFamily="-112" charset="-128"/>
              </a:rPr>
              <a:t>processus d’intégration</a:t>
            </a:r>
            <a:r>
              <a:rPr lang="fr-FR" sz="2800" i="1" dirty="0">
                <a:solidFill>
                  <a:srgbClr val="FF0000"/>
                </a:solidFill>
                <a:latin typeface="Trebuchet MS" pitchFamily="-112" charset="0"/>
                <a:ea typeface="ＭＳ Ｐゴシック" pitchFamily="-112" charset="-128"/>
                <a:cs typeface="ＭＳ Ｐゴシック" pitchFamily="-112" charset="-128"/>
              </a:rPr>
              <a:t>.</a:t>
            </a:r>
            <a:endParaRPr lang="fr-FR" sz="2800" dirty="0">
              <a:solidFill>
                <a:srgbClr val="FF0000"/>
              </a:solidFill>
              <a:latin typeface="Trebuchet MS" pitchFamily="-112" charset="0"/>
              <a:ea typeface="ＭＳ Ｐゴシック" pitchFamily="-112" charset="-128"/>
              <a:cs typeface="ＭＳ Ｐゴシック" pitchFamily="-112" charset="-128"/>
            </a:endParaRPr>
          </a:p>
          <a:p>
            <a:pPr>
              <a:defRPr/>
            </a:pPr>
            <a:endParaRPr lang="fr-FR" sz="1800" i="1" dirty="0">
              <a:latin typeface="Trebuchet MS" pitchFamily="-112" charset="0"/>
              <a:ea typeface="ＭＳ Ｐゴシック" pitchFamily="-112" charset="-128"/>
              <a:cs typeface="ＭＳ Ｐゴシック" pitchFamily="-112" charset="-128"/>
            </a:endParaRPr>
          </a:p>
        </p:txBody>
      </p:sp>
      <p:sp>
        <p:nvSpPr>
          <p:cNvPr id="8" name="Text Box 14"/>
          <p:cNvSpPr txBox="1">
            <a:spLocks noChangeArrowheads="1"/>
          </p:cNvSpPr>
          <p:nvPr/>
        </p:nvSpPr>
        <p:spPr bwMode="auto">
          <a:xfrm>
            <a:off x="0" y="152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800" dirty="0">
                <a:solidFill>
                  <a:srgbClr val="004080"/>
                </a:solidFill>
                <a:latin typeface="Papyrus" charset="0"/>
              </a:rPr>
              <a:t>Les structures cérébrales de la mémoire épisodique</a:t>
            </a:r>
          </a:p>
        </p:txBody>
      </p:sp>
    </p:spTree>
    <p:extLst>
      <p:ext uri="{BB962C8B-B14F-4D97-AF65-F5344CB8AC3E}">
        <p14:creationId xmlns:p14="http://schemas.microsoft.com/office/powerpoint/2010/main" val="4185765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9348"/>
            <a:ext cx="8748464" cy="648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571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44"/>
            <a:ext cx="8760957"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Système limbique - 0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43808" y="1700808"/>
            <a:ext cx="2742880" cy="17695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p:cNvSpPr txBox="1"/>
          <p:nvPr/>
        </p:nvSpPr>
        <p:spPr>
          <a:xfrm>
            <a:off x="7092280" y="2132856"/>
            <a:ext cx="1130246" cy="646331"/>
          </a:xfrm>
          <a:prstGeom prst="rect">
            <a:avLst/>
          </a:prstGeom>
          <a:noFill/>
        </p:spPr>
        <p:txBody>
          <a:bodyPr wrap="none" rtlCol="0">
            <a:spAutoFit/>
          </a:bodyPr>
          <a:lstStyle/>
          <a:p>
            <a:pPr algn="ctr"/>
            <a:r>
              <a:rPr lang="fr-FR" dirty="0" smtClean="0"/>
              <a:t>Circuit de </a:t>
            </a:r>
          </a:p>
          <a:p>
            <a:pPr algn="ctr"/>
            <a:r>
              <a:rPr lang="fr-FR" dirty="0" err="1" smtClean="0"/>
              <a:t>Papez</a:t>
            </a:r>
            <a:endParaRPr lang="fr-FR" dirty="0"/>
          </a:p>
        </p:txBody>
      </p:sp>
      <p:sp>
        <p:nvSpPr>
          <p:cNvPr id="2" name="Rectangle 1"/>
          <p:cNvSpPr/>
          <p:nvPr/>
        </p:nvSpPr>
        <p:spPr>
          <a:xfrm>
            <a:off x="683568" y="6257835"/>
            <a:ext cx="8496944" cy="646331"/>
          </a:xfrm>
          <a:prstGeom prst="rect">
            <a:avLst/>
          </a:prstGeom>
        </p:spPr>
        <p:txBody>
          <a:bodyPr wrap="square">
            <a:spAutoFit/>
          </a:bodyPr>
          <a:lstStyle/>
          <a:p>
            <a:r>
              <a:rPr lang="fr-FR" dirty="0"/>
              <a:t>Circuit fonctionnel impliqué dans l’enregistrement ou le rappel d’une information</a:t>
            </a:r>
          </a:p>
          <a:p>
            <a:r>
              <a:rPr lang="fr-FR" dirty="0"/>
              <a:t>plutôt qu’un véritable lieu de </a:t>
            </a:r>
            <a:r>
              <a:rPr lang="fr-FR" dirty="0" smtClean="0"/>
              <a:t>stockage</a:t>
            </a:r>
            <a:r>
              <a:rPr lang="fr-FR" dirty="0"/>
              <a:t>.</a:t>
            </a:r>
          </a:p>
        </p:txBody>
      </p:sp>
      <p:sp>
        <p:nvSpPr>
          <p:cNvPr id="6" name="Rectangle 5"/>
          <p:cNvSpPr/>
          <p:nvPr/>
        </p:nvSpPr>
        <p:spPr>
          <a:xfrm>
            <a:off x="4644008" y="3212976"/>
            <a:ext cx="94268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923928" y="3316212"/>
            <a:ext cx="636062" cy="256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843808" y="1628800"/>
            <a:ext cx="28803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3195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Système limbique - 0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98688" y="579134"/>
            <a:ext cx="5818435" cy="37537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p:cNvSpPr txBox="1"/>
          <p:nvPr/>
        </p:nvSpPr>
        <p:spPr>
          <a:xfrm>
            <a:off x="467544" y="328300"/>
            <a:ext cx="7056784" cy="584775"/>
          </a:xfrm>
          <a:prstGeom prst="rect">
            <a:avLst/>
          </a:prstGeom>
          <a:solidFill>
            <a:schemeClr val="bg1"/>
          </a:solidFill>
        </p:spPr>
        <p:txBody>
          <a:bodyPr wrap="square" rtlCol="0">
            <a:spAutoFit/>
          </a:bodyPr>
          <a:lstStyle/>
          <a:p>
            <a:endParaRPr lang="fr-FR" sz="3200" dirty="0">
              <a:solidFill>
                <a:srgbClr val="0033CC"/>
              </a:solidFill>
            </a:endParaRPr>
          </a:p>
        </p:txBody>
      </p:sp>
      <p:sp>
        <p:nvSpPr>
          <p:cNvPr id="5" name="ZoneTexte 4"/>
          <p:cNvSpPr txBox="1"/>
          <p:nvPr/>
        </p:nvSpPr>
        <p:spPr>
          <a:xfrm>
            <a:off x="7740352" y="2132856"/>
            <a:ext cx="1130246" cy="646331"/>
          </a:xfrm>
          <a:prstGeom prst="rect">
            <a:avLst/>
          </a:prstGeom>
          <a:noFill/>
        </p:spPr>
        <p:txBody>
          <a:bodyPr wrap="none" rtlCol="0">
            <a:spAutoFit/>
          </a:bodyPr>
          <a:lstStyle/>
          <a:p>
            <a:pPr algn="ctr"/>
            <a:r>
              <a:rPr lang="fr-FR" dirty="0" smtClean="0"/>
              <a:t>Circuit de </a:t>
            </a:r>
          </a:p>
          <a:p>
            <a:pPr algn="ctr"/>
            <a:r>
              <a:rPr lang="fr-FR" dirty="0" err="1" smtClean="0"/>
              <a:t>Papez</a:t>
            </a:r>
            <a:endParaRPr lang="fr-FR" dirty="0"/>
          </a:p>
        </p:txBody>
      </p:sp>
      <p:sp>
        <p:nvSpPr>
          <p:cNvPr id="6" name="ZoneTexte 5"/>
          <p:cNvSpPr txBox="1"/>
          <p:nvPr/>
        </p:nvSpPr>
        <p:spPr>
          <a:xfrm>
            <a:off x="467544" y="5013176"/>
            <a:ext cx="7791941" cy="1200329"/>
          </a:xfrm>
          <a:prstGeom prst="rect">
            <a:avLst/>
          </a:prstGeom>
          <a:noFill/>
        </p:spPr>
        <p:txBody>
          <a:bodyPr wrap="none" rtlCol="0">
            <a:spAutoFit/>
          </a:bodyPr>
          <a:lstStyle/>
          <a:p>
            <a:r>
              <a:rPr lang="fr-FR" dirty="0" smtClean="0"/>
              <a:t>Circuit fonctionnel impliqué dans l’enregistrement ou le rappel d’une information</a:t>
            </a:r>
          </a:p>
          <a:p>
            <a:r>
              <a:rPr lang="fr-FR" dirty="0"/>
              <a:t>p</a:t>
            </a:r>
            <a:r>
              <a:rPr lang="fr-FR" dirty="0" smtClean="0"/>
              <a:t>lutôt qu’un véritable lieu de </a:t>
            </a:r>
            <a:r>
              <a:rPr lang="fr-FR" dirty="0" err="1" smtClean="0"/>
              <a:t>stokage</a:t>
            </a:r>
            <a:r>
              <a:rPr lang="fr-FR" dirty="0" smtClean="0"/>
              <a:t>.</a:t>
            </a:r>
          </a:p>
          <a:p>
            <a:endParaRPr lang="fr-FR" dirty="0"/>
          </a:p>
          <a:p>
            <a:r>
              <a:rPr lang="fr-FR" dirty="0" smtClean="0"/>
              <a:t>Information -&gt; aires corticales primaires-&gt;</a:t>
            </a:r>
            <a:r>
              <a:rPr lang="fr-FR" dirty="0" err="1" smtClean="0"/>
              <a:t>néo-cortex</a:t>
            </a:r>
            <a:r>
              <a:rPr lang="fr-FR" dirty="0" smtClean="0"/>
              <a:t> associatif-&gt;circuit de </a:t>
            </a:r>
            <a:r>
              <a:rPr lang="fr-FR" dirty="0" err="1" smtClean="0"/>
              <a:t>Papez</a:t>
            </a:r>
            <a:endParaRPr lang="fr-FR" dirty="0"/>
          </a:p>
        </p:txBody>
      </p:sp>
      <p:sp>
        <p:nvSpPr>
          <p:cNvPr id="7" name="Rectangle 6"/>
          <p:cNvSpPr/>
          <p:nvPr/>
        </p:nvSpPr>
        <p:spPr>
          <a:xfrm>
            <a:off x="3995936" y="4077072"/>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724128" y="3900860"/>
            <a:ext cx="158417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6093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39325"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538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209550"/>
            <a:ext cx="8677275"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993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6" y="0"/>
            <a:ext cx="8892479" cy="682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3568" y="6021288"/>
            <a:ext cx="7920880" cy="804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rPr>
              <a:t>o</a:t>
            </a:r>
            <a:r>
              <a:rPr lang="fr-FR" sz="2000" b="1" dirty="0" smtClean="0">
                <a:solidFill>
                  <a:srgbClr val="FF0000"/>
                </a:solidFill>
              </a:rPr>
              <a:t>nt un rôle dans les mécanismes d’acquisition et de consolidation des nouvelles informations relatives à la mémoire déclarative.</a:t>
            </a:r>
            <a:endParaRPr lang="fr-FR" sz="2000" b="1" dirty="0">
              <a:solidFill>
                <a:srgbClr val="FF0000"/>
              </a:solidFill>
            </a:endParaRPr>
          </a:p>
        </p:txBody>
      </p:sp>
      <p:cxnSp>
        <p:nvCxnSpPr>
          <p:cNvPr id="4" name="Connecteur droit 3"/>
          <p:cNvCxnSpPr/>
          <p:nvPr/>
        </p:nvCxnSpPr>
        <p:spPr>
          <a:xfrm>
            <a:off x="1979712" y="6021288"/>
            <a:ext cx="5760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5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4664"/>
            <a:ext cx="8964488" cy="609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50607"/>
            <a:ext cx="7642472" cy="640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3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298"/>
                                        </p:tgtEl>
                                      </p:cBhvr>
                                    </p:animEffect>
                                    <p:set>
                                      <p:cBhvr>
                                        <p:cTn id="7" dur="1" fill="hold">
                                          <p:stCondLst>
                                            <p:cond delay="499"/>
                                          </p:stCondLst>
                                        </p:cTn>
                                        <p:tgtEl>
                                          <p:spTgt spid="55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14338"/>
            <a:ext cx="9134475"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866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4664"/>
            <a:ext cx="8964488" cy="609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889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270792" cy="474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797152"/>
            <a:ext cx="78200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07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4624"/>
            <a:ext cx="8229600" cy="634082"/>
          </a:xfrm>
        </p:spPr>
        <p:txBody>
          <a:bodyPr>
            <a:normAutofit fontScale="90000"/>
          </a:bodyPr>
          <a:lstStyle/>
          <a:p>
            <a:r>
              <a:rPr lang="fr-FR" dirty="0" smtClean="0">
                <a:solidFill>
                  <a:srgbClr val="0033CC"/>
                </a:solidFill>
              </a:rPr>
              <a:t>Hippocampe et Mémoire spatiale</a:t>
            </a:r>
            <a:endParaRPr lang="fr-FR" dirty="0">
              <a:solidFill>
                <a:srgbClr val="0033CC"/>
              </a:solidFill>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32194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20" y="764704"/>
            <a:ext cx="3782194" cy="262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648879"/>
            <a:ext cx="3312368" cy="181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43607" y="5482982"/>
            <a:ext cx="7433253" cy="707886"/>
          </a:xfrm>
          <a:prstGeom prst="rect">
            <a:avLst/>
          </a:prstGeom>
        </p:spPr>
        <p:txBody>
          <a:bodyPr wrap="none">
            <a:spAutoFit/>
          </a:bodyPr>
          <a:lstStyle/>
          <a:p>
            <a:r>
              <a:rPr lang="fr-FR" sz="4000" dirty="0">
                <a:solidFill>
                  <a:srgbClr val="0033CC"/>
                </a:solidFill>
              </a:rPr>
              <a:t>Hippocampe et Mémoire </a:t>
            </a:r>
            <a:r>
              <a:rPr lang="fr-FR" sz="4000" dirty="0" smtClean="0">
                <a:solidFill>
                  <a:srgbClr val="0033CC"/>
                </a:solidFill>
              </a:rPr>
              <a:t>de travail</a:t>
            </a:r>
            <a:endParaRPr lang="fr-FR" sz="4000" dirty="0"/>
          </a:p>
        </p:txBody>
      </p:sp>
      <p:sp>
        <p:nvSpPr>
          <p:cNvPr id="7" name="ZoneTexte 6"/>
          <p:cNvSpPr txBox="1"/>
          <p:nvPr/>
        </p:nvSpPr>
        <p:spPr>
          <a:xfrm>
            <a:off x="205396" y="6309320"/>
            <a:ext cx="9109673" cy="369332"/>
          </a:xfrm>
          <a:prstGeom prst="rect">
            <a:avLst/>
          </a:prstGeom>
          <a:noFill/>
        </p:spPr>
        <p:txBody>
          <a:bodyPr wrap="none" rtlCol="0">
            <a:spAutoFit/>
          </a:bodyPr>
          <a:lstStyle/>
          <a:p>
            <a:r>
              <a:rPr lang="fr-FR" dirty="0" smtClean="0"/>
              <a:t>= Rétention d’informations nécessaires à la réalisation des comportements nécessaire à l’action</a:t>
            </a:r>
            <a:endParaRPr lang="fr-FR" dirty="0"/>
          </a:p>
        </p:txBody>
      </p:sp>
    </p:spTree>
    <p:extLst>
      <p:ext uri="{BB962C8B-B14F-4D97-AF65-F5344CB8AC3E}">
        <p14:creationId xmlns:p14="http://schemas.microsoft.com/office/powerpoint/2010/main" val="3448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91547" y="0"/>
            <a:ext cx="7062639" cy="1077218"/>
          </a:xfrm>
          <a:prstGeom prst="rect">
            <a:avLst/>
          </a:prstGeom>
          <a:noFill/>
        </p:spPr>
        <p:txBody>
          <a:bodyPr wrap="none" rtlCol="0">
            <a:spAutoFit/>
          </a:bodyPr>
          <a:lstStyle/>
          <a:p>
            <a:r>
              <a:rPr lang="fr-FR" sz="3200" dirty="0">
                <a:solidFill>
                  <a:srgbClr val="0033CC"/>
                </a:solidFill>
              </a:rPr>
              <a:t>3</a:t>
            </a:r>
            <a:r>
              <a:rPr lang="fr-FR" sz="3200" dirty="0" smtClean="0">
                <a:solidFill>
                  <a:srgbClr val="0033CC"/>
                </a:solidFill>
              </a:rPr>
              <a:t>. Mémoire spatiale, mémoire de travail: </a:t>
            </a:r>
          </a:p>
          <a:p>
            <a:r>
              <a:rPr lang="fr-FR" sz="3200" dirty="0" smtClean="0">
                <a:solidFill>
                  <a:srgbClr val="0033CC"/>
                </a:solidFill>
              </a:rPr>
              <a:t>rôle de l’hippocampe et du néocortex</a:t>
            </a:r>
            <a:endParaRPr lang="fr-FR" sz="3200" dirty="0">
              <a:solidFill>
                <a:srgbClr val="0033CC"/>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47" y="1772816"/>
            <a:ext cx="8172400" cy="493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23528" y="1175314"/>
            <a:ext cx="6123471" cy="584775"/>
          </a:xfrm>
          <a:prstGeom prst="rect">
            <a:avLst/>
          </a:prstGeom>
          <a:noFill/>
        </p:spPr>
        <p:txBody>
          <a:bodyPr wrap="none" rtlCol="0">
            <a:spAutoFit/>
          </a:bodyPr>
          <a:lstStyle/>
          <a:p>
            <a:r>
              <a:rPr lang="fr-FR" sz="3200" dirty="0" smtClean="0">
                <a:solidFill>
                  <a:srgbClr val="FF0000"/>
                </a:solidFill>
              </a:rPr>
              <a:t>a. Hippocampe et mémoire spatiale</a:t>
            </a:r>
            <a:endParaRPr lang="fr-FR" sz="3200" dirty="0">
              <a:solidFill>
                <a:srgbClr val="FF0000"/>
              </a:solidFill>
            </a:endParaRPr>
          </a:p>
        </p:txBody>
      </p:sp>
    </p:spTree>
    <p:extLst>
      <p:ext uri="{BB962C8B-B14F-4D97-AF65-F5344CB8AC3E}">
        <p14:creationId xmlns:p14="http://schemas.microsoft.com/office/powerpoint/2010/main" val="3838738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10029825" cy="747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685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53625" cy="760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526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60432" cy="625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520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23087"/>
            <a:ext cx="8679895" cy="382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726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1400"/>
            <a:ext cx="7956376" cy="573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492896"/>
            <a:ext cx="2376264" cy="284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27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73"/>
            <a:ext cx="8895975" cy="656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998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277" y="158342"/>
            <a:ext cx="9145016" cy="4525963"/>
          </a:xfrm>
        </p:spPr>
        <p:txBody>
          <a:bodyPr>
            <a:normAutofit/>
          </a:bodyPr>
          <a:lstStyle/>
          <a:p>
            <a:pPr marL="0" indent="0">
              <a:buNone/>
            </a:pPr>
            <a:endParaRPr lang="fr-FR" sz="2800" dirty="0" smtClean="0"/>
          </a:p>
          <a:p>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3424"/>
            <a:ext cx="7570315" cy="338437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346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656"/>
            <a:ext cx="9036496" cy="639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6933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640"/>
            <a:ext cx="9144000" cy="652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246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2" y="332656"/>
            <a:ext cx="8892480" cy="618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179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0" y="332656"/>
            <a:ext cx="9252520" cy="69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556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8892480" cy="566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427984" y="6023556"/>
            <a:ext cx="3816424" cy="369332"/>
          </a:xfrm>
          <a:prstGeom prst="rect">
            <a:avLst/>
          </a:prstGeom>
          <a:noFill/>
        </p:spPr>
        <p:txBody>
          <a:bodyPr wrap="square" rtlCol="0">
            <a:spAutoFit/>
          </a:bodyPr>
          <a:lstStyle/>
          <a:p>
            <a:r>
              <a:rPr lang="fr-FR" dirty="0" smtClean="0"/>
              <a:t>Striatum= </a:t>
            </a:r>
            <a:r>
              <a:rPr lang="fr-FR" dirty="0" err="1" smtClean="0"/>
              <a:t>putamen</a:t>
            </a:r>
            <a:r>
              <a:rPr lang="fr-FR" dirty="0" smtClean="0"/>
              <a:t> et noyau caudé</a:t>
            </a:r>
            <a:endParaRPr lang="fr-FR" dirty="0"/>
          </a:p>
        </p:txBody>
      </p:sp>
    </p:spTree>
    <p:extLst>
      <p:ext uri="{BB962C8B-B14F-4D97-AF65-F5344CB8AC3E}">
        <p14:creationId xmlns:p14="http://schemas.microsoft.com/office/powerpoint/2010/main" val="903937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4"/>
          <p:cNvSpPr txBox="1">
            <a:spLocks noChangeArrowheads="1"/>
          </p:cNvSpPr>
          <p:nvPr/>
        </p:nvSpPr>
        <p:spPr bwMode="auto">
          <a:xfrm>
            <a:off x="0" y="-26988"/>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200">
                <a:solidFill>
                  <a:srgbClr val="004080"/>
                </a:solidFill>
                <a:latin typeface="Calibri" pitchFamily="34" charset="0"/>
              </a:rPr>
              <a:t>Les structures cérébrales de la mémoire</a:t>
            </a:r>
          </a:p>
        </p:txBody>
      </p:sp>
      <p:sp>
        <p:nvSpPr>
          <p:cNvPr id="15363" name="Text Box 14"/>
          <p:cNvSpPr txBox="1">
            <a:spLocks noChangeArrowheads="1"/>
          </p:cNvSpPr>
          <p:nvPr/>
        </p:nvSpPr>
        <p:spPr bwMode="auto">
          <a:xfrm>
            <a:off x="0" y="549275"/>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000">
                <a:solidFill>
                  <a:srgbClr val="004080"/>
                </a:solidFill>
                <a:latin typeface="Calibri" pitchFamily="34" charset="0"/>
              </a:rPr>
              <a:t>Régions sous corticales pour les apprentissages moteurs</a:t>
            </a:r>
          </a:p>
        </p:txBody>
      </p:sp>
      <p:sp>
        <p:nvSpPr>
          <p:cNvPr id="15364" name="Rectangle 10"/>
          <p:cNvSpPr>
            <a:spLocks noChangeArrowheads="1"/>
          </p:cNvSpPr>
          <p:nvPr/>
        </p:nvSpPr>
        <p:spPr bwMode="auto">
          <a:xfrm>
            <a:off x="4572000" y="1295400"/>
            <a:ext cx="4572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dirty="0"/>
              <a:t>Modèle proposé par Doyon (2002)</a:t>
            </a:r>
          </a:p>
          <a:p>
            <a:endParaRPr lang="fr-FR" sz="1800" dirty="0"/>
          </a:p>
          <a:p>
            <a:r>
              <a:rPr lang="fr-FR" sz="1800" dirty="0"/>
              <a:t>Apprentissage moteur :plasticité cortico-</a:t>
            </a:r>
            <a:r>
              <a:rPr lang="fr-FR" sz="1800" dirty="0" err="1"/>
              <a:t>striatale</a:t>
            </a:r>
            <a:endParaRPr lang="fr-FR" sz="1800" dirty="0"/>
          </a:p>
          <a:p>
            <a:endParaRPr lang="fr-FR" sz="1800" dirty="0"/>
          </a:p>
          <a:p>
            <a:endParaRPr lang="fr-FR" sz="1800" dirty="0"/>
          </a:p>
          <a:p>
            <a:r>
              <a:rPr lang="fr-FR" sz="1800" dirty="0"/>
              <a:t>Au stade précoce: </a:t>
            </a:r>
          </a:p>
          <a:p>
            <a:r>
              <a:rPr lang="fr-FR" sz="1800" dirty="0"/>
              <a:t> striatum, cervelet, cortex moteur, cortex pariétal et frontal, hippocampe</a:t>
            </a:r>
          </a:p>
          <a:p>
            <a:r>
              <a:rPr lang="fr-FR" sz="1800" b="1" dirty="0"/>
              <a:t>Après la consolidation des apprentissages moteurs, un réseau </a:t>
            </a:r>
            <a:r>
              <a:rPr lang="fr-FR" sz="1800" b="1" dirty="0" err="1"/>
              <a:t>striatal</a:t>
            </a:r>
            <a:r>
              <a:rPr lang="fr-FR" sz="1800" b="1" dirty="0"/>
              <a:t> plus spécifique se met en place pour les apprentissages moteurs, </a:t>
            </a:r>
          </a:p>
          <a:p>
            <a:r>
              <a:rPr lang="fr-FR" sz="1800" b="1" dirty="0"/>
              <a:t>Le réseau cérébelleux serait investit pour l</a:t>
            </a:r>
            <a:r>
              <a:rPr lang="ja-JP" altLang="fr-FR" sz="1800" b="1" dirty="0"/>
              <a:t>’</a:t>
            </a:r>
            <a:r>
              <a:rPr lang="fr-FR" altLang="ja-JP" sz="1800" b="1" dirty="0"/>
              <a:t>adaptation motrice. </a:t>
            </a:r>
            <a:endParaRPr lang="fr-FR" sz="1800" b="1" dirty="0"/>
          </a:p>
        </p:txBody>
      </p:sp>
      <p:pic>
        <p:nvPicPr>
          <p:cNvPr id="1536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36625"/>
            <a:ext cx="41656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682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7" y="476672"/>
            <a:ext cx="8892480" cy="590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864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6" y="260648"/>
            <a:ext cx="8772662" cy="627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526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a:solidFill>
                  <a:srgbClr val="004080"/>
                </a:solidFill>
                <a:latin typeface="Papyrus" charset="0"/>
              </a:rPr>
              <a:t>Les bases moléculaires et cellulaires de la mémoire</a:t>
            </a:r>
          </a:p>
        </p:txBody>
      </p:sp>
      <p:pic>
        <p:nvPicPr>
          <p:cNvPr id="32770" name="Imag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82164"/>
            <a:ext cx="28448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7"/>
          <p:cNvSpPr>
            <a:spLocks noChangeArrowheads="1"/>
          </p:cNvSpPr>
          <p:nvPr/>
        </p:nvSpPr>
        <p:spPr bwMode="auto">
          <a:xfrm>
            <a:off x="13014" y="980728"/>
            <a:ext cx="609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400" dirty="0"/>
              <a:t>L</a:t>
            </a:r>
            <a:r>
              <a:rPr lang="ja-JP" altLang="fr-FR" sz="2400" dirty="0"/>
              <a:t>’</a:t>
            </a:r>
            <a:r>
              <a:rPr lang="fr-FR" altLang="ja-JP" sz="2400" dirty="0"/>
              <a:t>activation simultanée de deux neurones connectés entre eux favorise le renforcement de la synapse qui les </a:t>
            </a:r>
            <a:r>
              <a:rPr lang="fr-FR" altLang="ja-JP" sz="2400" dirty="0" smtClean="0"/>
              <a:t>connecte. </a:t>
            </a:r>
            <a:endParaRPr lang="fr-FR" altLang="ja-JP" sz="2400" dirty="0"/>
          </a:p>
          <a:p>
            <a:r>
              <a:rPr lang="fr-FR" sz="2400" dirty="0"/>
              <a:t>(Donald </a:t>
            </a:r>
            <a:r>
              <a:rPr lang="fr-FR" sz="2400" dirty="0" err="1"/>
              <a:t>Hebb</a:t>
            </a:r>
            <a:r>
              <a:rPr lang="fr-FR" sz="2400" dirty="0"/>
              <a:t>, 1949) </a:t>
            </a:r>
          </a:p>
          <a:p>
            <a:endParaRPr lang="fr-FR" sz="2400" dirty="0"/>
          </a:p>
        </p:txBody>
      </p:sp>
      <p:pic>
        <p:nvPicPr>
          <p:cNvPr id="7" name="Picture 16" descr="connexion neur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133" y="3076684"/>
            <a:ext cx="3586163"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60664" y="6037139"/>
            <a:ext cx="8822672" cy="707886"/>
          </a:xfrm>
          <a:prstGeom prst="rect">
            <a:avLst/>
          </a:prstGeom>
          <a:noFill/>
        </p:spPr>
        <p:txBody>
          <a:bodyPr wrap="none" rtlCol="0">
            <a:spAutoFit/>
          </a:bodyPr>
          <a:lstStyle/>
          <a:p>
            <a:r>
              <a:rPr lang="fr-FR" sz="2000" dirty="0" smtClean="0"/>
              <a:t>Dans le cerveau, les aires corticales servent à la fois au traitement de l’information </a:t>
            </a:r>
          </a:p>
          <a:p>
            <a:r>
              <a:rPr lang="fr-FR" sz="2000" dirty="0" smtClean="0"/>
              <a:t>sensorielle et au stockage des souvenirs</a:t>
            </a:r>
            <a:endParaRPr lang="fr-FR" sz="2000" dirty="0"/>
          </a:p>
        </p:txBody>
      </p:sp>
    </p:spTree>
    <p:extLst>
      <p:ext uri="{BB962C8B-B14F-4D97-AF65-F5344CB8AC3E}">
        <p14:creationId xmlns:p14="http://schemas.microsoft.com/office/powerpoint/2010/main" val="339045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a:solidFill>
                  <a:srgbClr val="004080"/>
                </a:solidFill>
                <a:latin typeface="Papyrus" charset="0"/>
              </a:rPr>
              <a:t>Les bases moléculaires et cellulaires de la mémoire</a:t>
            </a:r>
          </a:p>
        </p:txBody>
      </p:sp>
      <p:sp>
        <p:nvSpPr>
          <p:cNvPr id="32771" name="Rectangle 17"/>
          <p:cNvSpPr>
            <a:spLocks noChangeArrowheads="1"/>
          </p:cNvSpPr>
          <p:nvPr/>
        </p:nvSpPr>
        <p:spPr bwMode="auto">
          <a:xfrm>
            <a:off x="0" y="2584272"/>
            <a:ext cx="91440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fr-FR" sz="2400" dirty="0"/>
          </a:p>
          <a:p>
            <a:r>
              <a:rPr lang="fr-FR" sz="2400" i="1" dirty="0"/>
              <a:t>Postulat de </a:t>
            </a:r>
            <a:r>
              <a:rPr lang="fr-FR" sz="2400" i="1" dirty="0" err="1"/>
              <a:t>Hebb</a:t>
            </a:r>
            <a:r>
              <a:rPr lang="fr-FR" sz="2400" i="1" dirty="0"/>
              <a:t>:   </a:t>
            </a:r>
          </a:p>
          <a:p>
            <a:endParaRPr lang="fr-FR" dirty="0"/>
          </a:p>
          <a:p>
            <a:r>
              <a:rPr lang="fr-FR" sz="2400" dirty="0"/>
              <a:t>- les neurones qui déchargent ensemble forment entre eux des circuits </a:t>
            </a:r>
            <a:r>
              <a:rPr lang="fr-FR" sz="2400" dirty="0" smtClean="0"/>
              <a:t>préférentiel. </a:t>
            </a:r>
            <a:endParaRPr lang="fr-FR" sz="2400" dirty="0"/>
          </a:p>
        </p:txBody>
      </p:sp>
      <p:pic>
        <p:nvPicPr>
          <p:cNvPr id="10" name="Image 9"/>
          <p:cNvPicPr>
            <a:picLocks noChangeAspect="1"/>
          </p:cNvPicPr>
          <p:nvPr/>
        </p:nvPicPr>
        <p:blipFill rotWithShape="1">
          <a:blip r:embed="rId3"/>
          <a:srcRect t="30507" r="16757" b="33069"/>
          <a:stretch/>
        </p:blipFill>
        <p:spPr>
          <a:xfrm>
            <a:off x="1295104" y="863601"/>
            <a:ext cx="6794796" cy="2185272"/>
          </a:xfrm>
          <a:prstGeom prst="rect">
            <a:avLst/>
          </a:prstGeom>
        </p:spPr>
      </p:pic>
      <p:sp>
        <p:nvSpPr>
          <p:cNvPr id="13" name="Ellipse 12"/>
          <p:cNvSpPr>
            <a:spLocks noChangeAspect="1"/>
          </p:cNvSpPr>
          <p:nvPr/>
        </p:nvSpPr>
        <p:spPr>
          <a:xfrm>
            <a:off x="4610100" y="179070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4" name="Ellipse 13"/>
          <p:cNvSpPr>
            <a:spLocks noChangeAspect="1"/>
          </p:cNvSpPr>
          <p:nvPr/>
        </p:nvSpPr>
        <p:spPr>
          <a:xfrm>
            <a:off x="4762500" y="160020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5" name="Ellipse 14"/>
          <p:cNvSpPr>
            <a:spLocks noChangeAspect="1"/>
          </p:cNvSpPr>
          <p:nvPr/>
        </p:nvSpPr>
        <p:spPr>
          <a:xfrm>
            <a:off x="4724400" y="125730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6" name="Ellipse 15"/>
          <p:cNvSpPr>
            <a:spLocks noChangeAspect="1"/>
          </p:cNvSpPr>
          <p:nvPr/>
        </p:nvSpPr>
        <p:spPr>
          <a:xfrm>
            <a:off x="3822700" y="82804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7" name="Ellipse 16"/>
          <p:cNvSpPr>
            <a:spLocks noChangeAspect="1"/>
          </p:cNvSpPr>
          <p:nvPr/>
        </p:nvSpPr>
        <p:spPr>
          <a:xfrm>
            <a:off x="3454400" y="110236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8" name="Ellipse 17"/>
          <p:cNvSpPr>
            <a:spLocks noChangeAspect="1"/>
          </p:cNvSpPr>
          <p:nvPr/>
        </p:nvSpPr>
        <p:spPr>
          <a:xfrm>
            <a:off x="3959860" y="140208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19" name="Ellipse 18"/>
          <p:cNvSpPr>
            <a:spLocks noChangeAspect="1"/>
          </p:cNvSpPr>
          <p:nvPr/>
        </p:nvSpPr>
        <p:spPr>
          <a:xfrm>
            <a:off x="3416300" y="165354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20" name="Ellipse 19"/>
          <p:cNvSpPr>
            <a:spLocks noChangeAspect="1"/>
          </p:cNvSpPr>
          <p:nvPr/>
        </p:nvSpPr>
        <p:spPr>
          <a:xfrm>
            <a:off x="3594100" y="89916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21" name="Ellipse 20"/>
          <p:cNvSpPr>
            <a:spLocks noChangeAspect="1"/>
          </p:cNvSpPr>
          <p:nvPr/>
        </p:nvSpPr>
        <p:spPr>
          <a:xfrm>
            <a:off x="4185920" y="151638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22" name="Ellipse 21"/>
          <p:cNvSpPr>
            <a:spLocks noChangeAspect="1"/>
          </p:cNvSpPr>
          <p:nvPr/>
        </p:nvSpPr>
        <p:spPr>
          <a:xfrm>
            <a:off x="4376420" y="812800"/>
            <a:ext cx="137160" cy="137160"/>
          </a:xfrm>
          <a:prstGeom prst="ellipse">
            <a:avLst/>
          </a:prstGeom>
          <a:solidFill>
            <a:srgbClr val="E65F5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ln>
                <a:solidFill>
                  <a:schemeClr val="tx1">
                    <a:lumMod val="50000"/>
                    <a:lumOff val="50000"/>
                  </a:schemeClr>
                </a:solidFill>
              </a:ln>
            </a:endParaRPr>
          </a:p>
        </p:txBody>
      </p:sp>
      <p:sp>
        <p:nvSpPr>
          <p:cNvPr id="26" name="Rectangle 4"/>
          <p:cNvSpPr>
            <a:spLocks noChangeArrowheads="1"/>
          </p:cNvSpPr>
          <p:nvPr/>
        </p:nvSpPr>
        <p:spPr bwMode="auto">
          <a:xfrm>
            <a:off x="0" y="4430931"/>
            <a:ext cx="9017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sz="2400" dirty="0"/>
              <a:t>-les connexions synaptiques entre les neurones compris dans </a:t>
            </a:r>
            <a:r>
              <a:rPr lang="fr-FR" sz="2400" dirty="0" smtClean="0"/>
              <a:t>ce circuit </a:t>
            </a:r>
            <a:r>
              <a:rPr lang="fr-FR" sz="2400" dirty="0"/>
              <a:t>se renforcent et le transfert d</a:t>
            </a:r>
            <a:r>
              <a:rPr lang="ja-JP" altLang="fr-FR" sz="2400" dirty="0"/>
              <a:t>’</a:t>
            </a:r>
            <a:r>
              <a:rPr lang="fr-FR" altLang="ja-JP" sz="2400" dirty="0"/>
              <a:t>activité d</a:t>
            </a:r>
            <a:r>
              <a:rPr lang="ja-JP" altLang="fr-FR" sz="2400" dirty="0"/>
              <a:t>’</a:t>
            </a:r>
            <a:r>
              <a:rPr lang="fr-FR" altLang="ja-JP" sz="2400" dirty="0"/>
              <a:t>un neurone à un autre est facilité.</a:t>
            </a:r>
            <a:endParaRPr lang="fr-FR" sz="2400" dirty="0"/>
          </a:p>
        </p:txBody>
      </p:sp>
    </p:spTree>
    <p:extLst>
      <p:ext uri="{BB962C8B-B14F-4D97-AF65-F5344CB8AC3E}">
        <p14:creationId xmlns:p14="http://schemas.microsoft.com/office/powerpoint/2010/main" val="33549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8921535" cy="638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451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dirty="0">
                <a:solidFill>
                  <a:srgbClr val="004080"/>
                </a:solidFill>
                <a:latin typeface="Papyrus" charset="0"/>
              </a:rPr>
              <a:t>Les bases moléculaires et cellulaires de la mémoire</a:t>
            </a:r>
          </a:p>
        </p:txBody>
      </p:sp>
      <p:pic>
        <p:nvPicPr>
          <p:cNvPr id="2" name="Image 1"/>
          <p:cNvPicPr>
            <a:picLocks noChangeAspect="1"/>
          </p:cNvPicPr>
          <p:nvPr/>
        </p:nvPicPr>
        <p:blipFill rotWithShape="1">
          <a:blip r:embed="rId3"/>
          <a:srcRect t="75024"/>
          <a:stretch/>
        </p:blipFill>
        <p:spPr>
          <a:xfrm>
            <a:off x="1179902" y="841168"/>
            <a:ext cx="7402032" cy="1358900"/>
          </a:xfrm>
          <a:prstGeom prst="rect">
            <a:avLst/>
          </a:prstGeom>
        </p:spPr>
      </p:pic>
      <p:sp>
        <p:nvSpPr>
          <p:cNvPr id="8" name="Rectangle 17"/>
          <p:cNvSpPr>
            <a:spLocks noChangeArrowheads="1"/>
          </p:cNvSpPr>
          <p:nvPr/>
        </p:nvSpPr>
        <p:spPr bwMode="auto">
          <a:xfrm>
            <a:off x="0" y="2571572"/>
            <a:ext cx="91440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fr-FR" sz="2400" dirty="0"/>
          </a:p>
          <a:p>
            <a:r>
              <a:rPr lang="fr-FR" sz="2400" i="1" dirty="0"/>
              <a:t>Postulat de </a:t>
            </a:r>
            <a:r>
              <a:rPr lang="fr-FR" sz="2400" i="1" dirty="0" err="1"/>
              <a:t>Hebb</a:t>
            </a:r>
            <a:r>
              <a:rPr lang="fr-FR" sz="2400" i="1" dirty="0"/>
              <a:t>:   </a:t>
            </a:r>
          </a:p>
          <a:p>
            <a:endParaRPr lang="fr-FR" dirty="0"/>
          </a:p>
          <a:p>
            <a:r>
              <a:rPr lang="fr-FR" sz="2400" dirty="0"/>
              <a:t>- les neurones qui déchargent ensemble forment entre eux des circuits préférentiel (assemblée cellulaire</a:t>
            </a:r>
            <a:r>
              <a:rPr lang="fr-FR" sz="2400" dirty="0" smtClean="0"/>
              <a:t>) </a:t>
            </a:r>
            <a:endParaRPr lang="fr-FR" sz="2400" dirty="0"/>
          </a:p>
        </p:txBody>
      </p:sp>
      <p:sp>
        <p:nvSpPr>
          <p:cNvPr id="7" name="Rectangle 19"/>
          <p:cNvSpPr>
            <a:spLocks noChangeArrowheads="1"/>
          </p:cNvSpPr>
          <p:nvPr/>
        </p:nvSpPr>
        <p:spPr bwMode="auto">
          <a:xfrm>
            <a:off x="-6498" y="57857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altLang="ja-JP" sz="2400" dirty="0"/>
              <a:t>- </a:t>
            </a:r>
            <a:r>
              <a:rPr lang="fr-FR" altLang="ja-JP" sz="2400" dirty="0">
                <a:solidFill>
                  <a:srgbClr val="FF0000"/>
                </a:solidFill>
              </a:rPr>
              <a:t>l’activité d’une cellule du groupe est suffisante pour que toutes les cellules du groupe déchargent </a:t>
            </a:r>
            <a:r>
              <a:rPr lang="fr-FR" altLang="ja-JP" sz="2400" dirty="0" smtClean="0">
                <a:solidFill>
                  <a:srgbClr val="FF0000"/>
                </a:solidFill>
              </a:rPr>
              <a:t>également</a:t>
            </a:r>
            <a:endParaRPr lang="fr-FR" sz="2400" dirty="0">
              <a:solidFill>
                <a:srgbClr val="FF0000"/>
              </a:solidFill>
            </a:endParaRPr>
          </a:p>
        </p:txBody>
      </p:sp>
      <p:sp>
        <p:nvSpPr>
          <p:cNvPr id="10" name="Rectangle 4"/>
          <p:cNvSpPr>
            <a:spLocks noChangeArrowheads="1"/>
          </p:cNvSpPr>
          <p:nvPr/>
        </p:nvSpPr>
        <p:spPr bwMode="auto">
          <a:xfrm>
            <a:off x="-6498" y="4418231"/>
            <a:ext cx="9017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sz="2400" dirty="0"/>
              <a:t>-les connexions synaptiques entre les neurones compris dans cette assemblée se renforcent et le transfert d</a:t>
            </a:r>
            <a:r>
              <a:rPr lang="ja-JP" altLang="fr-FR" sz="2400" dirty="0"/>
              <a:t>’</a:t>
            </a:r>
            <a:r>
              <a:rPr lang="fr-FR" altLang="ja-JP" sz="2400" dirty="0"/>
              <a:t>activité d</a:t>
            </a:r>
            <a:r>
              <a:rPr lang="ja-JP" altLang="fr-FR" sz="2400" dirty="0"/>
              <a:t>’</a:t>
            </a:r>
            <a:r>
              <a:rPr lang="fr-FR" altLang="ja-JP" sz="2400" dirty="0"/>
              <a:t>un neurone à un autre est </a:t>
            </a:r>
            <a:r>
              <a:rPr lang="fr-FR" altLang="ja-JP" sz="2400" dirty="0" smtClean="0"/>
              <a:t>facilité</a:t>
            </a:r>
            <a:endParaRPr lang="fr-FR" sz="2400" dirty="0"/>
          </a:p>
        </p:txBody>
      </p:sp>
    </p:spTree>
    <p:extLst>
      <p:ext uri="{BB962C8B-B14F-4D97-AF65-F5344CB8AC3E}">
        <p14:creationId xmlns:p14="http://schemas.microsoft.com/office/powerpoint/2010/main" val="8010245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2"/>
          <a:stretch>
            <a:fillRect/>
          </a:stretch>
        </p:blipFill>
        <p:spPr>
          <a:xfrm>
            <a:off x="2638328" y="1371600"/>
            <a:ext cx="1124144" cy="962230"/>
          </a:xfrm>
          <a:prstGeom prst="rect">
            <a:avLst/>
          </a:prstGeom>
        </p:spPr>
      </p:pic>
      <p:sp>
        <p:nvSpPr>
          <p:cNvPr id="26626" name="Text Box 14"/>
          <p:cNvSpPr txBox="1">
            <a:spLocks noChangeArrowheads="1"/>
          </p:cNvSpPr>
          <p:nvPr/>
        </p:nvSpPr>
        <p:spPr bwMode="auto">
          <a:xfrm>
            <a:off x="0" y="838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000">
                <a:solidFill>
                  <a:srgbClr val="004080"/>
                </a:solidFill>
                <a:latin typeface="Papyrus" charset="0"/>
              </a:rPr>
              <a:t>Le dialogue hippocampo-cortical</a:t>
            </a:r>
          </a:p>
        </p:txBody>
      </p:sp>
      <p:pic>
        <p:nvPicPr>
          <p:cNvPr id="26627" name="Image 12"/>
          <p:cNvPicPr>
            <a:picLocks noChangeAspect="1"/>
          </p:cNvPicPr>
          <p:nvPr/>
        </p:nvPicPr>
        <p:blipFill rotWithShape="1">
          <a:blip r:embed="rId3">
            <a:extLst>
              <a:ext uri="{28A0092B-C50C-407E-A947-70E740481C1C}">
                <a14:useLocalDpi xmlns:a14="http://schemas.microsoft.com/office/drawing/2010/main" val="0"/>
              </a:ext>
            </a:extLst>
          </a:blip>
          <a:srcRect l="88938"/>
          <a:stretch/>
        </p:blipFill>
        <p:spPr bwMode="auto">
          <a:xfrm rot="5400000">
            <a:off x="4438650" y="2647950"/>
            <a:ext cx="317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152400" y="1371600"/>
            <a:ext cx="2667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solidFill>
                  <a:srgbClr val="606060"/>
                </a:solidFill>
              </a:rPr>
              <a:t>Encodage d</a:t>
            </a:r>
            <a:r>
              <a:rPr lang="ja-JP" altLang="fr-FR" sz="1800">
                <a:solidFill>
                  <a:srgbClr val="606060"/>
                </a:solidFill>
              </a:rPr>
              <a:t>’</a:t>
            </a:r>
            <a:r>
              <a:rPr lang="fr-FR" altLang="ja-JP" sz="1800">
                <a:solidFill>
                  <a:srgbClr val="606060"/>
                </a:solidFill>
              </a:rPr>
              <a:t>information perceptives, motrices, cognitives au sein des cortex primaires et associatifs</a:t>
            </a:r>
            <a:endParaRPr lang="fr-FR" sz="1800">
              <a:solidFill>
                <a:srgbClr val="606060"/>
              </a:solidFill>
            </a:endParaRPr>
          </a:p>
        </p:txBody>
      </p:sp>
      <p:sp>
        <p:nvSpPr>
          <p:cNvPr id="15" name="Rectangle 14"/>
          <p:cNvSpPr>
            <a:spLocks noChangeArrowheads="1"/>
          </p:cNvSpPr>
          <p:nvPr/>
        </p:nvSpPr>
        <p:spPr bwMode="auto">
          <a:xfrm>
            <a:off x="0" y="5029200"/>
            <a:ext cx="2438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solidFill>
                  <a:srgbClr val="606060"/>
                </a:solidFill>
              </a:rPr>
              <a:t>Hippocampe: intégration de ces informations en une TRACE cohérente.</a:t>
            </a:r>
          </a:p>
        </p:txBody>
      </p:sp>
      <p:cxnSp>
        <p:nvCxnSpPr>
          <p:cNvPr id="19" name="Connecteur en arc 18"/>
          <p:cNvCxnSpPr>
            <a:cxnSpLocks noChangeShapeType="1"/>
          </p:cNvCxnSpPr>
          <p:nvPr/>
        </p:nvCxnSpPr>
        <p:spPr bwMode="auto">
          <a:xfrm rot="10800000">
            <a:off x="1727200" y="2705100"/>
            <a:ext cx="609600" cy="533400"/>
          </a:xfrm>
          <a:prstGeom prst="curvedConnector3">
            <a:avLst>
              <a:gd name="adj1" fmla="val 100518"/>
            </a:avLst>
          </a:prstGeom>
          <a:noFill/>
          <a:ln w="9525">
            <a:solidFill>
              <a:srgbClr val="800040"/>
            </a:solidFill>
            <a:round/>
            <a:headEnd/>
            <a:tailEnd type="arrow" w="med" len="med"/>
          </a:ln>
          <a:extLst>
            <a:ext uri="{909E8E84-426E-40DD-AFC4-6F175D3DCCD1}">
              <a14:hiddenFill xmlns:a14="http://schemas.microsoft.com/office/drawing/2010/main">
                <a:noFill/>
              </a14:hiddenFill>
            </a:ext>
          </a:extLst>
        </p:spPr>
      </p:cxnSp>
      <p:cxnSp>
        <p:nvCxnSpPr>
          <p:cNvPr id="24" name="Connecteur en arc 23"/>
          <p:cNvCxnSpPr>
            <a:cxnSpLocks noChangeShapeType="1"/>
          </p:cNvCxnSpPr>
          <p:nvPr/>
        </p:nvCxnSpPr>
        <p:spPr bwMode="auto">
          <a:xfrm rot="5400000">
            <a:off x="1676400" y="4381500"/>
            <a:ext cx="609600" cy="533400"/>
          </a:xfrm>
          <a:prstGeom prst="curvedConnector3">
            <a:avLst>
              <a:gd name="adj1" fmla="val -1565"/>
            </a:avLst>
          </a:prstGeom>
          <a:noFill/>
          <a:ln w="9525">
            <a:solidFill>
              <a:srgbClr val="800040"/>
            </a:solidFill>
            <a:round/>
            <a:headEnd/>
            <a:tailEnd type="arrow" w="med" len="med"/>
          </a:ln>
          <a:extLst>
            <a:ext uri="{909E8E84-426E-40DD-AFC4-6F175D3DCCD1}">
              <a14:hiddenFill xmlns:a14="http://schemas.microsoft.com/office/drawing/2010/main">
                <a:noFill/>
              </a14:hiddenFill>
            </a:ext>
          </a:extLst>
        </p:spPr>
      </p:cxnSp>
      <p:pic>
        <p:nvPicPr>
          <p:cNvPr id="26635" name="Imag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162800" y="4876800"/>
            <a:ext cx="342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2"/>
          <p:cNvPicPr>
            <a:picLocks noChangeAspect="1"/>
          </p:cNvPicPr>
          <p:nvPr/>
        </p:nvPicPr>
        <p:blipFill rotWithShape="1">
          <a:blip r:embed="rId3">
            <a:extLst>
              <a:ext uri="{28A0092B-C50C-407E-A947-70E740481C1C}">
                <a14:useLocalDpi xmlns:a14="http://schemas.microsoft.com/office/drawing/2010/main" val="0"/>
              </a:ext>
            </a:extLst>
          </a:blip>
          <a:srcRect t="67287" r="10620"/>
          <a:stretch/>
        </p:blipFill>
        <p:spPr bwMode="auto">
          <a:xfrm rot="5400000">
            <a:off x="1917700" y="2835480"/>
            <a:ext cx="2565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4686300" y="2549730"/>
            <a:ext cx="4019140" cy="2009570"/>
          </a:xfrm>
          <a:prstGeom prst="rect">
            <a:avLst/>
          </a:prstGeom>
        </p:spPr>
      </p:pic>
      <p:sp>
        <p:nvSpPr>
          <p:cNvPr id="13" name="Text Box 14"/>
          <p:cNvSpPr txBox="1">
            <a:spLocks noChangeArrowheads="1"/>
          </p:cNvSpPr>
          <p:nvPr/>
        </p:nvSpPr>
        <p:spPr bwMode="auto">
          <a:xfrm>
            <a:off x="0" y="1651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800" dirty="0">
                <a:solidFill>
                  <a:srgbClr val="004080"/>
                </a:solidFill>
                <a:latin typeface="Papyrus" charset="0"/>
              </a:rPr>
              <a:t>Les structures cérébrales de la mémoire épisodique</a:t>
            </a:r>
          </a:p>
        </p:txBody>
      </p:sp>
    </p:spTree>
    <p:extLst>
      <p:ext uri="{BB962C8B-B14F-4D97-AF65-F5344CB8AC3E}">
        <p14:creationId xmlns:p14="http://schemas.microsoft.com/office/powerpoint/2010/main" val="1865528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4"/>
          <p:cNvSpPr txBox="1">
            <a:spLocks noChangeArrowheads="1"/>
          </p:cNvSpPr>
          <p:nvPr/>
        </p:nvSpPr>
        <p:spPr bwMode="auto">
          <a:xfrm>
            <a:off x="0" y="838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000">
                <a:solidFill>
                  <a:srgbClr val="004080"/>
                </a:solidFill>
                <a:latin typeface="Papyrus" charset="0"/>
              </a:rPr>
              <a:t>Le dialogue hippocampo-cortical</a:t>
            </a:r>
          </a:p>
        </p:txBody>
      </p:sp>
      <p:pic>
        <p:nvPicPr>
          <p:cNvPr id="26627" name="Image 12"/>
          <p:cNvPicPr>
            <a:picLocks noChangeAspect="1"/>
          </p:cNvPicPr>
          <p:nvPr/>
        </p:nvPicPr>
        <p:blipFill rotWithShape="1">
          <a:blip r:embed="rId2">
            <a:extLst>
              <a:ext uri="{28A0092B-C50C-407E-A947-70E740481C1C}">
                <a14:useLocalDpi xmlns:a14="http://schemas.microsoft.com/office/drawing/2010/main" val="0"/>
              </a:ext>
            </a:extLst>
          </a:blip>
          <a:srcRect l="88938"/>
          <a:stretch/>
        </p:blipFill>
        <p:spPr bwMode="auto">
          <a:xfrm rot="5400000">
            <a:off x="4438650" y="2609850"/>
            <a:ext cx="317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cteur droit avec flèche 25"/>
          <p:cNvCxnSpPr>
            <a:cxnSpLocks noChangeShapeType="1"/>
          </p:cNvCxnSpPr>
          <p:nvPr/>
        </p:nvCxnSpPr>
        <p:spPr bwMode="auto">
          <a:xfrm rot="5400000">
            <a:off x="4191001" y="5029200"/>
            <a:ext cx="609600" cy="3175"/>
          </a:xfrm>
          <a:prstGeom prst="straightConnector1">
            <a:avLst/>
          </a:prstGeom>
          <a:noFill/>
          <a:ln w="9525">
            <a:solidFill>
              <a:srgbClr val="800040"/>
            </a:solidFill>
            <a:round/>
            <a:headEnd/>
            <a:tailEnd type="arrow" w="med" len="med"/>
          </a:ln>
          <a:extLst>
            <a:ext uri="{909E8E84-426E-40DD-AFC4-6F175D3DCCD1}">
              <a14:hiddenFill xmlns:a14="http://schemas.microsoft.com/office/drawing/2010/main">
                <a:noFill/>
              </a14:hiddenFill>
            </a:ext>
          </a:extLst>
        </p:spPr>
      </p:cxnSp>
      <p:pic>
        <p:nvPicPr>
          <p:cNvPr id="26635" name="Imag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62800" y="4876800"/>
            <a:ext cx="342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2514600" y="5473700"/>
            <a:ext cx="403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solidFill>
                  <a:srgbClr val="606060"/>
                </a:solidFill>
              </a:rPr>
              <a:t>Transferts corticaux pour réorganisation et reclassification.</a:t>
            </a:r>
          </a:p>
          <a:p>
            <a:r>
              <a:rPr lang="fr-FR" sz="1600">
                <a:solidFill>
                  <a:srgbClr val="606060"/>
                </a:solidFill>
              </a:rPr>
              <a:t>(Transfert serait sous la dépendance d</a:t>
            </a:r>
            <a:r>
              <a:rPr lang="ja-JP" altLang="fr-FR" sz="1600">
                <a:solidFill>
                  <a:srgbClr val="606060"/>
                </a:solidFill>
              </a:rPr>
              <a:t>’</a:t>
            </a:r>
            <a:r>
              <a:rPr lang="fr-FR" altLang="ja-JP" sz="1600">
                <a:solidFill>
                  <a:srgbClr val="606060"/>
                </a:solidFill>
              </a:rPr>
              <a:t>un phénomène de REPLAY qui serait opérant au cours du sommeil).</a:t>
            </a:r>
            <a:endParaRPr lang="fr-FR" sz="1600">
              <a:solidFill>
                <a:srgbClr val="606060"/>
              </a:solidFill>
            </a:endParaRPr>
          </a:p>
        </p:txBody>
      </p:sp>
      <p:pic>
        <p:nvPicPr>
          <p:cNvPr id="21" name="Image 12"/>
          <p:cNvPicPr>
            <a:picLocks noChangeAspect="1"/>
          </p:cNvPicPr>
          <p:nvPr/>
        </p:nvPicPr>
        <p:blipFill rotWithShape="1">
          <a:blip r:embed="rId2">
            <a:extLst>
              <a:ext uri="{28A0092B-C50C-407E-A947-70E740481C1C}">
                <a14:useLocalDpi xmlns:a14="http://schemas.microsoft.com/office/drawing/2010/main" val="0"/>
              </a:ext>
            </a:extLst>
          </a:blip>
          <a:srcRect t="35106"/>
          <a:stretch/>
        </p:blipFill>
        <p:spPr bwMode="auto">
          <a:xfrm rot="5400000">
            <a:off x="2324100" y="2171700"/>
            <a:ext cx="2870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0" y="152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800" dirty="0">
                <a:solidFill>
                  <a:srgbClr val="004080"/>
                </a:solidFill>
                <a:latin typeface="Papyrus" charset="0"/>
              </a:rPr>
              <a:t>Les structures cérébrales de la mémoire épisodique</a:t>
            </a:r>
          </a:p>
        </p:txBody>
      </p:sp>
    </p:spTree>
    <p:extLst>
      <p:ext uri="{BB962C8B-B14F-4D97-AF65-F5344CB8AC3E}">
        <p14:creationId xmlns:p14="http://schemas.microsoft.com/office/powerpoint/2010/main" val="110882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4"/>
          <p:cNvSpPr txBox="1">
            <a:spLocks noChangeArrowheads="1"/>
          </p:cNvSpPr>
          <p:nvPr/>
        </p:nvSpPr>
        <p:spPr bwMode="auto">
          <a:xfrm>
            <a:off x="0" y="1524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200">
                <a:solidFill>
                  <a:srgbClr val="004080"/>
                </a:solidFill>
                <a:latin typeface="Papyrus" charset="0"/>
              </a:rPr>
              <a:t>Les structures cérébrales de la mémoire</a:t>
            </a:r>
          </a:p>
        </p:txBody>
      </p:sp>
      <p:sp>
        <p:nvSpPr>
          <p:cNvPr id="7" name="Rectangle 6"/>
          <p:cNvSpPr>
            <a:spLocks noChangeArrowheads="1"/>
          </p:cNvSpPr>
          <p:nvPr/>
        </p:nvSpPr>
        <p:spPr bwMode="auto">
          <a:xfrm>
            <a:off x="7010400" y="4343400"/>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solidFill>
                  <a:srgbClr val="606060"/>
                </a:solidFill>
              </a:rPr>
              <a:t>Souvenir indépendant de l</a:t>
            </a:r>
            <a:r>
              <a:rPr lang="ja-JP" altLang="fr-FR" sz="1800">
                <a:solidFill>
                  <a:srgbClr val="606060"/>
                </a:solidFill>
              </a:rPr>
              <a:t>’</a:t>
            </a:r>
            <a:r>
              <a:rPr lang="fr-FR" altLang="ja-JP" sz="1800">
                <a:solidFill>
                  <a:srgbClr val="606060"/>
                </a:solidFill>
              </a:rPr>
              <a:t>hippocampe</a:t>
            </a:r>
          </a:p>
          <a:p>
            <a:endParaRPr lang="fr-FR" sz="1800" i="1">
              <a:solidFill>
                <a:srgbClr val="606060"/>
              </a:solidFill>
            </a:endParaRPr>
          </a:p>
        </p:txBody>
      </p:sp>
      <p:sp>
        <p:nvSpPr>
          <p:cNvPr id="28675" name="Text Box 14"/>
          <p:cNvSpPr txBox="1">
            <a:spLocks noChangeArrowheads="1"/>
          </p:cNvSpPr>
          <p:nvPr/>
        </p:nvSpPr>
        <p:spPr bwMode="auto">
          <a:xfrm>
            <a:off x="0" y="838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000">
                <a:solidFill>
                  <a:srgbClr val="004080"/>
                </a:solidFill>
                <a:latin typeface="Papyrus" charset="0"/>
              </a:rPr>
              <a:t>Le dialogue hippocampo-cortical</a:t>
            </a:r>
          </a:p>
        </p:txBody>
      </p:sp>
      <p:pic>
        <p:nvPicPr>
          <p:cNvPr id="28676"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162300" y="1333500"/>
            <a:ext cx="2870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16"/>
          <p:cNvSpPr>
            <a:spLocks noChangeArrowheads="1"/>
          </p:cNvSpPr>
          <p:nvPr/>
        </p:nvSpPr>
        <p:spPr bwMode="auto">
          <a:xfrm>
            <a:off x="5410200" y="990600"/>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solidFill>
                  <a:srgbClr val="606060"/>
                </a:solidFill>
              </a:rPr>
              <a:t>Réactivations successives renforcement des connections cortico-corticales</a:t>
            </a:r>
          </a:p>
        </p:txBody>
      </p:sp>
      <p:cxnSp>
        <p:nvCxnSpPr>
          <p:cNvPr id="28684" name="Connecteur en arc 26"/>
          <p:cNvCxnSpPr>
            <a:cxnSpLocks noChangeShapeType="1"/>
          </p:cNvCxnSpPr>
          <p:nvPr/>
        </p:nvCxnSpPr>
        <p:spPr bwMode="auto">
          <a:xfrm rot="5400000" flipH="1" flipV="1">
            <a:off x="4762500" y="1714500"/>
            <a:ext cx="838200" cy="457200"/>
          </a:xfrm>
          <a:prstGeom prst="curvedConnector3">
            <a:avLst>
              <a:gd name="adj1" fmla="val 50000"/>
            </a:avLst>
          </a:prstGeom>
          <a:noFill/>
          <a:ln w="9525">
            <a:solidFill>
              <a:srgbClr val="800040"/>
            </a:solidFill>
            <a:round/>
            <a:headEnd/>
            <a:tailEnd type="arrow" w="med" len="med"/>
          </a:ln>
          <a:extLst>
            <a:ext uri="{909E8E84-426E-40DD-AFC4-6F175D3DCCD1}">
              <a14:hiddenFill xmlns:a14="http://schemas.microsoft.com/office/drawing/2010/main">
                <a:noFill/>
              </a14:hiddenFill>
            </a:ext>
          </a:extLst>
        </p:spPr>
      </p:cxnSp>
      <p:cxnSp>
        <p:nvCxnSpPr>
          <p:cNvPr id="29" name="Connecteur en arc 28"/>
          <p:cNvCxnSpPr>
            <a:cxnSpLocks noChangeShapeType="1"/>
          </p:cNvCxnSpPr>
          <p:nvPr/>
        </p:nvCxnSpPr>
        <p:spPr bwMode="auto">
          <a:xfrm rot="5400000" flipV="1">
            <a:off x="6972300" y="3543300"/>
            <a:ext cx="609600" cy="533400"/>
          </a:xfrm>
          <a:prstGeom prst="curvedConnector3">
            <a:avLst>
              <a:gd name="adj1" fmla="val -1565"/>
            </a:avLst>
          </a:prstGeom>
          <a:noFill/>
          <a:ln w="9525">
            <a:solidFill>
              <a:srgbClr val="800040"/>
            </a:solidFill>
            <a:round/>
            <a:headEnd/>
            <a:tailEnd type="arrow" w="med" len="med"/>
          </a:ln>
          <a:extLst>
            <a:ext uri="{909E8E84-426E-40DD-AFC4-6F175D3DCCD1}">
              <a14:hiddenFill xmlns:a14="http://schemas.microsoft.com/office/drawing/2010/main">
                <a:noFill/>
              </a14:hiddenFill>
            </a:ext>
          </a:extLst>
        </p:spPr>
      </p:cxnSp>
      <p:sp>
        <p:nvSpPr>
          <p:cNvPr id="30" name="Rectangle 29"/>
          <p:cNvSpPr/>
          <p:nvPr/>
        </p:nvSpPr>
        <p:spPr>
          <a:xfrm>
            <a:off x="6781800" y="5562600"/>
            <a:ext cx="2142062" cy="707886"/>
          </a:xfrm>
          <a:prstGeom prst="rect">
            <a:avLst/>
          </a:prstGeom>
        </p:spPr>
        <p:txBody>
          <a:bodyPr>
            <a:spAutoFit/>
          </a:bodyPr>
          <a:lstStyle/>
          <a:p>
            <a:pPr>
              <a:defRPr/>
            </a:pPr>
            <a:r>
              <a:rPr lang="fr-FR" sz="2000" i="1" dirty="0">
                <a:ln>
                  <a:solidFill>
                    <a:srgbClr val="993366"/>
                  </a:solidFill>
                </a:ln>
                <a:latin typeface="Trebuchet MS" pitchFamily="-112" charset="0"/>
                <a:ea typeface="ＭＳ Ｐゴシック" pitchFamily="-112" charset="-128"/>
                <a:cs typeface="ＭＳ Ｐゴシック" pitchFamily="-112" charset="-128"/>
              </a:rPr>
              <a:t>Processus </a:t>
            </a:r>
          </a:p>
          <a:p>
            <a:pPr>
              <a:defRPr/>
            </a:pPr>
            <a:r>
              <a:rPr lang="fr-FR" sz="2000" i="1" dirty="0">
                <a:ln>
                  <a:solidFill>
                    <a:srgbClr val="993366"/>
                  </a:solidFill>
                </a:ln>
                <a:latin typeface="Trebuchet MS" pitchFamily="-112" charset="0"/>
                <a:ea typeface="ＭＳ Ｐゴシック" pitchFamily="-112" charset="-128"/>
                <a:cs typeface="ＭＳ Ｐゴシック" pitchFamily="-112" charset="-128"/>
              </a:rPr>
              <a:t>de consolidation</a:t>
            </a:r>
            <a:endParaRPr lang="fr-FR" sz="2000" dirty="0">
              <a:latin typeface="Trebuchet MS" pitchFamily="-112" charset="0"/>
              <a:ea typeface="ＭＳ Ｐゴシック" pitchFamily="-112" charset="-128"/>
              <a:cs typeface="ＭＳ Ｐゴシック" pitchFamily="-112" charset="-128"/>
            </a:endParaRPr>
          </a:p>
        </p:txBody>
      </p:sp>
      <p:pic>
        <p:nvPicPr>
          <p:cNvPr id="28687" name="Imag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62800" y="4876800"/>
            <a:ext cx="342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234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4"/>
          <p:cNvSpPr txBox="1">
            <a:spLocks noChangeArrowheads="1"/>
          </p:cNvSpPr>
          <p:nvPr/>
        </p:nvSpPr>
        <p:spPr bwMode="auto">
          <a:xfrm>
            <a:off x="0" y="838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000">
                <a:solidFill>
                  <a:srgbClr val="004080"/>
                </a:solidFill>
                <a:latin typeface="Papyrus" charset="0"/>
              </a:rPr>
              <a:t>Le dialogue hippocampo-cortical</a:t>
            </a:r>
          </a:p>
        </p:txBody>
      </p:sp>
      <p:pic>
        <p:nvPicPr>
          <p:cNvPr id="29699" name="Image 13"/>
          <p:cNvPicPr>
            <a:picLocks noChangeAspect="1"/>
          </p:cNvPicPr>
          <p:nvPr/>
        </p:nvPicPr>
        <p:blipFill rotWithShape="1">
          <a:blip r:embed="rId2">
            <a:extLst>
              <a:ext uri="{28A0092B-C50C-407E-A947-70E740481C1C}">
                <a14:useLocalDpi xmlns:a14="http://schemas.microsoft.com/office/drawing/2010/main" val="0"/>
              </a:ext>
            </a:extLst>
          </a:blip>
          <a:srcRect t="10153"/>
          <a:stretch/>
        </p:blipFill>
        <p:spPr bwMode="auto">
          <a:xfrm>
            <a:off x="1765300" y="1828800"/>
            <a:ext cx="54864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0" y="4786312"/>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dirty="0"/>
              <a:t>Lorsque le souvenir est consolidé (indépendant de l</a:t>
            </a:r>
            <a:r>
              <a:rPr lang="ja-JP" altLang="fr-FR" sz="2000" dirty="0"/>
              <a:t>’</a:t>
            </a:r>
            <a:r>
              <a:rPr lang="fr-FR" altLang="ja-JP" sz="2000" dirty="0"/>
              <a:t>hippocampe), le cortex préfrontal prendrait en charge le rôle intégratif.</a:t>
            </a:r>
          </a:p>
          <a:p>
            <a:r>
              <a:rPr lang="fr-FR" sz="2000" dirty="0"/>
              <a:t>Dans le cas </a:t>
            </a:r>
            <a:r>
              <a:rPr lang="fr-FR" sz="2000" dirty="0" smtClean="0"/>
              <a:t>d’</a:t>
            </a:r>
            <a:r>
              <a:rPr lang="fr-FR" altLang="ja-JP" sz="2000" dirty="0" smtClean="0"/>
              <a:t>un </a:t>
            </a:r>
            <a:r>
              <a:rPr lang="fr-FR" altLang="ja-JP" sz="2000" dirty="0"/>
              <a:t>souvenir déjà existant </a:t>
            </a:r>
            <a:r>
              <a:rPr lang="fr-FR" altLang="ja-JP" sz="2000" dirty="0" smtClean="0"/>
              <a:t>: il empêche l’encodage </a:t>
            </a:r>
            <a:r>
              <a:rPr lang="fr-FR" altLang="ja-JP" sz="2000" dirty="0"/>
              <a:t>d</a:t>
            </a:r>
            <a:r>
              <a:rPr lang="ja-JP" altLang="fr-FR" sz="2000" dirty="0"/>
              <a:t>’</a:t>
            </a:r>
            <a:r>
              <a:rPr lang="fr-FR" altLang="ja-JP" sz="2000" dirty="0"/>
              <a:t>informations redondantes.</a:t>
            </a:r>
          </a:p>
          <a:p>
            <a:r>
              <a:rPr lang="fr-FR" sz="2000" dirty="0"/>
              <a:t>Si le souvenir ne correspond pas à une trace existante, </a:t>
            </a:r>
            <a:r>
              <a:rPr lang="fr-FR" sz="2000" dirty="0" smtClean="0"/>
              <a:t>il</a:t>
            </a:r>
            <a:r>
              <a:rPr lang="fr-FR" altLang="ja-JP" sz="2000" dirty="0" smtClean="0"/>
              <a:t> </a:t>
            </a:r>
            <a:r>
              <a:rPr lang="fr-FR" altLang="ja-JP" sz="2000" dirty="0"/>
              <a:t>le prendra en charge.</a:t>
            </a:r>
          </a:p>
          <a:p>
            <a:endParaRPr lang="fr-FR" sz="2000" i="1" dirty="0">
              <a:solidFill>
                <a:srgbClr val="606060"/>
              </a:solidFill>
            </a:endParaRPr>
          </a:p>
        </p:txBody>
      </p:sp>
      <p:pic>
        <p:nvPicPr>
          <p:cNvPr id="29701"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62800" y="4876800"/>
            <a:ext cx="342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0" y="152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2800" dirty="0">
                <a:solidFill>
                  <a:srgbClr val="004080"/>
                </a:solidFill>
                <a:latin typeface="Papyrus" charset="0"/>
              </a:rPr>
              <a:t>Les structures cérébrales de la mémoire épisodique</a:t>
            </a:r>
          </a:p>
        </p:txBody>
      </p:sp>
      <p:sp>
        <p:nvSpPr>
          <p:cNvPr id="2" name="ZoneTexte 1"/>
          <p:cNvSpPr txBox="1"/>
          <p:nvPr/>
        </p:nvSpPr>
        <p:spPr>
          <a:xfrm>
            <a:off x="2133600" y="1447800"/>
            <a:ext cx="2171700" cy="369332"/>
          </a:xfrm>
          <a:prstGeom prst="rect">
            <a:avLst/>
          </a:prstGeom>
          <a:noFill/>
        </p:spPr>
        <p:txBody>
          <a:bodyPr wrap="square" rtlCol="0">
            <a:spAutoFit/>
          </a:bodyPr>
          <a:lstStyle/>
          <a:p>
            <a:pPr algn="ctr"/>
            <a:r>
              <a:rPr lang="fr-FR" i="1" dirty="0" smtClean="0">
                <a:solidFill>
                  <a:schemeClr val="tx1">
                    <a:lumMod val="75000"/>
                    <a:lumOff val="25000"/>
                  </a:schemeClr>
                </a:solidFill>
              </a:rPr>
              <a:t>Mémoire récente</a:t>
            </a:r>
            <a:endParaRPr lang="fr-FR" i="1" dirty="0">
              <a:solidFill>
                <a:schemeClr val="tx1">
                  <a:lumMod val="75000"/>
                  <a:lumOff val="25000"/>
                </a:schemeClr>
              </a:solidFill>
            </a:endParaRPr>
          </a:p>
        </p:txBody>
      </p:sp>
      <p:sp>
        <p:nvSpPr>
          <p:cNvPr id="9" name="ZoneTexte 8"/>
          <p:cNvSpPr txBox="1"/>
          <p:nvPr/>
        </p:nvSpPr>
        <p:spPr>
          <a:xfrm>
            <a:off x="4749800" y="1440934"/>
            <a:ext cx="2171700" cy="369332"/>
          </a:xfrm>
          <a:prstGeom prst="rect">
            <a:avLst/>
          </a:prstGeom>
          <a:noFill/>
        </p:spPr>
        <p:txBody>
          <a:bodyPr wrap="square" rtlCol="0">
            <a:spAutoFit/>
          </a:bodyPr>
          <a:lstStyle/>
          <a:p>
            <a:pPr algn="ctr"/>
            <a:r>
              <a:rPr lang="fr-FR" i="1" dirty="0" smtClean="0">
                <a:solidFill>
                  <a:schemeClr val="tx1">
                    <a:lumMod val="75000"/>
                    <a:lumOff val="25000"/>
                  </a:schemeClr>
                </a:solidFill>
              </a:rPr>
              <a:t>Mémoire consolidée</a:t>
            </a:r>
            <a:endParaRPr lang="fr-FR" i="1" dirty="0">
              <a:solidFill>
                <a:schemeClr val="tx1">
                  <a:lumMod val="75000"/>
                  <a:lumOff val="25000"/>
                </a:schemeClr>
              </a:solidFill>
            </a:endParaRPr>
          </a:p>
        </p:txBody>
      </p:sp>
    </p:spTree>
    <p:extLst>
      <p:ext uri="{BB962C8B-B14F-4D97-AF65-F5344CB8AC3E}">
        <p14:creationId xmlns:p14="http://schemas.microsoft.com/office/powerpoint/2010/main" val="1353607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re 1"/>
          <p:cNvSpPr txBox="1">
            <a:spLocks/>
          </p:cNvSpPr>
          <p:nvPr/>
        </p:nvSpPr>
        <p:spPr>
          <a:xfrm>
            <a:off x="1929139" y="857490"/>
            <a:ext cx="5987702" cy="85725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defTabSz="342900"/>
            <a:r>
              <a:rPr lang="fr-FR" sz="2100" dirty="0">
                <a:solidFill>
                  <a:srgbClr val="000000"/>
                </a:solidFill>
                <a:latin typeface="Trebuchet MS" pitchFamily="34" charset="0"/>
              </a:rPr>
              <a:t>CONSOLIDATION MNESIQUE DES </a:t>
            </a:r>
            <a:r>
              <a:rPr lang="fr-FR" sz="2100" dirty="0" smtClean="0">
                <a:solidFill>
                  <a:srgbClr val="000000"/>
                </a:solidFill>
                <a:latin typeface="Trebuchet MS" pitchFamily="34" charset="0"/>
              </a:rPr>
              <a:t>APPRENTISSAGES</a:t>
            </a:r>
            <a:endParaRPr lang="fr-FR" sz="2100" dirty="0">
              <a:solidFill>
                <a:srgbClr val="000000"/>
              </a:solidFill>
              <a:latin typeface="Trebuchet MS" pitchFamily="34" charset="0"/>
            </a:endParaRPr>
          </a:p>
        </p:txBody>
      </p:sp>
      <p:sp>
        <p:nvSpPr>
          <p:cNvPr id="22" name="ZoneTexte 21"/>
          <p:cNvSpPr txBox="1"/>
          <p:nvPr/>
        </p:nvSpPr>
        <p:spPr>
          <a:xfrm>
            <a:off x="1929138" y="1730663"/>
            <a:ext cx="6071862" cy="1477328"/>
          </a:xfrm>
          <a:prstGeom prst="rect">
            <a:avLst/>
          </a:prstGeom>
          <a:noFill/>
        </p:spPr>
        <p:txBody>
          <a:bodyPr wrap="square" rtlCol="0">
            <a:spAutoFit/>
          </a:bodyPr>
          <a:lstStyle/>
          <a:p>
            <a:pPr defTabSz="342900"/>
            <a:r>
              <a:rPr lang="fr-FR" dirty="0">
                <a:solidFill>
                  <a:srgbClr val="000000"/>
                </a:solidFill>
                <a:latin typeface="Trebuchet MS"/>
                <a:cs typeface="Trebuchet MS"/>
              </a:rPr>
              <a:t>Effet bénéfique du sommeil sur la consolidation des apprentissages déclaratifs:</a:t>
            </a:r>
          </a:p>
          <a:p>
            <a:pPr marL="257175" indent="-257175" defTabSz="342900">
              <a:buFontTx/>
              <a:buChar char="-"/>
            </a:pPr>
            <a:r>
              <a:rPr lang="fr-FR" dirty="0">
                <a:solidFill>
                  <a:srgbClr val="000000"/>
                </a:solidFill>
                <a:latin typeface="Trebuchet MS"/>
                <a:cs typeface="Trebuchet MS"/>
              </a:rPr>
              <a:t>matériel </a:t>
            </a:r>
            <a:r>
              <a:rPr lang="fr-FR" dirty="0" err="1">
                <a:solidFill>
                  <a:srgbClr val="000000"/>
                </a:solidFill>
                <a:latin typeface="Trebuchet MS"/>
                <a:cs typeface="Trebuchet MS"/>
              </a:rPr>
              <a:t>visuo</a:t>
            </a:r>
            <a:r>
              <a:rPr lang="fr-FR" dirty="0">
                <a:solidFill>
                  <a:srgbClr val="000000"/>
                </a:solidFill>
                <a:latin typeface="Trebuchet MS"/>
                <a:cs typeface="Trebuchet MS"/>
              </a:rPr>
              <a:t>-spatial  </a:t>
            </a:r>
            <a:r>
              <a:rPr lang="fr-FR" sz="900" dirty="0">
                <a:solidFill>
                  <a:srgbClr val="FFFFFF">
                    <a:lumMod val="65000"/>
                  </a:srgbClr>
                </a:solidFill>
                <a:latin typeface="Trebuchet MS"/>
                <a:cs typeface="Trebuchet MS"/>
              </a:rPr>
              <a:t>(Wilhelm et al., 2008)</a:t>
            </a:r>
          </a:p>
          <a:p>
            <a:pPr marL="257175" indent="-257175" defTabSz="342900">
              <a:buFontTx/>
              <a:buChar char="-"/>
            </a:pPr>
            <a:r>
              <a:rPr lang="fr-FR" dirty="0">
                <a:solidFill>
                  <a:srgbClr val="000000"/>
                </a:solidFill>
                <a:latin typeface="Trebuchet MS"/>
                <a:cs typeface="Trebuchet MS"/>
              </a:rPr>
              <a:t>matériel verbal           </a:t>
            </a:r>
            <a:r>
              <a:rPr lang="fr-FR" sz="900" dirty="0">
                <a:solidFill>
                  <a:srgbClr val="A6A6A6"/>
                </a:solidFill>
                <a:latin typeface="Trebuchet MS"/>
                <a:cs typeface="Trebuchet MS"/>
              </a:rPr>
              <a:t>(</a:t>
            </a:r>
            <a:r>
              <a:rPr lang="fr-FR" sz="900" dirty="0" err="1">
                <a:solidFill>
                  <a:srgbClr val="A6A6A6"/>
                </a:solidFill>
                <a:latin typeface="Trebuchet MS"/>
                <a:cs typeface="Trebuchet MS"/>
              </a:rPr>
              <a:t>Ellenbogen</a:t>
            </a:r>
            <a:r>
              <a:rPr lang="fr-FR" sz="900" dirty="0">
                <a:solidFill>
                  <a:srgbClr val="A6A6A6"/>
                </a:solidFill>
                <a:latin typeface="Trebuchet MS"/>
                <a:cs typeface="Trebuchet MS"/>
              </a:rPr>
              <a:t> et al., 2009 ; Sheth et al., 2012)</a:t>
            </a:r>
          </a:p>
          <a:p>
            <a:pPr marL="257175" indent="-257175" defTabSz="342900">
              <a:buFontTx/>
              <a:buChar char="-"/>
            </a:pPr>
            <a:r>
              <a:rPr lang="fr-FR" dirty="0">
                <a:solidFill>
                  <a:srgbClr val="000000"/>
                </a:solidFill>
                <a:latin typeface="Trebuchet MS"/>
                <a:cs typeface="Trebuchet MS"/>
              </a:rPr>
              <a:t>matériel émotionnel    </a:t>
            </a:r>
            <a:r>
              <a:rPr lang="fr-FR" sz="900" dirty="0">
                <a:solidFill>
                  <a:srgbClr val="A6A6A6"/>
                </a:solidFill>
                <a:latin typeface="Trebuchet MS"/>
                <a:cs typeface="Trebuchet MS"/>
              </a:rPr>
              <a:t>(Hu et al., 2006)</a:t>
            </a:r>
            <a:r>
              <a:rPr lang="fr-FR" sz="900" dirty="0">
                <a:solidFill>
                  <a:srgbClr val="000000"/>
                </a:solidFill>
                <a:latin typeface="Trebuchet MS"/>
                <a:cs typeface="Trebuchet MS"/>
              </a:rPr>
              <a:t> </a:t>
            </a:r>
          </a:p>
        </p:txBody>
      </p:sp>
      <p:grpSp>
        <p:nvGrpSpPr>
          <p:cNvPr id="7" name="Grouper 6"/>
          <p:cNvGrpSpPr/>
          <p:nvPr/>
        </p:nvGrpSpPr>
        <p:grpSpPr>
          <a:xfrm>
            <a:off x="1968103" y="2811959"/>
            <a:ext cx="5900789" cy="2969922"/>
            <a:chOff x="1100136" y="2606278"/>
            <a:chExt cx="7867719" cy="3959896"/>
          </a:xfrm>
        </p:grpSpPr>
        <p:grpSp>
          <p:nvGrpSpPr>
            <p:cNvPr id="61" name="Grouper 60"/>
            <p:cNvGrpSpPr/>
            <p:nvPr/>
          </p:nvGrpSpPr>
          <p:grpSpPr>
            <a:xfrm>
              <a:off x="6634696" y="2606278"/>
              <a:ext cx="2296600" cy="3959896"/>
              <a:chOff x="6634696" y="3518662"/>
              <a:chExt cx="2296600" cy="3959896"/>
            </a:xfrm>
          </p:grpSpPr>
          <p:grpSp>
            <p:nvGrpSpPr>
              <p:cNvPr id="59" name="Grouper 58"/>
              <p:cNvGrpSpPr/>
              <p:nvPr/>
            </p:nvGrpSpPr>
            <p:grpSpPr>
              <a:xfrm>
                <a:off x="7275713" y="3518662"/>
                <a:ext cx="1655583" cy="2662003"/>
                <a:chOff x="7467590" y="3518662"/>
                <a:chExt cx="1655583" cy="2662003"/>
              </a:xfrm>
            </p:grpSpPr>
            <p:sp>
              <p:nvSpPr>
                <p:cNvPr id="14" name="ZoneTexte 13"/>
                <p:cNvSpPr txBox="1"/>
                <p:nvPr/>
              </p:nvSpPr>
              <p:spPr>
                <a:xfrm rot="10800000">
                  <a:off x="7467590" y="3518662"/>
                  <a:ext cx="523220" cy="2470146"/>
                </a:xfrm>
                <a:prstGeom prst="rect">
                  <a:avLst/>
                </a:prstGeom>
                <a:noFill/>
              </p:spPr>
              <p:txBody>
                <a:bodyPr vert="vert" wrap="square" rtlCol="0" anchor="t" anchorCtr="0">
                  <a:spAutoFit/>
                </a:bodyPr>
                <a:lstStyle/>
                <a:p>
                  <a:pPr defTabSz="342900"/>
                  <a:r>
                    <a:rPr lang="fr-FR" sz="750" b="1" dirty="0">
                      <a:solidFill>
                        <a:srgbClr val="000000"/>
                      </a:solidFill>
                      <a:latin typeface="Trebuchet MS"/>
                      <a:cs typeface="Trebuchet MS"/>
                    </a:rPr>
                    <a:t>% de mots correctement rappelés</a:t>
                  </a:r>
                  <a:r>
                    <a:rPr lang="fr-FR" sz="1350" dirty="0">
                      <a:solidFill>
                        <a:srgbClr val="000000"/>
                      </a:solidFill>
                      <a:latin typeface="Gill Sans MT"/>
                    </a:rPr>
                    <a:t> </a:t>
                  </a:r>
                </a:p>
              </p:txBody>
            </p:sp>
            <p:grpSp>
              <p:nvGrpSpPr>
                <p:cNvPr id="58" name="Grouper 57"/>
                <p:cNvGrpSpPr/>
                <p:nvPr/>
              </p:nvGrpSpPr>
              <p:grpSpPr>
                <a:xfrm>
                  <a:off x="7858841" y="3747521"/>
                  <a:ext cx="1264332" cy="2433144"/>
                  <a:chOff x="7858841" y="3747521"/>
                  <a:chExt cx="1264332" cy="2433144"/>
                </a:xfrm>
              </p:grpSpPr>
              <p:grpSp>
                <p:nvGrpSpPr>
                  <p:cNvPr id="19" name="Grouper 18"/>
                  <p:cNvGrpSpPr/>
                  <p:nvPr/>
                </p:nvGrpSpPr>
                <p:grpSpPr>
                  <a:xfrm>
                    <a:off x="7879831" y="3747521"/>
                    <a:ext cx="1243342" cy="2433144"/>
                    <a:chOff x="7879831" y="3747521"/>
                    <a:chExt cx="1243342" cy="2433144"/>
                  </a:xfrm>
                </p:grpSpPr>
                <p:pic>
                  <p:nvPicPr>
                    <p:cNvPr id="17" name="Image 16"/>
                    <p:cNvPicPr>
                      <a:picLocks noChangeAspect="1"/>
                    </p:cNvPicPr>
                    <p:nvPr/>
                  </p:nvPicPr>
                  <p:blipFill>
                    <a:blip r:embed="rId2"/>
                    <a:stretch>
                      <a:fillRect/>
                    </a:stretch>
                  </p:blipFill>
                  <p:spPr>
                    <a:xfrm>
                      <a:off x="7879831" y="3747521"/>
                      <a:ext cx="1203978" cy="2433144"/>
                    </a:xfrm>
                    <a:prstGeom prst="rect">
                      <a:avLst/>
                    </a:prstGeom>
                  </p:spPr>
                </p:pic>
                <p:sp>
                  <p:nvSpPr>
                    <p:cNvPr id="18" name="Rectangle 17"/>
                    <p:cNvSpPr/>
                    <p:nvPr/>
                  </p:nvSpPr>
                  <p:spPr>
                    <a:xfrm>
                      <a:off x="8538396" y="3789505"/>
                      <a:ext cx="584777" cy="209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grpSp>
              <p:sp>
                <p:nvSpPr>
                  <p:cNvPr id="30" name="Rectangle 29"/>
                  <p:cNvSpPr/>
                  <p:nvPr/>
                </p:nvSpPr>
                <p:spPr>
                  <a:xfrm>
                    <a:off x="7858841" y="4025178"/>
                    <a:ext cx="86998" cy="1345018"/>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grpSp>
          </p:grpSp>
          <p:sp>
            <p:nvSpPr>
              <p:cNvPr id="60" name="ZoneTexte 59"/>
              <p:cNvSpPr txBox="1"/>
              <p:nvPr/>
            </p:nvSpPr>
            <p:spPr>
              <a:xfrm>
                <a:off x="6634696" y="7170782"/>
                <a:ext cx="2044439" cy="307776"/>
              </a:xfrm>
              <a:prstGeom prst="rect">
                <a:avLst/>
              </a:prstGeom>
              <a:noFill/>
            </p:spPr>
            <p:txBody>
              <a:bodyPr wrap="square" rtlCol="0">
                <a:spAutoFit/>
              </a:bodyPr>
              <a:lstStyle/>
              <a:p>
                <a:pPr algn="ctr" defTabSz="342900"/>
                <a:r>
                  <a:rPr lang="fr-FR" sz="900" dirty="0">
                    <a:solidFill>
                      <a:srgbClr val="A6A6A6"/>
                    </a:solidFill>
                    <a:latin typeface="Trebuchet MS"/>
                    <a:cs typeface="Trebuchet MS"/>
                  </a:rPr>
                  <a:t>(</a:t>
                </a:r>
                <a:r>
                  <a:rPr lang="fr-FR" sz="900" dirty="0" err="1">
                    <a:solidFill>
                      <a:srgbClr val="A6A6A6"/>
                    </a:solidFill>
                    <a:latin typeface="Trebuchet MS"/>
                    <a:cs typeface="Trebuchet MS"/>
                  </a:rPr>
                  <a:t>Ellenbogen</a:t>
                </a:r>
                <a:r>
                  <a:rPr lang="fr-FR" sz="900" dirty="0">
                    <a:solidFill>
                      <a:srgbClr val="A6A6A6"/>
                    </a:solidFill>
                    <a:latin typeface="Trebuchet MS"/>
                    <a:cs typeface="Trebuchet MS"/>
                  </a:rPr>
                  <a:t> et al., 2009) </a:t>
                </a:r>
                <a:endParaRPr lang="fr-FR" sz="900" dirty="0">
                  <a:solidFill>
                    <a:srgbClr val="000000"/>
                  </a:solidFill>
                  <a:latin typeface="Gill Sans MT"/>
                </a:endParaRPr>
              </a:p>
            </p:txBody>
          </p:sp>
        </p:grpSp>
        <p:grpSp>
          <p:nvGrpSpPr>
            <p:cNvPr id="2" name="Grouper 1"/>
            <p:cNvGrpSpPr/>
            <p:nvPr/>
          </p:nvGrpSpPr>
          <p:grpSpPr>
            <a:xfrm>
              <a:off x="1100136" y="3554036"/>
              <a:ext cx="7867719" cy="2611713"/>
              <a:chOff x="1100136" y="3554036"/>
              <a:chExt cx="7867719" cy="2611713"/>
            </a:xfrm>
          </p:grpSpPr>
          <p:grpSp>
            <p:nvGrpSpPr>
              <p:cNvPr id="11" name="Grouper 10"/>
              <p:cNvGrpSpPr/>
              <p:nvPr/>
            </p:nvGrpSpPr>
            <p:grpSpPr>
              <a:xfrm>
                <a:off x="1100136" y="4368478"/>
                <a:ext cx="7867719" cy="1797271"/>
                <a:chOff x="1310287" y="6100828"/>
                <a:chExt cx="7867719" cy="1797271"/>
              </a:xfrm>
            </p:grpSpPr>
            <p:grpSp>
              <p:nvGrpSpPr>
                <p:cNvPr id="10" name="Grouper 9"/>
                <p:cNvGrpSpPr/>
                <p:nvPr/>
              </p:nvGrpSpPr>
              <p:grpSpPr>
                <a:xfrm>
                  <a:off x="4469282" y="7255633"/>
                  <a:ext cx="4708724" cy="642466"/>
                  <a:chOff x="4455414" y="7660936"/>
                  <a:chExt cx="4708724" cy="642466"/>
                </a:xfrm>
              </p:grpSpPr>
              <p:grpSp>
                <p:nvGrpSpPr>
                  <p:cNvPr id="9" name="Grouper 8"/>
                  <p:cNvGrpSpPr/>
                  <p:nvPr/>
                </p:nvGrpSpPr>
                <p:grpSpPr>
                  <a:xfrm>
                    <a:off x="4455414" y="7663855"/>
                    <a:ext cx="1570552" cy="639547"/>
                    <a:chOff x="4455414" y="7663855"/>
                    <a:chExt cx="1570552" cy="639547"/>
                  </a:xfrm>
                </p:grpSpPr>
                <p:sp>
                  <p:nvSpPr>
                    <p:cNvPr id="28" name="Rectangle 27"/>
                    <p:cNvSpPr/>
                    <p:nvPr/>
                  </p:nvSpPr>
                  <p:spPr>
                    <a:xfrm>
                      <a:off x="4455414" y="7663855"/>
                      <a:ext cx="1570552" cy="6395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29" name="ZoneTexte 28"/>
                    <p:cNvSpPr txBox="1"/>
                    <p:nvPr/>
                  </p:nvSpPr>
                  <p:spPr>
                    <a:xfrm>
                      <a:off x="4527475" y="7837446"/>
                      <a:ext cx="1397983" cy="307776"/>
                    </a:xfrm>
                    <a:prstGeom prst="rect">
                      <a:avLst/>
                    </a:prstGeom>
                    <a:solidFill>
                      <a:srgbClr val="FFFFFF"/>
                    </a:solidFill>
                  </p:spPr>
                  <p:txBody>
                    <a:bodyPr wrap="square" rtlCol="0">
                      <a:spAutoFit/>
                    </a:bodyPr>
                    <a:lstStyle/>
                    <a:p>
                      <a:pPr algn="ctr" defTabSz="342900"/>
                      <a:r>
                        <a:rPr lang="fr-FR" sz="900" b="1" dirty="0">
                          <a:solidFill>
                            <a:srgbClr val="000000"/>
                          </a:solidFill>
                          <a:latin typeface="Trebuchet MS"/>
                          <a:cs typeface="Trebuchet MS"/>
                        </a:rPr>
                        <a:t>APPRENTISSAGE</a:t>
                      </a:r>
                    </a:p>
                  </p:txBody>
                </p:sp>
              </p:grpSp>
              <p:grpSp>
                <p:nvGrpSpPr>
                  <p:cNvPr id="31" name="Grouper 30"/>
                  <p:cNvGrpSpPr/>
                  <p:nvPr/>
                </p:nvGrpSpPr>
                <p:grpSpPr>
                  <a:xfrm>
                    <a:off x="6023034" y="7660936"/>
                    <a:ext cx="1570552" cy="639547"/>
                    <a:chOff x="4455414" y="7663855"/>
                    <a:chExt cx="1570552" cy="639547"/>
                  </a:xfrm>
                  <a:solidFill>
                    <a:schemeClr val="bg1"/>
                  </a:solidFill>
                </p:grpSpPr>
                <p:sp>
                  <p:nvSpPr>
                    <p:cNvPr id="32" name="Rectangle 31"/>
                    <p:cNvSpPr/>
                    <p:nvPr/>
                  </p:nvSpPr>
                  <p:spPr>
                    <a:xfrm>
                      <a:off x="4455414" y="7663855"/>
                      <a:ext cx="1570552" cy="63954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33" name="ZoneTexte 32"/>
                    <p:cNvSpPr txBox="1"/>
                    <p:nvPr/>
                  </p:nvSpPr>
                  <p:spPr>
                    <a:xfrm>
                      <a:off x="4527475" y="7837446"/>
                      <a:ext cx="1397983" cy="307776"/>
                    </a:xfrm>
                    <a:prstGeom prst="rect">
                      <a:avLst/>
                    </a:prstGeom>
                    <a:solidFill>
                      <a:srgbClr val="000000"/>
                    </a:solidFill>
                  </p:spPr>
                  <p:txBody>
                    <a:bodyPr wrap="square" rtlCol="0">
                      <a:spAutoFit/>
                    </a:bodyPr>
                    <a:lstStyle/>
                    <a:p>
                      <a:pPr algn="ctr" defTabSz="342900"/>
                      <a:r>
                        <a:rPr lang="fr-FR" sz="900" b="1" dirty="0">
                          <a:solidFill>
                            <a:srgbClr val="FFFFFF"/>
                          </a:solidFill>
                          <a:latin typeface="Trebuchet MS"/>
                          <a:cs typeface="Trebuchet MS"/>
                        </a:rPr>
                        <a:t>SOMMEIL</a:t>
                      </a:r>
                    </a:p>
                  </p:txBody>
                </p:sp>
              </p:grpSp>
              <p:grpSp>
                <p:nvGrpSpPr>
                  <p:cNvPr id="34" name="Grouper 33"/>
                  <p:cNvGrpSpPr/>
                  <p:nvPr/>
                </p:nvGrpSpPr>
                <p:grpSpPr>
                  <a:xfrm>
                    <a:off x="7593586" y="7660936"/>
                    <a:ext cx="1570552" cy="639547"/>
                    <a:chOff x="4455414" y="7663855"/>
                    <a:chExt cx="1570552" cy="639547"/>
                  </a:xfrm>
                </p:grpSpPr>
                <p:sp>
                  <p:nvSpPr>
                    <p:cNvPr id="36" name="Rectangle 35"/>
                    <p:cNvSpPr/>
                    <p:nvPr/>
                  </p:nvSpPr>
                  <p:spPr>
                    <a:xfrm>
                      <a:off x="4455414" y="7663855"/>
                      <a:ext cx="1570552" cy="639547"/>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38" name="ZoneTexte 37"/>
                    <p:cNvSpPr txBox="1"/>
                    <p:nvPr/>
                  </p:nvSpPr>
                  <p:spPr>
                    <a:xfrm>
                      <a:off x="4527475" y="7837446"/>
                      <a:ext cx="1397983" cy="307776"/>
                    </a:xfrm>
                    <a:prstGeom prst="rect">
                      <a:avLst/>
                    </a:prstGeom>
                    <a:solidFill>
                      <a:srgbClr val="FFFFFF"/>
                    </a:solidFill>
                  </p:spPr>
                  <p:txBody>
                    <a:bodyPr wrap="square" rtlCol="0">
                      <a:spAutoFit/>
                    </a:bodyPr>
                    <a:lstStyle/>
                    <a:p>
                      <a:pPr algn="ctr" defTabSz="342900"/>
                      <a:r>
                        <a:rPr lang="fr-FR" sz="900" b="1" dirty="0">
                          <a:solidFill>
                            <a:srgbClr val="000000"/>
                          </a:solidFill>
                          <a:latin typeface="Trebuchet MS"/>
                          <a:cs typeface="Trebuchet MS"/>
                        </a:rPr>
                        <a:t>RESTITUTION</a:t>
                      </a:r>
                    </a:p>
                  </p:txBody>
                </p:sp>
              </p:grpSp>
            </p:grpSp>
            <p:grpSp>
              <p:nvGrpSpPr>
                <p:cNvPr id="40" name="Grouper 39"/>
                <p:cNvGrpSpPr/>
                <p:nvPr/>
              </p:nvGrpSpPr>
              <p:grpSpPr>
                <a:xfrm>
                  <a:off x="1310287" y="6100828"/>
                  <a:ext cx="4708724" cy="642466"/>
                  <a:chOff x="1296419" y="5438112"/>
                  <a:chExt cx="4708724" cy="642466"/>
                </a:xfrm>
              </p:grpSpPr>
              <p:grpSp>
                <p:nvGrpSpPr>
                  <p:cNvPr id="48" name="Grouper 47"/>
                  <p:cNvGrpSpPr/>
                  <p:nvPr/>
                </p:nvGrpSpPr>
                <p:grpSpPr>
                  <a:xfrm>
                    <a:off x="1296419" y="5441031"/>
                    <a:ext cx="1570552" cy="639547"/>
                    <a:chOff x="1296419" y="5441031"/>
                    <a:chExt cx="1570552" cy="639547"/>
                  </a:xfrm>
                </p:grpSpPr>
                <p:sp>
                  <p:nvSpPr>
                    <p:cNvPr id="55" name="Rectangle 54"/>
                    <p:cNvSpPr/>
                    <p:nvPr/>
                  </p:nvSpPr>
                  <p:spPr>
                    <a:xfrm>
                      <a:off x="1296419" y="5441031"/>
                      <a:ext cx="1570552" cy="639547"/>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56" name="ZoneTexte 55"/>
                    <p:cNvSpPr txBox="1"/>
                    <p:nvPr/>
                  </p:nvSpPr>
                  <p:spPr>
                    <a:xfrm>
                      <a:off x="1368480" y="5614622"/>
                      <a:ext cx="1397983" cy="307776"/>
                    </a:xfrm>
                    <a:prstGeom prst="rect">
                      <a:avLst/>
                    </a:prstGeom>
                    <a:solidFill>
                      <a:srgbClr val="FFFFFF"/>
                    </a:solidFill>
                  </p:spPr>
                  <p:txBody>
                    <a:bodyPr wrap="square" rtlCol="0">
                      <a:spAutoFit/>
                    </a:bodyPr>
                    <a:lstStyle/>
                    <a:p>
                      <a:pPr algn="ctr" defTabSz="342900"/>
                      <a:r>
                        <a:rPr lang="fr-FR" sz="900" b="1" dirty="0">
                          <a:solidFill>
                            <a:srgbClr val="000000"/>
                          </a:solidFill>
                          <a:latin typeface="Trebuchet MS"/>
                          <a:cs typeface="Trebuchet MS"/>
                        </a:rPr>
                        <a:t>APPRENTISSAGE</a:t>
                      </a:r>
                    </a:p>
                  </p:txBody>
                </p:sp>
              </p:grpSp>
              <p:grpSp>
                <p:nvGrpSpPr>
                  <p:cNvPr id="49" name="Grouper 48"/>
                  <p:cNvGrpSpPr/>
                  <p:nvPr/>
                </p:nvGrpSpPr>
                <p:grpSpPr>
                  <a:xfrm>
                    <a:off x="2864039" y="5438112"/>
                    <a:ext cx="1570552" cy="639547"/>
                    <a:chOff x="1296419" y="5441031"/>
                    <a:chExt cx="1570552" cy="639547"/>
                  </a:xfrm>
                  <a:solidFill>
                    <a:schemeClr val="bg1"/>
                  </a:solidFill>
                </p:grpSpPr>
                <p:sp>
                  <p:nvSpPr>
                    <p:cNvPr id="53" name="Rectangle 52"/>
                    <p:cNvSpPr/>
                    <p:nvPr/>
                  </p:nvSpPr>
                  <p:spPr>
                    <a:xfrm>
                      <a:off x="1296419" y="5441031"/>
                      <a:ext cx="1570552" cy="639547"/>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54" name="ZoneTexte 53"/>
                    <p:cNvSpPr txBox="1"/>
                    <p:nvPr/>
                  </p:nvSpPr>
                  <p:spPr>
                    <a:xfrm>
                      <a:off x="1368480" y="5614622"/>
                      <a:ext cx="1397983" cy="307776"/>
                    </a:xfrm>
                    <a:prstGeom prst="rect">
                      <a:avLst/>
                    </a:prstGeom>
                    <a:solidFill>
                      <a:srgbClr val="BFBFBF"/>
                    </a:solidFill>
                  </p:spPr>
                  <p:txBody>
                    <a:bodyPr wrap="square" rtlCol="0">
                      <a:spAutoFit/>
                    </a:bodyPr>
                    <a:lstStyle/>
                    <a:p>
                      <a:pPr algn="ctr" defTabSz="342900"/>
                      <a:r>
                        <a:rPr lang="fr-FR" sz="900" b="1" dirty="0">
                          <a:solidFill>
                            <a:srgbClr val="000000"/>
                          </a:solidFill>
                          <a:latin typeface="Trebuchet MS"/>
                          <a:cs typeface="Trebuchet MS"/>
                        </a:rPr>
                        <a:t>EVEIL</a:t>
                      </a:r>
                    </a:p>
                  </p:txBody>
                </p:sp>
              </p:grpSp>
              <p:grpSp>
                <p:nvGrpSpPr>
                  <p:cNvPr id="50" name="Grouper 49"/>
                  <p:cNvGrpSpPr/>
                  <p:nvPr/>
                </p:nvGrpSpPr>
                <p:grpSpPr>
                  <a:xfrm>
                    <a:off x="4434591" y="5438112"/>
                    <a:ext cx="1570552" cy="639547"/>
                    <a:chOff x="1296419" y="5441031"/>
                    <a:chExt cx="1570552" cy="639547"/>
                  </a:xfrm>
                </p:grpSpPr>
                <p:sp>
                  <p:nvSpPr>
                    <p:cNvPr id="51" name="Rectangle 50"/>
                    <p:cNvSpPr/>
                    <p:nvPr/>
                  </p:nvSpPr>
                  <p:spPr>
                    <a:xfrm>
                      <a:off x="1296419" y="5441031"/>
                      <a:ext cx="1570552" cy="639547"/>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52" name="ZoneTexte 51"/>
                    <p:cNvSpPr txBox="1"/>
                    <p:nvPr/>
                  </p:nvSpPr>
                  <p:spPr>
                    <a:xfrm>
                      <a:off x="1368480" y="5614622"/>
                      <a:ext cx="1397983" cy="307776"/>
                    </a:xfrm>
                    <a:prstGeom prst="rect">
                      <a:avLst/>
                    </a:prstGeom>
                    <a:solidFill>
                      <a:srgbClr val="FFFFFF"/>
                    </a:solidFill>
                  </p:spPr>
                  <p:txBody>
                    <a:bodyPr wrap="square" rtlCol="0">
                      <a:spAutoFit/>
                    </a:bodyPr>
                    <a:lstStyle/>
                    <a:p>
                      <a:pPr algn="ctr" defTabSz="342900"/>
                      <a:r>
                        <a:rPr lang="fr-FR" sz="900" b="1" dirty="0">
                          <a:solidFill>
                            <a:srgbClr val="000000"/>
                          </a:solidFill>
                          <a:latin typeface="Trebuchet MS"/>
                          <a:cs typeface="Trebuchet MS"/>
                        </a:rPr>
                        <a:t>RESTITUTION</a:t>
                      </a:r>
                    </a:p>
                  </p:txBody>
                </p:sp>
              </p:grpSp>
            </p:grpSp>
          </p:grpSp>
          <p:pic>
            <p:nvPicPr>
              <p:cNvPr id="62" name="Image 61"/>
              <p:cNvPicPr>
                <a:picLocks noChangeAspect="1"/>
              </p:cNvPicPr>
              <p:nvPr/>
            </p:nvPicPr>
            <p:blipFill>
              <a:blip r:embed="rId3"/>
              <a:stretch>
                <a:fillRect/>
              </a:stretch>
            </p:blipFill>
            <p:spPr>
              <a:xfrm>
                <a:off x="3158376" y="3554036"/>
                <a:ext cx="536483" cy="799360"/>
              </a:xfrm>
              <a:prstGeom prst="rect">
                <a:avLst/>
              </a:prstGeom>
            </p:spPr>
          </p:pic>
          <p:pic>
            <p:nvPicPr>
              <p:cNvPr id="63" name="Image 62"/>
              <p:cNvPicPr>
                <a:picLocks noChangeAspect="1"/>
              </p:cNvPicPr>
              <p:nvPr/>
            </p:nvPicPr>
            <p:blipFill rotWithShape="1">
              <a:blip r:embed="rId4"/>
              <a:srcRect t="2237"/>
              <a:stretch/>
            </p:blipFill>
            <p:spPr>
              <a:xfrm>
                <a:off x="6180050" y="5043208"/>
                <a:ext cx="884834" cy="458345"/>
              </a:xfrm>
              <a:prstGeom prst="rect">
                <a:avLst/>
              </a:prstGeom>
            </p:spPr>
          </p:pic>
        </p:grpSp>
        <p:pic>
          <p:nvPicPr>
            <p:cNvPr id="4" name="Image 3"/>
            <p:cNvPicPr>
              <a:picLocks noChangeAspect="1"/>
            </p:cNvPicPr>
            <p:nvPr/>
          </p:nvPicPr>
          <p:blipFill>
            <a:blip r:embed="rId5"/>
            <a:stretch>
              <a:fillRect/>
            </a:stretch>
          </p:blipFill>
          <p:spPr>
            <a:xfrm>
              <a:off x="6750152" y="4499796"/>
              <a:ext cx="537208" cy="537208"/>
            </a:xfrm>
            <a:prstGeom prst="rect">
              <a:avLst/>
            </a:prstGeom>
          </p:spPr>
        </p:pic>
        <p:pic>
          <p:nvPicPr>
            <p:cNvPr id="6" name="Image 5"/>
            <p:cNvPicPr>
              <a:picLocks noChangeAspect="1"/>
            </p:cNvPicPr>
            <p:nvPr/>
          </p:nvPicPr>
          <p:blipFill>
            <a:blip r:embed="rId6"/>
            <a:stretch>
              <a:fillRect/>
            </a:stretch>
          </p:blipFill>
          <p:spPr>
            <a:xfrm>
              <a:off x="3586726" y="3112794"/>
              <a:ext cx="470695" cy="473519"/>
            </a:xfrm>
            <a:prstGeom prst="rect">
              <a:avLst/>
            </a:prstGeom>
          </p:spPr>
        </p:pic>
      </p:grpSp>
    </p:spTree>
    <p:extLst>
      <p:ext uri="{BB962C8B-B14F-4D97-AF65-F5344CB8AC3E}">
        <p14:creationId xmlns:p14="http://schemas.microsoft.com/office/powerpoint/2010/main" val="38198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re 1"/>
          <p:cNvSpPr txBox="1">
            <a:spLocks/>
          </p:cNvSpPr>
          <p:nvPr/>
        </p:nvSpPr>
        <p:spPr>
          <a:xfrm>
            <a:off x="1929139" y="857490"/>
            <a:ext cx="5987702" cy="85725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defTabSz="342900"/>
            <a:r>
              <a:rPr lang="fr-FR" sz="2100" dirty="0">
                <a:solidFill>
                  <a:srgbClr val="000000"/>
                </a:solidFill>
                <a:latin typeface="Trebuchet MS" pitchFamily="34" charset="0"/>
              </a:rPr>
              <a:t>CONSOLIDATION MNESIQUE DES </a:t>
            </a:r>
            <a:r>
              <a:rPr lang="fr-FR" sz="2100" dirty="0" smtClean="0">
                <a:solidFill>
                  <a:srgbClr val="000000"/>
                </a:solidFill>
                <a:latin typeface="Trebuchet MS" pitchFamily="34" charset="0"/>
              </a:rPr>
              <a:t>APPRENTISSAGES</a:t>
            </a:r>
            <a:endParaRPr lang="fr-FR" sz="2100" dirty="0">
              <a:solidFill>
                <a:srgbClr val="000000"/>
              </a:solidFill>
              <a:latin typeface="Trebuchet MS" pitchFamily="34" charset="0"/>
            </a:endParaRPr>
          </a:p>
        </p:txBody>
      </p:sp>
      <p:sp>
        <p:nvSpPr>
          <p:cNvPr id="48" name="ZoneTexte 47"/>
          <p:cNvSpPr txBox="1"/>
          <p:nvPr/>
        </p:nvSpPr>
        <p:spPr>
          <a:xfrm>
            <a:off x="1929138" y="1734830"/>
            <a:ext cx="6071862" cy="923330"/>
          </a:xfrm>
          <a:prstGeom prst="rect">
            <a:avLst/>
          </a:prstGeom>
          <a:noFill/>
        </p:spPr>
        <p:txBody>
          <a:bodyPr wrap="square" rtlCol="0">
            <a:spAutoFit/>
          </a:bodyPr>
          <a:lstStyle/>
          <a:p>
            <a:pPr defTabSz="342900"/>
            <a:r>
              <a:rPr lang="fr-FR" dirty="0">
                <a:solidFill>
                  <a:srgbClr val="000000"/>
                </a:solidFill>
                <a:latin typeface="Trebuchet MS"/>
                <a:cs typeface="Trebuchet MS"/>
              </a:rPr>
              <a:t>Effet bénéfique du sommeil sur la consolidation des apprentissages non-déclaratifs :</a:t>
            </a:r>
          </a:p>
          <a:p>
            <a:pPr defTabSz="342900"/>
            <a:r>
              <a:rPr lang="fr-FR" dirty="0">
                <a:solidFill>
                  <a:srgbClr val="000000"/>
                </a:solidFill>
                <a:latin typeface="Trebuchet MS"/>
                <a:cs typeface="Trebuchet MS"/>
              </a:rPr>
              <a:t>- matériel de type procédural </a:t>
            </a:r>
            <a:r>
              <a:rPr lang="fr-FR" sz="900" dirty="0">
                <a:solidFill>
                  <a:srgbClr val="A6A6A6"/>
                </a:solidFill>
                <a:latin typeface="Trebuchet MS"/>
                <a:cs typeface="Trebuchet MS"/>
              </a:rPr>
              <a:t>(Wilhelm et al., 2008)</a:t>
            </a:r>
          </a:p>
        </p:txBody>
      </p:sp>
      <p:grpSp>
        <p:nvGrpSpPr>
          <p:cNvPr id="26" name="Grouper 25"/>
          <p:cNvGrpSpPr/>
          <p:nvPr/>
        </p:nvGrpSpPr>
        <p:grpSpPr>
          <a:xfrm>
            <a:off x="2884745" y="2728113"/>
            <a:ext cx="4049440" cy="2903556"/>
            <a:chOff x="2784621" y="2485097"/>
            <a:chExt cx="5399253" cy="3871409"/>
          </a:xfrm>
        </p:grpSpPr>
        <p:grpSp>
          <p:nvGrpSpPr>
            <p:cNvPr id="13" name="Grouper 12"/>
            <p:cNvGrpSpPr/>
            <p:nvPr/>
          </p:nvGrpSpPr>
          <p:grpSpPr>
            <a:xfrm>
              <a:off x="2784621" y="2485097"/>
              <a:ext cx="4919720" cy="3871409"/>
              <a:chOff x="2784621" y="2485097"/>
              <a:chExt cx="4919720" cy="3871409"/>
            </a:xfrm>
          </p:grpSpPr>
          <p:grpSp>
            <p:nvGrpSpPr>
              <p:cNvPr id="12" name="Grouper 11"/>
              <p:cNvGrpSpPr/>
              <p:nvPr/>
            </p:nvGrpSpPr>
            <p:grpSpPr>
              <a:xfrm>
                <a:off x="2784621" y="2485097"/>
                <a:ext cx="4919720" cy="3871409"/>
                <a:chOff x="2784621" y="2485097"/>
                <a:chExt cx="4919720" cy="3871409"/>
              </a:xfrm>
            </p:grpSpPr>
            <p:grpSp>
              <p:nvGrpSpPr>
                <p:cNvPr id="11" name="Grouper 10"/>
                <p:cNvGrpSpPr/>
                <p:nvPr/>
              </p:nvGrpSpPr>
              <p:grpSpPr>
                <a:xfrm>
                  <a:off x="2784621" y="2485097"/>
                  <a:ext cx="4919720" cy="3871409"/>
                  <a:chOff x="2784621" y="2485097"/>
                  <a:chExt cx="4919720" cy="3871409"/>
                </a:xfrm>
              </p:grpSpPr>
              <p:pic>
                <p:nvPicPr>
                  <p:cNvPr id="5" name="Image 4"/>
                  <p:cNvPicPr>
                    <a:picLocks noChangeAspect="1"/>
                  </p:cNvPicPr>
                  <p:nvPr/>
                </p:nvPicPr>
                <p:blipFill>
                  <a:blip r:embed="rId2"/>
                  <a:stretch>
                    <a:fillRect/>
                  </a:stretch>
                </p:blipFill>
                <p:spPr>
                  <a:xfrm>
                    <a:off x="3024939" y="2569882"/>
                    <a:ext cx="4216514" cy="3703918"/>
                  </a:xfrm>
                  <a:prstGeom prst="rect">
                    <a:avLst/>
                  </a:prstGeom>
                </p:spPr>
              </p:pic>
              <p:sp>
                <p:nvSpPr>
                  <p:cNvPr id="8" name="Rectangle 7"/>
                  <p:cNvSpPr/>
                  <p:nvPr/>
                </p:nvSpPr>
                <p:spPr>
                  <a:xfrm>
                    <a:off x="4303596" y="2485097"/>
                    <a:ext cx="3060945" cy="30150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20" name="Rectangle 19"/>
                  <p:cNvSpPr/>
                  <p:nvPr/>
                </p:nvSpPr>
                <p:spPr>
                  <a:xfrm>
                    <a:off x="5378509" y="6017951"/>
                    <a:ext cx="1324944" cy="30150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9" name="ZoneTexte 8"/>
                  <p:cNvSpPr txBox="1"/>
                  <p:nvPr/>
                </p:nvSpPr>
                <p:spPr>
                  <a:xfrm>
                    <a:off x="4943206" y="6017951"/>
                    <a:ext cx="898079" cy="338555"/>
                  </a:xfrm>
                  <a:prstGeom prst="rect">
                    <a:avLst/>
                  </a:prstGeom>
                  <a:noFill/>
                </p:spPr>
                <p:txBody>
                  <a:bodyPr wrap="square" rtlCol="0">
                    <a:spAutoFit/>
                  </a:bodyPr>
                  <a:lstStyle/>
                  <a:p>
                    <a:pPr algn="ctr" defTabSz="342900"/>
                    <a:r>
                      <a:rPr lang="fr-FR" sz="1050" dirty="0">
                        <a:solidFill>
                          <a:srgbClr val="000000"/>
                        </a:solidFill>
                        <a:latin typeface="Trebuchet MS"/>
                        <a:cs typeface="Trebuchet MS"/>
                      </a:rPr>
                      <a:t>Essais</a:t>
                    </a:r>
                  </a:p>
                </p:txBody>
              </p:sp>
              <p:sp>
                <p:nvSpPr>
                  <p:cNvPr id="22" name="ZoneTexte 21"/>
                  <p:cNvSpPr txBox="1"/>
                  <p:nvPr/>
                </p:nvSpPr>
                <p:spPr>
                  <a:xfrm>
                    <a:off x="4145346" y="2491248"/>
                    <a:ext cx="1430965" cy="338555"/>
                  </a:xfrm>
                  <a:prstGeom prst="rect">
                    <a:avLst/>
                  </a:prstGeom>
                  <a:noFill/>
                </p:spPr>
                <p:txBody>
                  <a:bodyPr wrap="square" rtlCol="0">
                    <a:spAutoFit/>
                  </a:bodyPr>
                  <a:lstStyle/>
                  <a:p>
                    <a:pPr algn="ctr" defTabSz="342900"/>
                    <a:r>
                      <a:rPr lang="fr-FR" sz="1050" dirty="0">
                        <a:solidFill>
                          <a:srgbClr val="000000"/>
                        </a:solidFill>
                        <a:latin typeface="Trebuchet MS"/>
                        <a:cs typeface="Trebuchet MS"/>
                      </a:rPr>
                      <a:t>Apprentissage</a:t>
                    </a:r>
                  </a:p>
                </p:txBody>
              </p:sp>
              <p:sp>
                <p:nvSpPr>
                  <p:cNvPr id="23" name="ZoneTexte 22"/>
                  <p:cNvSpPr txBox="1"/>
                  <p:nvPr/>
                </p:nvSpPr>
                <p:spPr>
                  <a:xfrm>
                    <a:off x="6273376" y="2494482"/>
                    <a:ext cx="1430965" cy="338555"/>
                  </a:xfrm>
                  <a:prstGeom prst="rect">
                    <a:avLst/>
                  </a:prstGeom>
                  <a:noFill/>
                </p:spPr>
                <p:txBody>
                  <a:bodyPr wrap="square" rtlCol="0">
                    <a:spAutoFit/>
                  </a:bodyPr>
                  <a:lstStyle/>
                  <a:p>
                    <a:pPr algn="ctr" defTabSz="342900"/>
                    <a:r>
                      <a:rPr lang="fr-FR" sz="1050" dirty="0">
                        <a:solidFill>
                          <a:srgbClr val="000000"/>
                        </a:solidFill>
                        <a:latin typeface="Trebuchet MS"/>
                        <a:cs typeface="Trebuchet MS"/>
                      </a:rPr>
                      <a:t>Restitution</a:t>
                    </a:r>
                  </a:p>
                </p:txBody>
              </p:sp>
              <p:sp>
                <p:nvSpPr>
                  <p:cNvPr id="10" name="Rectangle 9"/>
                  <p:cNvSpPr/>
                  <p:nvPr/>
                </p:nvSpPr>
                <p:spPr>
                  <a:xfrm>
                    <a:off x="3024939" y="2658689"/>
                    <a:ext cx="264434" cy="31491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24" name="ZoneTexte 23"/>
                  <p:cNvSpPr txBox="1"/>
                  <p:nvPr/>
                </p:nvSpPr>
                <p:spPr>
                  <a:xfrm>
                    <a:off x="2784621" y="2658689"/>
                    <a:ext cx="615553" cy="3149142"/>
                  </a:xfrm>
                  <a:prstGeom prst="rect">
                    <a:avLst/>
                  </a:prstGeom>
                  <a:noFill/>
                </p:spPr>
                <p:txBody>
                  <a:bodyPr vert="vert270" wrap="square" rtlCol="0">
                    <a:spAutoFit/>
                  </a:bodyPr>
                  <a:lstStyle/>
                  <a:p>
                    <a:pPr algn="ctr" defTabSz="342900"/>
                    <a:r>
                      <a:rPr lang="fr-FR" sz="900" dirty="0">
                        <a:solidFill>
                          <a:srgbClr val="000000"/>
                        </a:solidFill>
                        <a:latin typeface="Gill Sans MT"/>
                      </a:rPr>
                      <a:t>Nombre de séquences correctes </a:t>
                    </a:r>
                  </a:p>
                  <a:p>
                    <a:pPr algn="ctr" defTabSz="342900"/>
                    <a:r>
                      <a:rPr lang="fr-FR" sz="900" dirty="0">
                        <a:solidFill>
                          <a:srgbClr val="000000"/>
                        </a:solidFill>
                        <a:latin typeface="Gill Sans MT"/>
                      </a:rPr>
                      <a:t>par périodes de 30 sec</a:t>
                    </a:r>
                  </a:p>
                </p:txBody>
              </p:sp>
            </p:grpSp>
            <p:sp>
              <p:nvSpPr>
                <p:cNvPr id="6" name="Rectangle 5"/>
                <p:cNvSpPr/>
                <p:nvPr/>
              </p:nvSpPr>
              <p:spPr>
                <a:xfrm>
                  <a:off x="6048791" y="2914507"/>
                  <a:ext cx="499332" cy="2740916"/>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grpSp>
          <p:sp>
            <p:nvSpPr>
              <p:cNvPr id="28" name="ZoneTexte 27"/>
              <p:cNvSpPr txBox="1"/>
              <p:nvPr/>
            </p:nvSpPr>
            <p:spPr>
              <a:xfrm>
                <a:off x="6043734" y="2920372"/>
                <a:ext cx="553997" cy="2594735"/>
              </a:xfrm>
              <a:prstGeom prst="rect">
                <a:avLst/>
              </a:prstGeom>
              <a:noFill/>
            </p:spPr>
            <p:txBody>
              <a:bodyPr vert="vert270" wrap="square" rtlCol="0">
                <a:spAutoFit/>
              </a:bodyPr>
              <a:lstStyle/>
              <a:p>
                <a:pPr defTabSz="342900"/>
                <a:r>
                  <a:rPr lang="fr-FR" sz="1500" dirty="0">
                    <a:solidFill>
                      <a:srgbClr val="000000"/>
                    </a:solidFill>
                    <a:latin typeface="Gill Sans MT"/>
                  </a:rPr>
                  <a:t>Intervalle de rétention</a:t>
                </a:r>
              </a:p>
            </p:txBody>
          </p:sp>
        </p:grpSp>
        <p:grpSp>
          <p:nvGrpSpPr>
            <p:cNvPr id="25" name="Grouper 24"/>
            <p:cNvGrpSpPr/>
            <p:nvPr/>
          </p:nvGrpSpPr>
          <p:grpSpPr>
            <a:xfrm>
              <a:off x="7261787" y="4069894"/>
              <a:ext cx="922087" cy="449422"/>
              <a:chOff x="7234488" y="3854450"/>
              <a:chExt cx="922087" cy="449422"/>
            </a:xfrm>
          </p:grpSpPr>
          <p:grpSp>
            <p:nvGrpSpPr>
              <p:cNvPr id="19" name="Grouper 18"/>
              <p:cNvGrpSpPr/>
              <p:nvPr/>
            </p:nvGrpSpPr>
            <p:grpSpPr>
              <a:xfrm>
                <a:off x="7234488" y="3940127"/>
                <a:ext cx="293213" cy="45719"/>
                <a:chOff x="7234488" y="3940127"/>
                <a:chExt cx="293213" cy="45719"/>
              </a:xfrm>
            </p:grpSpPr>
            <p:sp>
              <p:nvSpPr>
                <p:cNvPr id="14" name="Ellipse 13"/>
                <p:cNvSpPr/>
                <p:nvPr/>
              </p:nvSpPr>
              <p:spPr>
                <a:xfrm>
                  <a:off x="7364541" y="3940127"/>
                  <a:ext cx="45719" cy="45719"/>
                </a:xfrm>
                <a:prstGeom prst="ellipse">
                  <a:avLst/>
                </a:prstGeom>
                <a:solidFill>
                  <a:srgbClr val="0000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cxnSp>
              <p:nvCxnSpPr>
                <p:cNvPr id="16" name="Connecteur droit 15"/>
                <p:cNvCxnSpPr/>
                <p:nvPr/>
              </p:nvCxnSpPr>
              <p:spPr>
                <a:xfrm>
                  <a:off x="7234488" y="3963537"/>
                  <a:ext cx="293213"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er 37"/>
              <p:cNvGrpSpPr/>
              <p:nvPr/>
            </p:nvGrpSpPr>
            <p:grpSpPr>
              <a:xfrm>
                <a:off x="7237663" y="4146502"/>
                <a:ext cx="293213" cy="45719"/>
                <a:chOff x="7234488" y="3940127"/>
                <a:chExt cx="293213" cy="45719"/>
              </a:xfrm>
            </p:grpSpPr>
            <p:cxnSp>
              <p:nvCxnSpPr>
                <p:cNvPr id="49" name="Connecteur droit 48"/>
                <p:cNvCxnSpPr/>
                <p:nvPr/>
              </p:nvCxnSpPr>
              <p:spPr>
                <a:xfrm>
                  <a:off x="7234488" y="3963537"/>
                  <a:ext cx="293213"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0" name="Ellipse 39"/>
                <p:cNvSpPr/>
                <p:nvPr/>
              </p:nvSpPr>
              <p:spPr>
                <a:xfrm>
                  <a:off x="7364541" y="3940127"/>
                  <a:ext cx="45719" cy="45719"/>
                </a:xfrm>
                <a:prstGeom prst="ellipse">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grpSp>
          <p:sp>
            <p:nvSpPr>
              <p:cNvPr id="21" name="ZoneTexte 20"/>
              <p:cNvSpPr txBox="1"/>
              <p:nvPr/>
            </p:nvSpPr>
            <p:spPr>
              <a:xfrm>
                <a:off x="7518400" y="3854450"/>
                <a:ext cx="635000" cy="369333"/>
              </a:xfrm>
              <a:prstGeom prst="rect">
                <a:avLst/>
              </a:prstGeom>
              <a:noFill/>
            </p:spPr>
            <p:txBody>
              <a:bodyPr wrap="square" rtlCol="0">
                <a:spAutoFit/>
              </a:bodyPr>
              <a:lstStyle/>
              <a:p>
                <a:pPr defTabSz="342900"/>
                <a:r>
                  <a:rPr lang="fr-FR" sz="600" dirty="0">
                    <a:solidFill>
                      <a:srgbClr val="000000"/>
                    </a:solidFill>
                    <a:latin typeface="Trebuchet MS"/>
                    <a:cs typeface="Trebuchet MS"/>
                  </a:rPr>
                  <a:t>SOMMEIL</a:t>
                </a:r>
              </a:p>
            </p:txBody>
          </p:sp>
          <p:sp>
            <p:nvSpPr>
              <p:cNvPr id="50" name="ZoneTexte 49"/>
              <p:cNvSpPr txBox="1"/>
              <p:nvPr/>
            </p:nvSpPr>
            <p:spPr>
              <a:xfrm>
                <a:off x="7521575" y="4057650"/>
                <a:ext cx="635000" cy="246222"/>
              </a:xfrm>
              <a:prstGeom prst="rect">
                <a:avLst/>
              </a:prstGeom>
              <a:noFill/>
            </p:spPr>
            <p:txBody>
              <a:bodyPr wrap="square" rtlCol="0">
                <a:spAutoFit/>
              </a:bodyPr>
              <a:lstStyle/>
              <a:p>
                <a:pPr defTabSz="342900"/>
                <a:r>
                  <a:rPr lang="fr-FR" sz="600" dirty="0">
                    <a:solidFill>
                      <a:srgbClr val="000000"/>
                    </a:solidFill>
                    <a:latin typeface="Trebuchet MS"/>
                    <a:cs typeface="Trebuchet MS"/>
                  </a:rPr>
                  <a:t>EVEIL</a:t>
                </a:r>
              </a:p>
            </p:txBody>
          </p:sp>
        </p:grpSp>
      </p:grpSp>
      <p:sp>
        <p:nvSpPr>
          <p:cNvPr id="27" name="ZoneTexte 26"/>
          <p:cNvSpPr txBox="1"/>
          <p:nvPr/>
        </p:nvSpPr>
        <p:spPr>
          <a:xfrm>
            <a:off x="5976246" y="5497835"/>
            <a:ext cx="1940595" cy="230832"/>
          </a:xfrm>
          <a:prstGeom prst="rect">
            <a:avLst/>
          </a:prstGeom>
          <a:noFill/>
        </p:spPr>
        <p:txBody>
          <a:bodyPr wrap="square" rtlCol="0">
            <a:spAutoFit/>
          </a:bodyPr>
          <a:lstStyle/>
          <a:p>
            <a:pPr defTabSz="342900"/>
            <a:r>
              <a:rPr lang="fr-FR" sz="900" dirty="0">
                <a:solidFill>
                  <a:srgbClr val="A6A6A6"/>
                </a:solidFill>
                <a:latin typeface="Trebuchet MS"/>
                <a:cs typeface="Trebuchet MS"/>
              </a:rPr>
              <a:t>(Wilhelm et al., 2008)</a:t>
            </a:r>
            <a:endParaRPr lang="fr-FR" sz="900" dirty="0">
              <a:solidFill>
                <a:srgbClr val="000000"/>
              </a:solidFill>
              <a:latin typeface="Gill Sans MT"/>
            </a:endParaRPr>
          </a:p>
        </p:txBody>
      </p:sp>
    </p:spTree>
    <p:extLst>
      <p:ext uri="{BB962C8B-B14F-4D97-AF65-F5344CB8AC3E}">
        <p14:creationId xmlns:p14="http://schemas.microsoft.com/office/powerpoint/2010/main" val="36206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882374" y="874757"/>
            <a:ext cx="6118627" cy="857250"/>
          </a:xfrm>
        </p:spPr>
        <p:txBody>
          <a:bodyPr>
            <a:noAutofit/>
          </a:bodyPr>
          <a:lstStyle/>
          <a:p>
            <a:pPr algn="ctr"/>
            <a:r>
              <a:rPr lang="fr-FR" sz="2100" dirty="0">
                <a:latin typeface="Trebuchet MS" pitchFamily="34" charset="0"/>
              </a:rPr>
              <a:t>CONSOLIDATION MNESIQUE DES </a:t>
            </a:r>
            <a:r>
              <a:rPr lang="fr-FR" sz="2100" dirty="0" smtClean="0">
                <a:latin typeface="Trebuchet MS" pitchFamily="34" charset="0"/>
              </a:rPr>
              <a:t>APPRENTISSAGES</a:t>
            </a:r>
            <a:endParaRPr lang="fr-FR" sz="2100" dirty="0">
              <a:latin typeface="Trebuchet MS" pitchFamily="34" charset="0"/>
            </a:endParaRPr>
          </a:p>
        </p:txBody>
      </p:sp>
      <p:sp>
        <p:nvSpPr>
          <p:cNvPr id="5" name="ZoneTexte 4"/>
          <p:cNvSpPr txBox="1"/>
          <p:nvPr/>
        </p:nvSpPr>
        <p:spPr>
          <a:xfrm>
            <a:off x="1882374" y="2134589"/>
            <a:ext cx="6118627" cy="1615827"/>
          </a:xfrm>
          <a:prstGeom prst="rect">
            <a:avLst/>
          </a:prstGeom>
          <a:noFill/>
        </p:spPr>
        <p:txBody>
          <a:bodyPr wrap="square" rtlCol="0">
            <a:spAutoFit/>
          </a:bodyPr>
          <a:lstStyle/>
          <a:p>
            <a:pPr defTabSz="342900"/>
            <a:r>
              <a:rPr lang="fr-FR" sz="1500" b="1" dirty="0">
                <a:solidFill>
                  <a:srgbClr val="000000"/>
                </a:solidFill>
                <a:latin typeface="Trebuchet MS"/>
                <a:cs typeface="Trebuchet MS"/>
              </a:rPr>
              <a:t>1 - </a:t>
            </a:r>
            <a:r>
              <a:rPr lang="fr-FR" b="1" dirty="0">
                <a:solidFill>
                  <a:srgbClr val="000000"/>
                </a:solidFill>
                <a:latin typeface="Trebuchet MS"/>
                <a:cs typeface="Trebuchet MS"/>
              </a:rPr>
              <a:t>«</a:t>
            </a:r>
            <a:r>
              <a:rPr lang="fr-FR" sz="1500" b="1" dirty="0">
                <a:solidFill>
                  <a:srgbClr val="000000"/>
                </a:solidFill>
                <a:latin typeface="Trebuchet MS"/>
                <a:cs typeface="Trebuchet MS"/>
              </a:rPr>
              <a:t> Dual </a:t>
            </a:r>
            <a:r>
              <a:rPr lang="fr-FR" sz="1500" b="1" dirty="0" err="1">
                <a:solidFill>
                  <a:srgbClr val="000000"/>
                </a:solidFill>
                <a:latin typeface="Trebuchet MS"/>
                <a:cs typeface="Trebuchet MS"/>
              </a:rPr>
              <a:t>process</a:t>
            </a:r>
            <a:r>
              <a:rPr lang="fr-FR" sz="1500" b="1" dirty="0">
                <a:solidFill>
                  <a:srgbClr val="000000"/>
                </a:solidFill>
                <a:latin typeface="Trebuchet MS"/>
                <a:cs typeface="Trebuchet MS"/>
              </a:rPr>
              <a:t> </a:t>
            </a:r>
            <a:r>
              <a:rPr lang="fr-FR" sz="1500" b="1" dirty="0" err="1">
                <a:solidFill>
                  <a:srgbClr val="000000"/>
                </a:solidFill>
                <a:latin typeface="Trebuchet MS"/>
                <a:cs typeface="Trebuchet MS"/>
              </a:rPr>
              <a:t>theory</a:t>
            </a:r>
            <a:r>
              <a:rPr lang="fr-FR" sz="1500" b="1" dirty="0">
                <a:solidFill>
                  <a:srgbClr val="000000"/>
                </a:solidFill>
                <a:latin typeface="Trebuchet MS"/>
                <a:cs typeface="Trebuchet MS"/>
              </a:rPr>
              <a:t> » :</a:t>
            </a:r>
          </a:p>
          <a:p>
            <a:pPr defTabSz="342900"/>
            <a:endParaRPr lang="fr-FR" sz="1500" dirty="0">
              <a:solidFill>
                <a:srgbClr val="000000"/>
              </a:solidFill>
              <a:latin typeface="Trebuchet MS"/>
              <a:cs typeface="Trebuchet MS"/>
            </a:endParaRPr>
          </a:p>
          <a:p>
            <a:pPr defTabSz="342900"/>
            <a:r>
              <a:rPr lang="fr-FR" sz="1500" dirty="0">
                <a:solidFill>
                  <a:srgbClr val="000000"/>
                </a:solidFill>
                <a:latin typeface="Trebuchet MS"/>
                <a:cs typeface="Trebuchet MS"/>
              </a:rPr>
              <a:t> SL : consolidation des apprentissages déclaratifs</a:t>
            </a:r>
          </a:p>
          <a:p>
            <a:pPr defTabSz="342900"/>
            <a:endParaRPr lang="fr-FR" sz="1500" dirty="0">
              <a:solidFill>
                <a:srgbClr val="000000"/>
              </a:solidFill>
              <a:latin typeface="Trebuchet MS"/>
              <a:cs typeface="Trebuchet MS"/>
            </a:endParaRPr>
          </a:p>
          <a:p>
            <a:pPr defTabSz="342900"/>
            <a:r>
              <a:rPr lang="fr-FR" sz="1500" dirty="0">
                <a:solidFill>
                  <a:srgbClr val="000000"/>
                </a:solidFill>
                <a:latin typeface="Trebuchet MS"/>
                <a:cs typeface="Trebuchet MS"/>
              </a:rPr>
              <a:t> SP : consolidation des apprentissages non-déclaratifs</a:t>
            </a:r>
          </a:p>
          <a:p>
            <a:pPr defTabSz="342900"/>
            <a:r>
              <a:rPr lang="fr-FR" sz="1200" dirty="0">
                <a:solidFill>
                  <a:srgbClr val="000000"/>
                </a:solidFill>
                <a:latin typeface="Trebuchet MS"/>
                <a:cs typeface="Trebuchet MS"/>
              </a:rPr>
              <a:t>                                                                                                   </a:t>
            </a:r>
            <a:r>
              <a:rPr lang="fr-FR" sz="900" dirty="0">
                <a:solidFill>
                  <a:srgbClr val="A6A6A6"/>
                </a:solidFill>
                <a:latin typeface="Trebuchet MS"/>
                <a:cs typeface="Trebuchet MS"/>
              </a:rPr>
              <a:t>(</a:t>
            </a:r>
            <a:r>
              <a:rPr lang="fr-FR" sz="900" dirty="0" err="1">
                <a:solidFill>
                  <a:srgbClr val="A6A6A6"/>
                </a:solidFill>
                <a:latin typeface="Trebuchet MS"/>
                <a:cs typeface="Trebuchet MS"/>
              </a:rPr>
              <a:t>Plihal</a:t>
            </a:r>
            <a:r>
              <a:rPr lang="fr-FR" sz="900" dirty="0">
                <a:solidFill>
                  <a:srgbClr val="A6A6A6"/>
                </a:solidFill>
                <a:latin typeface="Trebuchet MS"/>
                <a:cs typeface="Trebuchet MS"/>
              </a:rPr>
              <a:t> &amp; Born, 1997 ; 1999)</a:t>
            </a:r>
          </a:p>
        </p:txBody>
      </p:sp>
      <p:sp>
        <p:nvSpPr>
          <p:cNvPr id="17" name="ZoneTexte 16"/>
          <p:cNvSpPr txBox="1"/>
          <p:nvPr/>
        </p:nvSpPr>
        <p:spPr>
          <a:xfrm>
            <a:off x="1882374" y="1732008"/>
            <a:ext cx="6118627" cy="369332"/>
          </a:xfrm>
          <a:prstGeom prst="rect">
            <a:avLst/>
          </a:prstGeom>
          <a:noFill/>
        </p:spPr>
        <p:txBody>
          <a:bodyPr wrap="square" rtlCol="0">
            <a:spAutoFit/>
          </a:bodyPr>
          <a:lstStyle/>
          <a:p>
            <a:pPr algn="ctr" defTabSz="342900"/>
            <a:r>
              <a:rPr lang="fr-FR" dirty="0">
                <a:solidFill>
                  <a:srgbClr val="000000"/>
                </a:solidFill>
                <a:latin typeface="Trebuchet MS"/>
                <a:cs typeface="Trebuchet MS"/>
              </a:rPr>
              <a:t>4 Hypothèses impliquant la macrostructure du sommeil :</a:t>
            </a:r>
          </a:p>
        </p:txBody>
      </p:sp>
    </p:spTree>
    <p:extLst>
      <p:ext uri="{BB962C8B-B14F-4D97-AF65-F5344CB8AC3E}">
        <p14:creationId xmlns:p14="http://schemas.microsoft.com/office/powerpoint/2010/main" val="17574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82374" y="2134590"/>
            <a:ext cx="6118627" cy="369332"/>
          </a:xfrm>
          <a:prstGeom prst="rect">
            <a:avLst/>
          </a:prstGeom>
          <a:noFill/>
        </p:spPr>
        <p:txBody>
          <a:bodyPr wrap="square" rtlCol="0">
            <a:spAutoFit/>
          </a:bodyPr>
          <a:lstStyle/>
          <a:p>
            <a:pPr defTabSz="342900"/>
            <a:r>
              <a:rPr lang="fr-FR" sz="1500" b="1" dirty="0">
                <a:solidFill>
                  <a:srgbClr val="FFFFFF">
                    <a:lumMod val="85000"/>
                  </a:srgbClr>
                </a:solidFill>
                <a:latin typeface="Trebuchet MS"/>
                <a:cs typeface="Trebuchet MS"/>
              </a:rPr>
              <a:t>1 -</a:t>
            </a:r>
            <a:r>
              <a:rPr lang="fr-FR" b="1" dirty="0">
                <a:solidFill>
                  <a:srgbClr val="FFFFFF">
                    <a:lumMod val="85000"/>
                  </a:srgbClr>
                </a:solidFill>
                <a:latin typeface="Trebuchet MS"/>
                <a:cs typeface="Trebuchet MS"/>
              </a:rPr>
              <a:t> «</a:t>
            </a:r>
            <a:r>
              <a:rPr lang="fr-FR" sz="1500" b="1" dirty="0">
                <a:solidFill>
                  <a:srgbClr val="FFFFFF">
                    <a:lumMod val="85000"/>
                  </a:srgbClr>
                </a:solidFill>
                <a:latin typeface="Trebuchet MS"/>
                <a:cs typeface="Trebuchet MS"/>
              </a:rPr>
              <a:t> Dual </a:t>
            </a:r>
            <a:r>
              <a:rPr lang="fr-FR" sz="1500" b="1" dirty="0" err="1">
                <a:solidFill>
                  <a:srgbClr val="FFFFFF">
                    <a:lumMod val="85000"/>
                  </a:srgbClr>
                </a:solidFill>
                <a:latin typeface="Trebuchet MS"/>
                <a:cs typeface="Trebuchet MS"/>
              </a:rPr>
              <a:t>process</a:t>
            </a:r>
            <a:r>
              <a:rPr lang="fr-FR" sz="1500" b="1" dirty="0">
                <a:solidFill>
                  <a:srgbClr val="FFFFFF">
                    <a:lumMod val="85000"/>
                  </a:srgbClr>
                </a:solidFill>
                <a:latin typeface="Trebuchet MS"/>
                <a:cs typeface="Trebuchet MS"/>
              </a:rPr>
              <a:t> </a:t>
            </a:r>
            <a:r>
              <a:rPr lang="fr-FR" sz="1500" b="1" dirty="0" err="1">
                <a:solidFill>
                  <a:srgbClr val="FFFFFF">
                    <a:lumMod val="85000"/>
                  </a:srgbClr>
                </a:solidFill>
                <a:latin typeface="Trebuchet MS"/>
                <a:cs typeface="Trebuchet MS"/>
              </a:rPr>
              <a:t>theory</a:t>
            </a:r>
            <a:r>
              <a:rPr lang="fr-FR" sz="1500" b="1" dirty="0">
                <a:solidFill>
                  <a:srgbClr val="FFFFFF">
                    <a:lumMod val="85000"/>
                  </a:srgbClr>
                </a:solidFill>
                <a:latin typeface="Trebuchet MS"/>
                <a:cs typeface="Trebuchet MS"/>
              </a:rPr>
              <a:t> » </a:t>
            </a:r>
          </a:p>
        </p:txBody>
      </p:sp>
      <p:sp>
        <p:nvSpPr>
          <p:cNvPr id="6" name="ZoneTexte 5"/>
          <p:cNvSpPr txBox="1"/>
          <p:nvPr/>
        </p:nvSpPr>
        <p:spPr>
          <a:xfrm>
            <a:off x="1882373" y="2668545"/>
            <a:ext cx="6118628" cy="1708160"/>
          </a:xfrm>
          <a:prstGeom prst="rect">
            <a:avLst/>
          </a:prstGeom>
          <a:noFill/>
        </p:spPr>
        <p:txBody>
          <a:bodyPr wrap="square" rtlCol="0">
            <a:spAutoFit/>
          </a:bodyPr>
          <a:lstStyle/>
          <a:p>
            <a:pPr defTabSz="342900"/>
            <a:r>
              <a:rPr lang="fr-FR" sz="1500" b="1" dirty="0">
                <a:solidFill>
                  <a:srgbClr val="000000"/>
                </a:solidFill>
                <a:latin typeface="Trebuchet MS"/>
                <a:cs typeface="Trebuchet MS"/>
              </a:rPr>
              <a:t>2 - Hypothèse séquentielle  : </a:t>
            </a:r>
          </a:p>
          <a:p>
            <a:pPr defTabSz="342900"/>
            <a:endParaRPr lang="fr-FR" sz="1500" b="1" dirty="0">
              <a:solidFill>
                <a:srgbClr val="000000"/>
              </a:solidFill>
              <a:latin typeface="Trebuchet MS"/>
              <a:cs typeface="Trebuchet MS"/>
            </a:endParaRPr>
          </a:p>
          <a:p>
            <a:pPr defTabSz="342900"/>
            <a:r>
              <a:rPr lang="fr-FR" sz="1500" dirty="0">
                <a:solidFill>
                  <a:srgbClr val="000000"/>
                </a:solidFill>
                <a:latin typeface="Trebuchet MS"/>
                <a:cs typeface="Trebuchet MS"/>
              </a:rPr>
              <a:t>SL : affaiblissement des traces mnésiques non-pertinentes</a:t>
            </a:r>
          </a:p>
          <a:p>
            <a:pPr defTabSz="342900"/>
            <a:r>
              <a:rPr lang="fr-FR" sz="1500" dirty="0">
                <a:solidFill>
                  <a:srgbClr val="000000"/>
                </a:solidFill>
                <a:latin typeface="Trebuchet MS"/>
                <a:cs typeface="Trebuchet MS"/>
              </a:rPr>
              <a:t>       renforcement des traces mnésiques pertinentes</a:t>
            </a:r>
          </a:p>
          <a:p>
            <a:pPr defTabSz="342900"/>
            <a:endParaRPr lang="fr-FR" sz="1500" dirty="0">
              <a:solidFill>
                <a:srgbClr val="000000"/>
              </a:solidFill>
              <a:latin typeface="Trebuchet MS"/>
              <a:cs typeface="Trebuchet MS"/>
            </a:endParaRPr>
          </a:p>
          <a:p>
            <a:pPr defTabSz="342900"/>
            <a:r>
              <a:rPr lang="fr-FR" sz="1500" dirty="0">
                <a:solidFill>
                  <a:srgbClr val="000000"/>
                </a:solidFill>
                <a:latin typeface="Trebuchet MS"/>
                <a:cs typeface="Trebuchet MS"/>
              </a:rPr>
              <a:t>SP : consolidation des traces mnésiques restantes</a:t>
            </a:r>
          </a:p>
          <a:p>
            <a:pPr defTabSz="342900"/>
            <a:r>
              <a:rPr lang="fr-FR" sz="1500" dirty="0">
                <a:solidFill>
                  <a:srgbClr val="000000"/>
                </a:solidFill>
                <a:latin typeface="Trebuchet MS"/>
                <a:cs typeface="Trebuchet MS"/>
              </a:rPr>
              <a:t> 												            </a:t>
            </a:r>
            <a:r>
              <a:rPr lang="fr-FR" sz="900" dirty="0">
                <a:solidFill>
                  <a:srgbClr val="FFFFFF">
                    <a:lumMod val="75000"/>
                  </a:srgbClr>
                </a:solidFill>
                <a:latin typeface="Trebuchet MS"/>
                <a:cs typeface="Trebuchet MS"/>
              </a:rPr>
              <a:t>(</a:t>
            </a:r>
            <a:r>
              <a:rPr lang="fr-FR" sz="900" dirty="0" err="1">
                <a:solidFill>
                  <a:srgbClr val="FFFFFF">
                    <a:lumMod val="75000"/>
                  </a:srgbClr>
                </a:solidFill>
                <a:latin typeface="Trebuchet MS"/>
                <a:cs typeface="Trebuchet MS"/>
              </a:rPr>
              <a:t>Guiditta</a:t>
            </a:r>
            <a:r>
              <a:rPr lang="fr-FR" sz="900" dirty="0">
                <a:solidFill>
                  <a:srgbClr val="FFFFFF">
                    <a:lumMod val="75000"/>
                  </a:srgbClr>
                </a:solidFill>
                <a:latin typeface="Trebuchet MS"/>
                <a:cs typeface="Trebuchet MS"/>
              </a:rPr>
              <a:t> et al., 2005)</a:t>
            </a:r>
          </a:p>
        </p:txBody>
      </p:sp>
      <p:sp>
        <p:nvSpPr>
          <p:cNvPr id="17" name="Titre 1"/>
          <p:cNvSpPr txBox="1">
            <a:spLocks/>
          </p:cNvSpPr>
          <p:nvPr/>
        </p:nvSpPr>
        <p:spPr>
          <a:xfrm>
            <a:off x="1882374" y="874757"/>
            <a:ext cx="6118627" cy="85725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defTabSz="342900"/>
            <a:r>
              <a:rPr lang="fr-FR" sz="2100" dirty="0">
                <a:solidFill>
                  <a:srgbClr val="000000"/>
                </a:solidFill>
                <a:latin typeface="Trebuchet MS" pitchFamily="34" charset="0"/>
              </a:rPr>
              <a:t>CONSOLIDATION MNESIQUE DES </a:t>
            </a:r>
            <a:r>
              <a:rPr lang="fr-FR" sz="2100" dirty="0" smtClean="0">
                <a:solidFill>
                  <a:srgbClr val="000000"/>
                </a:solidFill>
                <a:latin typeface="Trebuchet MS" pitchFamily="34" charset="0"/>
              </a:rPr>
              <a:t>APPRENTISSAGES</a:t>
            </a:r>
            <a:endParaRPr lang="fr-FR" sz="2100" dirty="0">
              <a:solidFill>
                <a:srgbClr val="000000"/>
              </a:solidFill>
              <a:latin typeface="Trebuchet MS" pitchFamily="34" charset="0"/>
            </a:endParaRPr>
          </a:p>
        </p:txBody>
      </p:sp>
      <p:sp>
        <p:nvSpPr>
          <p:cNvPr id="18" name="ZoneTexte 17"/>
          <p:cNvSpPr txBox="1"/>
          <p:nvPr/>
        </p:nvSpPr>
        <p:spPr>
          <a:xfrm>
            <a:off x="1882374" y="1732008"/>
            <a:ext cx="6118627" cy="369332"/>
          </a:xfrm>
          <a:prstGeom prst="rect">
            <a:avLst/>
          </a:prstGeom>
          <a:noFill/>
        </p:spPr>
        <p:txBody>
          <a:bodyPr wrap="square" rtlCol="0">
            <a:spAutoFit/>
          </a:bodyPr>
          <a:lstStyle/>
          <a:p>
            <a:pPr algn="ctr" defTabSz="342900"/>
            <a:r>
              <a:rPr lang="fr-FR" dirty="0">
                <a:solidFill>
                  <a:srgbClr val="000000"/>
                </a:solidFill>
                <a:latin typeface="Trebuchet MS"/>
                <a:cs typeface="Trebuchet MS"/>
              </a:rPr>
              <a:t>4 Hypothèses impliquant la macrostructure du sommeil :</a:t>
            </a:r>
          </a:p>
        </p:txBody>
      </p:sp>
    </p:spTree>
    <p:extLst>
      <p:ext uri="{BB962C8B-B14F-4D97-AF65-F5344CB8AC3E}">
        <p14:creationId xmlns:p14="http://schemas.microsoft.com/office/powerpoint/2010/main" val="124419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82374" y="2134590"/>
            <a:ext cx="6118627" cy="369332"/>
          </a:xfrm>
          <a:prstGeom prst="rect">
            <a:avLst/>
          </a:prstGeom>
          <a:noFill/>
        </p:spPr>
        <p:txBody>
          <a:bodyPr wrap="square" rtlCol="0">
            <a:spAutoFit/>
          </a:bodyPr>
          <a:lstStyle/>
          <a:p>
            <a:pPr defTabSz="342900"/>
            <a:r>
              <a:rPr lang="fr-FR" sz="1500" b="1" dirty="0">
                <a:solidFill>
                  <a:srgbClr val="FFFFFF">
                    <a:lumMod val="85000"/>
                  </a:srgbClr>
                </a:solidFill>
                <a:latin typeface="Trebuchet MS"/>
                <a:cs typeface="Trebuchet MS"/>
              </a:rPr>
              <a:t>1-</a:t>
            </a:r>
            <a:r>
              <a:rPr lang="fr-FR" b="1" dirty="0">
                <a:solidFill>
                  <a:srgbClr val="FFFFFF">
                    <a:lumMod val="85000"/>
                  </a:srgbClr>
                </a:solidFill>
                <a:latin typeface="Trebuchet MS"/>
                <a:cs typeface="Trebuchet MS"/>
              </a:rPr>
              <a:t> «</a:t>
            </a:r>
            <a:r>
              <a:rPr lang="fr-FR" sz="1500" b="1" dirty="0">
                <a:solidFill>
                  <a:srgbClr val="FFFFFF">
                    <a:lumMod val="85000"/>
                  </a:srgbClr>
                </a:solidFill>
                <a:latin typeface="Trebuchet MS"/>
                <a:cs typeface="Trebuchet MS"/>
              </a:rPr>
              <a:t> Dual </a:t>
            </a:r>
            <a:r>
              <a:rPr lang="fr-FR" sz="1500" b="1" dirty="0" err="1">
                <a:solidFill>
                  <a:srgbClr val="FFFFFF">
                    <a:lumMod val="85000"/>
                  </a:srgbClr>
                </a:solidFill>
                <a:latin typeface="Trebuchet MS"/>
                <a:cs typeface="Trebuchet MS"/>
              </a:rPr>
              <a:t>process</a:t>
            </a:r>
            <a:r>
              <a:rPr lang="fr-FR" sz="1500" b="1" dirty="0">
                <a:solidFill>
                  <a:srgbClr val="FFFFFF">
                    <a:lumMod val="85000"/>
                  </a:srgbClr>
                </a:solidFill>
                <a:latin typeface="Trebuchet MS"/>
                <a:cs typeface="Trebuchet MS"/>
              </a:rPr>
              <a:t> </a:t>
            </a:r>
            <a:r>
              <a:rPr lang="fr-FR" sz="1500" b="1" dirty="0" err="1">
                <a:solidFill>
                  <a:srgbClr val="FFFFFF">
                    <a:lumMod val="85000"/>
                  </a:srgbClr>
                </a:solidFill>
                <a:latin typeface="Trebuchet MS"/>
                <a:cs typeface="Trebuchet MS"/>
              </a:rPr>
              <a:t>theory</a:t>
            </a:r>
            <a:r>
              <a:rPr lang="fr-FR" sz="1500" b="1" dirty="0">
                <a:solidFill>
                  <a:srgbClr val="FFFFFF">
                    <a:lumMod val="85000"/>
                  </a:srgbClr>
                </a:solidFill>
                <a:latin typeface="Trebuchet MS"/>
                <a:cs typeface="Trebuchet MS"/>
              </a:rPr>
              <a:t> » </a:t>
            </a:r>
          </a:p>
        </p:txBody>
      </p:sp>
      <p:sp>
        <p:nvSpPr>
          <p:cNvPr id="6" name="ZoneTexte 5"/>
          <p:cNvSpPr txBox="1"/>
          <p:nvPr/>
        </p:nvSpPr>
        <p:spPr>
          <a:xfrm>
            <a:off x="1882373" y="2668545"/>
            <a:ext cx="6118628" cy="323165"/>
          </a:xfrm>
          <a:prstGeom prst="rect">
            <a:avLst/>
          </a:prstGeom>
          <a:noFill/>
        </p:spPr>
        <p:txBody>
          <a:bodyPr wrap="square" rtlCol="0">
            <a:spAutoFit/>
          </a:bodyPr>
          <a:lstStyle/>
          <a:p>
            <a:pPr defTabSz="342900"/>
            <a:r>
              <a:rPr lang="fr-FR" sz="1500" b="1" dirty="0">
                <a:solidFill>
                  <a:srgbClr val="FFFFFF">
                    <a:lumMod val="85000"/>
                  </a:srgbClr>
                </a:solidFill>
                <a:latin typeface="Trebuchet MS"/>
                <a:cs typeface="Trebuchet MS"/>
              </a:rPr>
              <a:t>2 - Hypothèse séquentielle </a:t>
            </a:r>
          </a:p>
        </p:txBody>
      </p:sp>
      <p:sp>
        <p:nvSpPr>
          <p:cNvPr id="17" name="ZoneTexte 16"/>
          <p:cNvSpPr txBox="1"/>
          <p:nvPr/>
        </p:nvSpPr>
        <p:spPr>
          <a:xfrm>
            <a:off x="1882374" y="3207835"/>
            <a:ext cx="6118627" cy="553998"/>
          </a:xfrm>
          <a:prstGeom prst="rect">
            <a:avLst/>
          </a:prstGeom>
          <a:noFill/>
        </p:spPr>
        <p:txBody>
          <a:bodyPr wrap="square" rtlCol="0">
            <a:spAutoFit/>
          </a:bodyPr>
          <a:lstStyle/>
          <a:p>
            <a:pPr defTabSz="342900"/>
            <a:r>
              <a:rPr lang="fr-FR" sz="1500" b="1" dirty="0">
                <a:solidFill>
                  <a:srgbClr val="000000"/>
                </a:solidFill>
                <a:latin typeface="Trebuchet MS"/>
                <a:cs typeface="Trebuchet MS"/>
              </a:rPr>
              <a:t>3 - Hypothèse de l’homéostasie synaptique :</a:t>
            </a:r>
            <a:r>
              <a:rPr lang="fr-FR" sz="1500" dirty="0">
                <a:solidFill>
                  <a:srgbClr val="000000"/>
                </a:solidFill>
                <a:latin typeface="Trebuchet MS"/>
                <a:cs typeface="Trebuchet MS"/>
              </a:rPr>
              <a:t>                                                                   												</a:t>
            </a:r>
            <a:r>
              <a:rPr lang="fr-FR" sz="900" dirty="0">
                <a:solidFill>
                  <a:srgbClr val="FFFFFF">
                    <a:lumMod val="65000"/>
                  </a:srgbClr>
                </a:solidFill>
                <a:latin typeface="Trebuchet MS"/>
                <a:cs typeface="Trebuchet MS"/>
              </a:rPr>
              <a:t>(</a:t>
            </a:r>
            <a:r>
              <a:rPr lang="fr-FR" sz="900" dirty="0" err="1">
                <a:solidFill>
                  <a:srgbClr val="FFFFFF">
                    <a:lumMod val="65000"/>
                  </a:srgbClr>
                </a:solidFill>
                <a:latin typeface="Trebuchet MS"/>
                <a:cs typeface="Trebuchet MS"/>
              </a:rPr>
              <a:t>Tononi</a:t>
            </a:r>
            <a:r>
              <a:rPr lang="fr-FR" sz="900" dirty="0">
                <a:solidFill>
                  <a:srgbClr val="FFFFFF">
                    <a:lumMod val="65000"/>
                  </a:srgbClr>
                </a:solidFill>
                <a:latin typeface="Trebuchet MS"/>
                <a:cs typeface="Trebuchet MS"/>
              </a:rPr>
              <a:t> &amp; </a:t>
            </a:r>
            <a:r>
              <a:rPr lang="fr-FR" sz="900" dirty="0" err="1">
                <a:solidFill>
                  <a:srgbClr val="FFFFFF">
                    <a:lumMod val="65000"/>
                  </a:srgbClr>
                </a:solidFill>
                <a:latin typeface="Trebuchet MS"/>
                <a:cs typeface="Trebuchet MS"/>
              </a:rPr>
              <a:t>Cirelli</a:t>
            </a:r>
            <a:r>
              <a:rPr lang="fr-FR" sz="900" dirty="0">
                <a:solidFill>
                  <a:srgbClr val="FFFFFF">
                    <a:lumMod val="65000"/>
                  </a:srgbClr>
                </a:solidFill>
                <a:latin typeface="Trebuchet MS"/>
                <a:cs typeface="Trebuchet MS"/>
              </a:rPr>
              <a:t>, 2003 ; 2006)</a:t>
            </a:r>
          </a:p>
        </p:txBody>
      </p:sp>
      <p:sp>
        <p:nvSpPr>
          <p:cNvPr id="18" name="Titre 1"/>
          <p:cNvSpPr txBox="1">
            <a:spLocks/>
          </p:cNvSpPr>
          <p:nvPr/>
        </p:nvSpPr>
        <p:spPr>
          <a:xfrm>
            <a:off x="1882374" y="874757"/>
            <a:ext cx="6118627" cy="85725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defTabSz="342900"/>
            <a:r>
              <a:rPr lang="fr-FR" sz="2100" dirty="0">
                <a:solidFill>
                  <a:srgbClr val="000000"/>
                </a:solidFill>
                <a:latin typeface="Trebuchet MS" pitchFamily="34" charset="0"/>
              </a:rPr>
              <a:t>CONSOLIDATION MNESIQUE DES </a:t>
            </a:r>
            <a:r>
              <a:rPr lang="fr-FR" sz="2100" dirty="0" smtClean="0">
                <a:solidFill>
                  <a:srgbClr val="000000"/>
                </a:solidFill>
                <a:latin typeface="Trebuchet MS" pitchFamily="34" charset="0"/>
              </a:rPr>
              <a:t>APPRENTISSAGES</a:t>
            </a:r>
            <a:endParaRPr lang="fr-FR" sz="2100" dirty="0">
              <a:solidFill>
                <a:srgbClr val="000000"/>
              </a:solidFill>
              <a:latin typeface="Trebuchet MS" pitchFamily="34" charset="0"/>
            </a:endParaRPr>
          </a:p>
        </p:txBody>
      </p:sp>
      <p:sp>
        <p:nvSpPr>
          <p:cNvPr id="19" name="ZoneTexte 18"/>
          <p:cNvSpPr txBox="1"/>
          <p:nvPr/>
        </p:nvSpPr>
        <p:spPr>
          <a:xfrm>
            <a:off x="1882374" y="1732008"/>
            <a:ext cx="6118627" cy="369332"/>
          </a:xfrm>
          <a:prstGeom prst="rect">
            <a:avLst/>
          </a:prstGeom>
          <a:noFill/>
        </p:spPr>
        <p:txBody>
          <a:bodyPr wrap="square" rtlCol="0">
            <a:spAutoFit/>
          </a:bodyPr>
          <a:lstStyle/>
          <a:p>
            <a:pPr algn="ctr" defTabSz="342900"/>
            <a:r>
              <a:rPr lang="fr-FR" dirty="0">
                <a:solidFill>
                  <a:srgbClr val="000000"/>
                </a:solidFill>
                <a:latin typeface="Trebuchet MS"/>
                <a:cs typeface="Trebuchet MS"/>
              </a:rPr>
              <a:t>4 Hypothèses impliquant la macrostructure du sommeil :</a:t>
            </a:r>
          </a:p>
        </p:txBody>
      </p:sp>
      <p:grpSp>
        <p:nvGrpSpPr>
          <p:cNvPr id="20" name="Grouper 19"/>
          <p:cNvGrpSpPr/>
          <p:nvPr/>
        </p:nvGrpSpPr>
        <p:grpSpPr>
          <a:xfrm>
            <a:off x="2199176" y="3772367"/>
            <a:ext cx="5345228" cy="2067456"/>
            <a:chOff x="1086706" y="789929"/>
            <a:chExt cx="7962710" cy="3572492"/>
          </a:xfrm>
        </p:grpSpPr>
        <p:pic>
          <p:nvPicPr>
            <p:cNvPr id="21" name="Image 20"/>
            <p:cNvPicPr>
              <a:picLocks noChangeAspect="1"/>
            </p:cNvPicPr>
            <p:nvPr/>
          </p:nvPicPr>
          <p:blipFill>
            <a:blip r:embed="rId2"/>
            <a:stretch>
              <a:fillRect/>
            </a:stretch>
          </p:blipFill>
          <p:spPr>
            <a:xfrm>
              <a:off x="1086706" y="891656"/>
              <a:ext cx="7962710" cy="3077504"/>
            </a:xfrm>
            <a:prstGeom prst="rect">
              <a:avLst/>
            </a:prstGeom>
          </p:spPr>
        </p:pic>
        <p:sp>
          <p:nvSpPr>
            <p:cNvPr id="22" name="Rectangle 21"/>
            <p:cNvSpPr/>
            <p:nvPr/>
          </p:nvSpPr>
          <p:spPr>
            <a:xfrm>
              <a:off x="1467141" y="792612"/>
              <a:ext cx="7517129" cy="582093"/>
            </a:xfrm>
            <a:prstGeom prst="rect">
              <a:avLst/>
            </a:prstGeom>
            <a:solidFill>
              <a:srgbClr val="FFF4CD"/>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23" name="ZoneTexte 22"/>
            <p:cNvSpPr txBox="1"/>
            <p:nvPr/>
          </p:nvSpPr>
          <p:spPr>
            <a:xfrm>
              <a:off x="1580865" y="926032"/>
              <a:ext cx="3729206" cy="797741"/>
            </a:xfrm>
            <a:prstGeom prst="rect">
              <a:avLst/>
            </a:prstGeom>
            <a:solidFill>
              <a:srgbClr val="FFF4CD"/>
            </a:solidFill>
          </p:spPr>
          <p:txBody>
            <a:bodyPr wrap="square" rtlCol="0">
              <a:spAutoFit/>
            </a:bodyPr>
            <a:lstStyle/>
            <a:p>
              <a:pPr algn="ctr" defTabSz="342900"/>
              <a:r>
                <a:rPr lang="fr-FR" sz="1200" b="1" dirty="0">
                  <a:solidFill>
                    <a:srgbClr val="000000"/>
                  </a:solidFill>
                  <a:latin typeface="Trebuchet MS"/>
                  <a:cs typeface="Trebuchet MS"/>
                </a:rPr>
                <a:t>Eveil : potentialisation synaptique</a:t>
              </a:r>
            </a:p>
          </p:txBody>
        </p:sp>
        <p:sp>
          <p:nvSpPr>
            <p:cNvPr id="24" name="ZoneTexte 23"/>
            <p:cNvSpPr txBox="1"/>
            <p:nvPr/>
          </p:nvSpPr>
          <p:spPr>
            <a:xfrm>
              <a:off x="5620916" y="789929"/>
              <a:ext cx="3242720" cy="797741"/>
            </a:xfrm>
            <a:prstGeom prst="rect">
              <a:avLst/>
            </a:prstGeom>
            <a:solidFill>
              <a:srgbClr val="FFF4CD"/>
            </a:solidFill>
          </p:spPr>
          <p:txBody>
            <a:bodyPr wrap="square" rtlCol="0">
              <a:spAutoFit/>
            </a:bodyPr>
            <a:lstStyle/>
            <a:p>
              <a:pPr algn="ctr" defTabSz="342900"/>
              <a:r>
                <a:rPr lang="fr-FR" sz="1200" b="1" dirty="0">
                  <a:solidFill>
                    <a:srgbClr val="000000"/>
                  </a:solidFill>
                  <a:latin typeface="Trebuchet MS"/>
                  <a:cs typeface="Trebuchet MS"/>
                </a:rPr>
                <a:t>Sommeil : réduction de la potentialisation synaptique</a:t>
              </a:r>
            </a:p>
          </p:txBody>
        </p:sp>
        <p:sp>
          <p:nvSpPr>
            <p:cNvPr id="25" name="Rectangle 24"/>
            <p:cNvSpPr/>
            <p:nvPr/>
          </p:nvSpPr>
          <p:spPr>
            <a:xfrm>
              <a:off x="8282251" y="3683895"/>
              <a:ext cx="767165" cy="28526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sp>
          <p:nvSpPr>
            <p:cNvPr id="26" name="ZoneTexte 25"/>
            <p:cNvSpPr txBox="1"/>
            <p:nvPr/>
          </p:nvSpPr>
          <p:spPr>
            <a:xfrm>
              <a:off x="7954665" y="3644455"/>
              <a:ext cx="840300" cy="717966"/>
            </a:xfrm>
            <a:prstGeom prst="rect">
              <a:avLst/>
            </a:prstGeom>
            <a:noFill/>
          </p:spPr>
          <p:txBody>
            <a:bodyPr wrap="square" rtlCol="0">
              <a:spAutoFit/>
            </a:bodyPr>
            <a:lstStyle/>
            <a:p>
              <a:pPr algn="ctr" defTabSz="342900"/>
              <a:r>
                <a:rPr lang="fr-FR" sz="1050" dirty="0">
                  <a:solidFill>
                    <a:srgbClr val="000000"/>
                  </a:solidFill>
                  <a:latin typeface="Trebuchet MS"/>
                  <a:cs typeface="Trebuchet MS"/>
                </a:rPr>
                <a:t>Temps</a:t>
              </a:r>
            </a:p>
          </p:txBody>
        </p:sp>
      </p:grpSp>
    </p:spTree>
    <p:extLst>
      <p:ext uri="{BB962C8B-B14F-4D97-AF65-F5344CB8AC3E}">
        <p14:creationId xmlns:p14="http://schemas.microsoft.com/office/powerpoint/2010/main" val="10694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02" y="188640"/>
            <a:ext cx="8563991" cy="628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4437112"/>
            <a:ext cx="8280920" cy="1944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64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82374" y="1722761"/>
            <a:ext cx="6118627" cy="369332"/>
          </a:xfrm>
          <a:prstGeom prst="rect">
            <a:avLst/>
          </a:prstGeom>
          <a:noFill/>
        </p:spPr>
        <p:txBody>
          <a:bodyPr wrap="square" rtlCol="0">
            <a:spAutoFit/>
          </a:bodyPr>
          <a:lstStyle/>
          <a:p>
            <a:pPr algn="ctr" defTabSz="342900"/>
            <a:r>
              <a:rPr lang="fr-FR" dirty="0">
                <a:solidFill>
                  <a:srgbClr val="000000"/>
                </a:solidFill>
                <a:latin typeface="Trebuchet MS"/>
                <a:cs typeface="Trebuchet MS"/>
              </a:rPr>
              <a:t>4 Hypothèses impliquant la macrostructure du sommeil :</a:t>
            </a:r>
          </a:p>
        </p:txBody>
      </p:sp>
      <p:sp>
        <p:nvSpPr>
          <p:cNvPr id="5" name="ZoneTexte 4"/>
          <p:cNvSpPr txBox="1"/>
          <p:nvPr/>
        </p:nvSpPr>
        <p:spPr>
          <a:xfrm>
            <a:off x="1882374" y="2134590"/>
            <a:ext cx="6118627" cy="369332"/>
          </a:xfrm>
          <a:prstGeom prst="rect">
            <a:avLst/>
          </a:prstGeom>
          <a:noFill/>
        </p:spPr>
        <p:txBody>
          <a:bodyPr wrap="square" rtlCol="0">
            <a:spAutoFit/>
          </a:bodyPr>
          <a:lstStyle/>
          <a:p>
            <a:pPr defTabSz="342900"/>
            <a:r>
              <a:rPr lang="fr-FR" sz="1500" b="1" dirty="0">
                <a:solidFill>
                  <a:srgbClr val="FFFFFF">
                    <a:lumMod val="85000"/>
                  </a:srgbClr>
                </a:solidFill>
                <a:latin typeface="Trebuchet MS"/>
                <a:cs typeface="Trebuchet MS"/>
              </a:rPr>
              <a:t>1 -</a:t>
            </a:r>
            <a:r>
              <a:rPr lang="fr-FR" b="1" dirty="0">
                <a:solidFill>
                  <a:srgbClr val="FFFFFF">
                    <a:lumMod val="85000"/>
                  </a:srgbClr>
                </a:solidFill>
                <a:latin typeface="Trebuchet MS"/>
                <a:cs typeface="Trebuchet MS"/>
              </a:rPr>
              <a:t> «</a:t>
            </a:r>
            <a:r>
              <a:rPr lang="fr-FR" sz="1500" b="1" dirty="0">
                <a:solidFill>
                  <a:srgbClr val="FFFFFF">
                    <a:lumMod val="85000"/>
                  </a:srgbClr>
                </a:solidFill>
                <a:latin typeface="Trebuchet MS"/>
                <a:cs typeface="Trebuchet MS"/>
              </a:rPr>
              <a:t> Dual </a:t>
            </a:r>
            <a:r>
              <a:rPr lang="fr-FR" sz="1500" b="1" dirty="0" err="1">
                <a:solidFill>
                  <a:srgbClr val="FFFFFF">
                    <a:lumMod val="85000"/>
                  </a:srgbClr>
                </a:solidFill>
                <a:latin typeface="Trebuchet MS"/>
                <a:cs typeface="Trebuchet MS"/>
              </a:rPr>
              <a:t>process</a:t>
            </a:r>
            <a:r>
              <a:rPr lang="fr-FR" sz="1500" b="1" dirty="0">
                <a:solidFill>
                  <a:srgbClr val="FFFFFF">
                    <a:lumMod val="85000"/>
                  </a:srgbClr>
                </a:solidFill>
                <a:latin typeface="Trebuchet MS"/>
                <a:cs typeface="Trebuchet MS"/>
              </a:rPr>
              <a:t> </a:t>
            </a:r>
            <a:r>
              <a:rPr lang="fr-FR" sz="1500" b="1" dirty="0" err="1">
                <a:solidFill>
                  <a:srgbClr val="FFFFFF">
                    <a:lumMod val="85000"/>
                  </a:srgbClr>
                </a:solidFill>
                <a:latin typeface="Trebuchet MS"/>
                <a:cs typeface="Trebuchet MS"/>
              </a:rPr>
              <a:t>theory</a:t>
            </a:r>
            <a:r>
              <a:rPr lang="fr-FR" sz="1500" b="1" dirty="0">
                <a:solidFill>
                  <a:srgbClr val="FFFFFF">
                    <a:lumMod val="85000"/>
                  </a:srgbClr>
                </a:solidFill>
                <a:latin typeface="Trebuchet MS"/>
                <a:cs typeface="Trebuchet MS"/>
              </a:rPr>
              <a:t> » </a:t>
            </a:r>
          </a:p>
        </p:txBody>
      </p:sp>
      <p:sp>
        <p:nvSpPr>
          <p:cNvPr id="6" name="ZoneTexte 5"/>
          <p:cNvSpPr txBox="1"/>
          <p:nvPr/>
        </p:nvSpPr>
        <p:spPr>
          <a:xfrm>
            <a:off x="1882373" y="2668545"/>
            <a:ext cx="6118628" cy="323165"/>
          </a:xfrm>
          <a:prstGeom prst="rect">
            <a:avLst/>
          </a:prstGeom>
          <a:noFill/>
        </p:spPr>
        <p:txBody>
          <a:bodyPr wrap="square" rtlCol="0">
            <a:spAutoFit/>
          </a:bodyPr>
          <a:lstStyle/>
          <a:p>
            <a:pPr defTabSz="342900"/>
            <a:r>
              <a:rPr lang="fr-FR" sz="1500" b="1" dirty="0">
                <a:solidFill>
                  <a:srgbClr val="FFFFFF">
                    <a:lumMod val="85000"/>
                  </a:srgbClr>
                </a:solidFill>
                <a:latin typeface="Trebuchet MS"/>
                <a:cs typeface="Trebuchet MS"/>
              </a:rPr>
              <a:t>2 - Hypothèse séquentielle </a:t>
            </a:r>
          </a:p>
        </p:txBody>
      </p:sp>
      <p:sp>
        <p:nvSpPr>
          <p:cNvPr id="17" name="ZoneTexte 16"/>
          <p:cNvSpPr txBox="1"/>
          <p:nvPr/>
        </p:nvSpPr>
        <p:spPr>
          <a:xfrm>
            <a:off x="1882374" y="3207835"/>
            <a:ext cx="6118627" cy="323165"/>
          </a:xfrm>
          <a:prstGeom prst="rect">
            <a:avLst/>
          </a:prstGeom>
          <a:noFill/>
        </p:spPr>
        <p:txBody>
          <a:bodyPr wrap="square" rtlCol="0">
            <a:spAutoFit/>
          </a:bodyPr>
          <a:lstStyle/>
          <a:p>
            <a:pPr defTabSz="342900"/>
            <a:r>
              <a:rPr lang="fr-FR" sz="1500" b="1" dirty="0">
                <a:solidFill>
                  <a:srgbClr val="D9D9D9"/>
                </a:solidFill>
                <a:latin typeface="Trebuchet MS"/>
                <a:cs typeface="Trebuchet MS"/>
              </a:rPr>
              <a:t>3 - Hypothèse de l’homéostasie synaptique </a:t>
            </a:r>
          </a:p>
        </p:txBody>
      </p:sp>
      <p:sp>
        <p:nvSpPr>
          <p:cNvPr id="18" name="ZoneTexte 17"/>
          <p:cNvSpPr txBox="1"/>
          <p:nvPr/>
        </p:nvSpPr>
        <p:spPr>
          <a:xfrm>
            <a:off x="1882373" y="3733145"/>
            <a:ext cx="6118628" cy="323165"/>
          </a:xfrm>
          <a:prstGeom prst="rect">
            <a:avLst/>
          </a:prstGeom>
          <a:noFill/>
        </p:spPr>
        <p:txBody>
          <a:bodyPr wrap="square" rtlCol="0">
            <a:spAutoFit/>
          </a:bodyPr>
          <a:lstStyle/>
          <a:p>
            <a:pPr defTabSz="342900"/>
            <a:r>
              <a:rPr lang="fr-FR" sz="1500" b="1" dirty="0">
                <a:solidFill>
                  <a:srgbClr val="000000"/>
                </a:solidFill>
                <a:latin typeface="Trebuchet MS"/>
                <a:cs typeface="Trebuchet MS"/>
              </a:rPr>
              <a:t>4 - Hypothèse du système de consolidation actif :</a:t>
            </a:r>
          </a:p>
        </p:txBody>
      </p:sp>
      <p:sp>
        <p:nvSpPr>
          <p:cNvPr id="19" name="Titre 1"/>
          <p:cNvSpPr>
            <a:spLocks noGrp="1"/>
          </p:cNvSpPr>
          <p:nvPr>
            <p:ph type="title"/>
          </p:nvPr>
        </p:nvSpPr>
        <p:spPr>
          <a:xfrm>
            <a:off x="1882374" y="874757"/>
            <a:ext cx="6118627" cy="857250"/>
          </a:xfrm>
        </p:spPr>
        <p:txBody>
          <a:bodyPr>
            <a:noAutofit/>
          </a:bodyPr>
          <a:lstStyle/>
          <a:p>
            <a:pPr algn="ctr"/>
            <a:r>
              <a:rPr lang="fr-FR" sz="2100" dirty="0">
                <a:latin typeface="Trebuchet MS" pitchFamily="34" charset="0"/>
              </a:rPr>
              <a:t>CONSOLIDATION MNESIQUE DES </a:t>
            </a:r>
            <a:r>
              <a:rPr lang="fr-FR" sz="2100" dirty="0" smtClean="0">
                <a:latin typeface="Trebuchet MS" pitchFamily="34" charset="0"/>
              </a:rPr>
              <a:t>APPRENTISSAGES</a:t>
            </a:r>
            <a:endParaRPr lang="fr-FR" sz="2100" dirty="0">
              <a:latin typeface="Trebuchet MS" pitchFamily="34" charset="0"/>
            </a:endParaRPr>
          </a:p>
        </p:txBody>
      </p:sp>
      <p:sp>
        <p:nvSpPr>
          <p:cNvPr id="4" name="Rectangle 3"/>
          <p:cNvSpPr/>
          <p:nvPr/>
        </p:nvSpPr>
        <p:spPr>
          <a:xfrm>
            <a:off x="2571772" y="5397542"/>
            <a:ext cx="1131629" cy="32497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pic>
        <p:nvPicPr>
          <p:cNvPr id="31" name="Image 30" descr="consolidation.png"/>
          <p:cNvPicPr>
            <a:picLocks noChangeAspect="1"/>
          </p:cNvPicPr>
          <p:nvPr/>
        </p:nvPicPr>
        <p:blipFill>
          <a:blip r:embed="rId2" cstate="print"/>
          <a:stretch>
            <a:fillRect/>
          </a:stretch>
        </p:blipFill>
        <p:spPr>
          <a:xfrm>
            <a:off x="2358711" y="4358402"/>
            <a:ext cx="1757470" cy="1251396"/>
          </a:xfrm>
          <a:prstGeom prst="rect">
            <a:avLst/>
          </a:prstGeom>
        </p:spPr>
      </p:pic>
      <p:pic>
        <p:nvPicPr>
          <p:cNvPr id="32" name="Image 31" descr="consol cerveau.png"/>
          <p:cNvPicPr>
            <a:picLocks noChangeAspect="1"/>
          </p:cNvPicPr>
          <p:nvPr/>
        </p:nvPicPr>
        <p:blipFill>
          <a:blip r:embed="rId3" cstate="print"/>
          <a:stretch>
            <a:fillRect/>
          </a:stretch>
        </p:blipFill>
        <p:spPr>
          <a:xfrm>
            <a:off x="3917365" y="4100408"/>
            <a:ext cx="2690899" cy="1562758"/>
          </a:xfrm>
          <a:prstGeom prst="rect">
            <a:avLst/>
          </a:prstGeom>
        </p:spPr>
      </p:pic>
      <p:sp>
        <p:nvSpPr>
          <p:cNvPr id="34" name="Rectangle 33"/>
          <p:cNvSpPr/>
          <p:nvPr/>
        </p:nvSpPr>
        <p:spPr>
          <a:xfrm>
            <a:off x="2297810" y="4234876"/>
            <a:ext cx="772612" cy="1554879"/>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fr-FR" sz="1350">
              <a:solidFill>
                <a:srgbClr val="000000"/>
              </a:solidFill>
              <a:latin typeface="Gill Sans MT"/>
            </a:endParaRPr>
          </a:p>
        </p:txBody>
      </p:sp>
      <p:grpSp>
        <p:nvGrpSpPr>
          <p:cNvPr id="28" name="Grouper 27"/>
          <p:cNvGrpSpPr/>
          <p:nvPr/>
        </p:nvGrpSpPr>
        <p:grpSpPr>
          <a:xfrm>
            <a:off x="1931030" y="4035700"/>
            <a:ext cx="1193307" cy="1541267"/>
            <a:chOff x="15359" y="2268395"/>
            <a:chExt cx="2895361" cy="3352215"/>
          </a:xfrm>
        </p:grpSpPr>
        <p:pic>
          <p:nvPicPr>
            <p:cNvPr id="29" name="Image 28" descr="apprentissages.png"/>
            <p:cNvPicPr>
              <a:picLocks noChangeAspect="1"/>
            </p:cNvPicPr>
            <p:nvPr/>
          </p:nvPicPr>
          <p:blipFill>
            <a:blip r:embed="rId4" cstate="print"/>
            <a:stretch>
              <a:fillRect/>
            </a:stretch>
          </p:blipFill>
          <p:spPr>
            <a:xfrm>
              <a:off x="15359" y="3194602"/>
              <a:ext cx="2895361" cy="2426008"/>
            </a:xfrm>
            <a:prstGeom prst="rect">
              <a:avLst/>
            </a:prstGeom>
          </p:spPr>
        </p:pic>
        <p:sp>
          <p:nvSpPr>
            <p:cNvPr id="30" name="ZoneTexte 29"/>
            <p:cNvSpPr txBox="1"/>
            <p:nvPr/>
          </p:nvSpPr>
          <p:spPr>
            <a:xfrm>
              <a:off x="1023600" y="2268395"/>
              <a:ext cx="1528549" cy="702875"/>
            </a:xfrm>
            <a:prstGeom prst="rect">
              <a:avLst/>
            </a:prstGeom>
            <a:noFill/>
          </p:spPr>
          <p:txBody>
            <a:bodyPr wrap="square" rtlCol="0">
              <a:spAutoFit/>
            </a:bodyPr>
            <a:lstStyle/>
            <a:p>
              <a:pPr algn="ctr" defTabSz="342900"/>
              <a:r>
                <a:rPr lang="fr-FR" sz="1500" dirty="0">
                  <a:solidFill>
                    <a:srgbClr val="000000"/>
                  </a:solidFill>
                  <a:latin typeface="Trebuchet MS" pitchFamily="34" charset="0"/>
                </a:rPr>
                <a:t>Eveil</a:t>
              </a:r>
              <a:r>
                <a:rPr lang="fr-FR" sz="1500" dirty="0">
                  <a:solidFill>
                    <a:srgbClr val="FF0000"/>
                  </a:solidFill>
                  <a:latin typeface="Trebuchet MS" pitchFamily="34" charset="0"/>
                </a:rPr>
                <a:t> </a:t>
              </a:r>
            </a:p>
          </p:txBody>
        </p:sp>
      </p:grpSp>
      <p:grpSp>
        <p:nvGrpSpPr>
          <p:cNvPr id="36" name="Groupe 28"/>
          <p:cNvGrpSpPr/>
          <p:nvPr/>
        </p:nvGrpSpPr>
        <p:grpSpPr>
          <a:xfrm>
            <a:off x="6533191" y="4021968"/>
            <a:ext cx="1266107" cy="1599037"/>
            <a:chOff x="5315722" y="2198626"/>
            <a:chExt cx="2169997" cy="2568360"/>
          </a:xfrm>
        </p:grpSpPr>
        <p:pic>
          <p:nvPicPr>
            <p:cNvPr id="37" name="Image 36" descr="consolidation.png"/>
            <p:cNvPicPr>
              <a:picLocks noChangeAspect="1"/>
            </p:cNvPicPr>
            <p:nvPr/>
          </p:nvPicPr>
          <p:blipFill>
            <a:blip r:embed="rId5" cstate="print"/>
            <a:stretch>
              <a:fillRect/>
            </a:stretch>
          </p:blipFill>
          <p:spPr>
            <a:xfrm>
              <a:off x="5315722" y="2700613"/>
              <a:ext cx="2169997" cy="2066373"/>
            </a:xfrm>
            <a:prstGeom prst="rect">
              <a:avLst/>
            </a:prstGeom>
          </p:spPr>
        </p:pic>
        <p:sp>
          <p:nvSpPr>
            <p:cNvPr id="38" name="ZoneTexte 37"/>
            <p:cNvSpPr txBox="1"/>
            <p:nvPr/>
          </p:nvSpPr>
          <p:spPr>
            <a:xfrm>
              <a:off x="5593724" y="2198626"/>
              <a:ext cx="1528550" cy="519065"/>
            </a:xfrm>
            <a:prstGeom prst="rect">
              <a:avLst/>
            </a:prstGeom>
            <a:noFill/>
          </p:spPr>
          <p:txBody>
            <a:bodyPr wrap="square" rtlCol="0">
              <a:spAutoFit/>
            </a:bodyPr>
            <a:lstStyle/>
            <a:p>
              <a:pPr algn="ctr" defTabSz="342900"/>
              <a:r>
                <a:rPr lang="fr-FR" sz="1500" dirty="0">
                  <a:solidFill>
                    <a:srgbClr val="000000"/>
                  </a:solidFill>
                  <a:latin typeface="Trebuchet MS" pitchFamily="34" charset="0"/>
                </a:rPr>
                <a:t>SP</a:t>
              </a:r>
              <a:r>
                <a:rPr lang="fr-FR" sz="1500" dirty="0">
                  <a:solidFill>
                    <a:srgbClr val="FF0000"/>
                  </a:solidFill>
                  <a:latin typeface="Trebuchet MS" pitchFamily="34" charset="0"/>
                </a:rPr>
                <a:t>  </a:t>
              </a:r>
            </a:p>
          </p:txBody>
        </p:sp>
      </p:grpSp>
      <p:sp>
        <p:nvSpPr>
          <p:cNvPr id="39" name="ZoneTexte 38"/>
          <p:cNvSpPr txBox="1"/>
          <p:nvPr/>
        </p:nvSpPr>
        <p:spPr>
          <a:xfrm>
            <a:off x="3032581" y="4017600"/>
            <a:ext cx="891848" cy="323165"/>
          </a:xfrm>
          <a:prstGeom prst="rect">
            <a:avLst/>
          </a:prstGeom>
          <a:noFill/>
        </p:spPr>
        <p:txBody>
          <a:bodyPr wrap="square" rtlCol="0">
            <a:spAutoFit/>
          </a:bodyPr>
          <a:lstStyle/>
          <a:p>
            <a:pPr algn="ctr" defTabSz="342900"/>
            <a:r>
              <a:rPr lang="fr-FR" sz="1500" dirty="0">
                <a:solidFill>
                  <a:srgbClr val="000000"/>
                </a:solidFill>
                <a:latin typeface="Trebuchet MS" pitchFamily="34" charset="0"/>
              </a:rPr>
              <a:t>SL</a:t>
            </a:r>
            <a:r>
              <a:rPr lang="fr-FR" sz="1500" dirty="0">
                <a:solidFill>
                  <a:srgbClr val="FF0000"/>
                </a:solidFill>
                <a:latin typeface="Trebuchet MS" pitchFamily="34" charset="0"/>
              </a:rPr>
              <a:t>  </a:t>
            </a:r>
          </a:p>
        </p:txBody>
      </p:sp>
      <p:sp>
        <p:nvSpPr>
          <p:cNvPr id="40" name="ZoneTexte 39"/>
          <p:cNvSpPr txBox="1"/>
          <p:nvPr/>
        </p:nvSpPr>
        <p:spPr>
          <a:xfrm>
            <a:off x="4011755" y="5548378"/>
            <a:ext cx="1277471" cy="230832"/>
          </a:xfrm>
          <a:prstGeom prst="rect">
            <a:avLst/>
          </a:prstGeom>
          <a:noFill/>
        </p:spPr>
        <p:txBody>
          <a:bodyPr wrap="square" rtlCol="0">
            <a:spAutoFit/>
          </a:bodyPr>
          <a:lstStyle/>
          <a:p>
            <a:pPr algn="ctr" defTabSz="342900"/>
            <a:r>
              <a:rPr lang="fr-FR" sz="900" dirty="0" err="1">
                <a:solidFill>
                  <a:srgbClr val="A6A6A6"/>
                </a:solidFill>
                <a:latin typeface="Trebuchet MS"/>
                <a:cs typeface="Trebuchet MS"/>
              </a:rPr>
              <a:t>Rasch</a:t>
            </a:r>
            <a:r>
              <a:rPr lang="fr-FR" sz="900" dirty="0">
                <a:solidFill>
                  <a:srgbClr val="A6A6A6"/>
                </a:solidFill>
                <a:latin typeface="Trebuchet MS"/>
                <a:cs typeface="Trebuchet MS"/>
              </a:rPr>
              <a:t> &amp; Born, (2013)</a:t>
            </a:r>
          </a:p>
        </p:txBody>
      </p:sp>
    </p:spTree>
    <p:extLst>
      <p:ext uri="{BB962C8B-B14F-4D97-AF65-F5344CB8AC3E}">
        <p14:creationId xmlns:p14="http://schemas.microsoft.com/office/powerpoint/2010/main" val="319342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82374" y="1732008"/>
            <a:ext cx="6118627" cy="369332"/>
          </a:xfrm>
          <a:prstGeom prst="rect">
            <a:avLst/>
          </a:prstGeom>
          <a:noFill/>
        </p:spPr>
        <p:txBody>
          <a:bodyPr wrap="square" rtlCol="0">
            <a:spAutoFit/>
          </a:bodyPr>
          <a:lstStyle/>
          <a:p>
            <a:pPr algn="ctr" defTabSz="342900"/>
            <a:r>
              <a:rPr lang="fr-FR" dirty="0">
                <a:solidFill>
                  <a:srgbClr val="000000"/>
                </a:solidFill>
                <a:latin typeface="Trebuchet MS"/>
                <a:cs typeface="Trebuchet MS"/>
              </a:rPr>
              <a:t>Implication de la microstructure du sommeil :</a:t>
            </a:r>
          </a:p>
        </p:txBody>
      </p:sp>
      <p:sp>
        <p:nvSpPr>
          <p:cNvPr id="19" name="Titre 1"/>
          <p:cNvSpPr>
            <a:spLocks noGrp="1"/>
          </p:cNvSpPr>
          <p:nvPr>
            <p:ph type="title"/>
          </p:nvPr>
        </p:nvSpPr>
        <p:spPr>
          <a:xfrm>
            <a:off x="1882374" y="874757"/>
            <a:ext cx="6118627" cy="857250"/>
          </a:xfrm>
        </p:spPr>
        <p:txBody>
          <a:bodyPr>
            <a:noAutofit/>
          </a:bodyPr>
          <a:lstStyle/>
          <a:p>
            <a:pPr algn="ctr"/>
            <a:r>
              <a:rPr lang="fr-FR" sz="2100" dirty="0">
                <a:latin typeface="Trebuchet MS" pitchFamily="34" charset="0"/>
              </a:rPr>
              <a:t>CONSOLIDATION MNESIQUE DES </a:t>
            </a:r>
            <a:r>
              <a:rPr lang="fr-FR" sz="2100" dirty="0" smtClean="0">
                <a:latin typeface="Trebuchet MS" pitchFamily="34" charset="0"/>
              </a:rPr>
              <a:t>APPRENTISSAGES</a:t>
            </a:r>
            <a:endParaRPr lang="fr-FR" sz="2100" dirty="0">
              <a:latin typeface="Trebuchet MS" pitchFamily="34" charset="0"/>
            </a:endParaRPr>
          </a:p>
        </p:txBody>
      </p:sp>
      <p:sp>
        <p:nvSpPr>
          <p:cNvPr id="20" name="ZoneTexte 19"/>
          <p:cNvSpPr txBox="1"/>
          <p:nvPr/>
        </p:nvSpPr>
        <p:spPr>
          <a:xfrm>
            <a:off x="1974943" y="4142311"/>
            <a:ext cx="5974523" cy="1384995"/>
          </a:xfrm>
          <a:prstGeom prst="rect">
            <a:avLst/>
          </a:prstGeom>
          <a:noFill/>
        </p:spPr>
        <p:txBody>
          <a:bodyPr wrap="square" rtlCol="0">
            <a:spAutoFit/>
          </a:bodyPr>
          <a:lstStyle/>
          <a:p>
            <a:pPr algn="just" defTabSz="342900"/>
            <a:r>
              <a:rPr lang="fr-FR" sz="1500" b="1" dirty="0">
                <a:solidFill>
                  <a:srgbClr val="000000"/>
                </a:solidFill>
                <a:latin typeface="Trebuchet MS"/>
                <a:cs typeface="Trebuchet MS"/>
              </a:rPr>
              <a:t>Ondes lentes du stade 3 :</a:t>
            </a:r>
          </a:p>
          <a:p>
            <a:pPr algn="just" defTabSz="342900"/>
            <a:endParaRPr lang="fr-FR" sz="1500" dirty="0">
              <a:solidFill>
                <a:srgbClr val="000000"/>
              </a:solidFill>
              <a:latin typeface="Trebuchet MS"/>
              <a:cs typeface="Trebuchet MS"/>
            </a:endParaRPr>
          </a:p>
          <a:p>
            <a:pPr algn="just" defTabSz="342900"/>
            <a:r>
              <a:rPr lang="fr-FR" sz="1500" dirty="0">
                <a:solidFill>
                  <a:srgbClr val="000000"/>
                </a:solidFill>
                <a:latin typeface="Trebuchet MS"/>
                <a:cs typeface="Trebuchet MS"/>
              </a:rPr>
              <a:t>- Activité des ondes lentes corrélée positivement à l’augmentation des performances lors de la restitution de tâches de nature déclarative et non-déclarative</a:t>
            </a:r>
            <a:r>
              <a:rPr lang="fr-FR" sz="1200" dirty="0">
                <a:solidFill>
                  <a:srgbClr val="000000"/>
                </a:solidFill>
                <a:latin typeface="Trebuchet MS"/>
                <a:cs typeface="Trebuchet MS"/>
              </a:rPr>
              <a:t> 				 </a:t>
            </a:r>
            <a:r>
              <a:rPr lang="fr-FR" sz="900" dirty="0">
                <a:solidFill>
                  <a:srgbClr val="A6A6A6"/>
                </a:solidFill>
                <a:latin typeface="Trebuchet MS"/>
                <a:cs typeface="Trebuchet MS"/>
              </a:rPr>
              <a:t>(</a:t>
            </a:r>
            <a:r>
              <a:rPr lang="fr-FR" sz="900" dirty="0" err="1">
                <a:solidFill>
                  <a:srgbClr val="A6A6A6"/>
                </a:solidFill>
                <a:latin typeface="Trebuchet MS"/>
                <a:cs typeface="Trebuchet MS"/>
              </a:rPr>
              <a:t>Heib</a:t>
            </a:r>
            <a:r>
              <a:rPr lang="fr-FR" sz="900" dirty="0">
                <a:solidFill>
                  <a:srgbClr val="A6A6A6"/>
                </a:solidFill>
                <a:latin typeface="Trebuchet MS"/>
                <a:cs typeface="Trebuchet MS"/>
              </a:rPr>
              <a:t> et al., 2013 ; Huber et al., 2004)</a:t>
            </a:r>
          </a:p>
        </p:txBody>
      </p:sp>
      <p:sp>
        <p:nvSpPr>
          <p:cNvPr id="21" name="ZoneTexte 20"/>
          <p:cNvSpPr txBox="1"/>
          <p:nvPr/>
        </p:nvSpPr>
        <p:spPr>
          <a:xfrm>
            <a:off x="1974066" y="2350461"/>
            <a:ext cx="5974523" cy="1615827"/>
          </a:xfrm>
          <a:prstGeom prst="rect">
            <a:avLst/>
          </a:prstGeom>
          <a:noFill/>
        </p:spPr>
        <p:txBody>
          <a:bodyPr wrap="square" rtlCol="0">
            <a:spAutoFit/>
          </a:bodyPr>
          <a:lstStyle/>
          <a:p>
            <a:pPr algn="just" defTabSz="342900"/>
            <a:r>
              <a:rPr lang="fr-FR" sz="1500" b="1" dirty="0">
                <a:solidFill>
                  <a:srgbClr val="000000"/>
                </a:solidFill>
                <a:latin typeface="Trebuchet MS"/>
                <a:cs typeface="Trebuchet MS"/>
              </a:rPr>
              <a:t>Fuseaux de sommeil :</a:t>
            </a:r>
          </a:p>
          <a:p>
            <a:pPr algn="just" defTabSz="342900"/>
            <a:endParaRPr lang="fr-FR" sz="1500" dirty="0">
              <a:solidFill>
                <a:srgbClr val="000000"/>
              </a:solidFill>
              <a:latin typeface="Trebuchet MS"/>
              <a:cs typeface="Trebuchet MS"/>
            </a:endParaRPr>
          </a:p>
          <a:p>
            <a:pPr algn="just" defTabSz="342900"/>
            <a:r>
              <a:rPr lang="fr-FR" sz="1500" dirty="0">
                <a:solidFill>
                  <a:srgbClr val="000000"/>
                </a:solidFill>
                <a:latin typeface="Trebuchet MS"/>
                <a:cs typeface="Trebuchet MS"/>
              </a:rPr>
              <a:t>- Augmentation du nombre et de la densité des fuseaux de sommeil lors de la nuit post-apprentissage corrélée positivement aux performances lors de la restitution de tâches de nature déclarative et non-déclarative 		   </a:t>
            </a:r>
            <a:r>
              <a:rPr lang="fr-FR" sz="900" dirty="0">
                <a:solidFill>
                  <a:srgbClr val="A6A6A6"/>
                </a:solidFill>
                <a:latin typeface="Trebuchet MS"/>
                <a:cs typeface="Trebuchet MS"/>
              </a:rPr>
              <a:t>(Clemens et al., 2005 ; 2006 ; Gais et al., 2002 ; </a:t>
            </a:r>
            <a:r>
              <a:rPr lang="fr-FR" sz="900" dirty="0" err="1">
                <a:solidFill>
                  <a:srgbClr val="A6A6A6"/>
                </a:solidFill>
                <a:latin typeface="Trebuchet MS"/>
                <a:cs typeface="Trebuchet MS"/>
              </a:rPr>
              <a:t>Schabus</a:t>
            </a:r>
            <a:r>
              <a:rPr lang="fr-FR" sz="900" dirty="0">
                <a:solidFill>
                  <a:srgbClr val="A6A6A6"/>
                </a:solidFill>
                <a:latin typeface="Trebuchet MS"/>
                <a:cs typeface="Trebuchet MS"/>
              </a:rPr>
              <a:t> et al., 2008)</a:t>
            </a:r>
          </a:p>
        </p:txBody>
      </p:sp>
    </p:spTree>
    <p:extLst>
      <p:ext uri="{BB962C8B-B14F-4D97-AF65-F5344CB8AC3E}">
        <p14:creationId xmlns:p14="http://schemas.microsoft.com/office/powerpoint/2010/main" val="24910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6600"/>
                </a:solidFill>
                <a:latin typeface="Arial Rounded MT Bold" pitchFamily="34" charset="0"/>
              </a:rPr>
              <a:t>Lorsqu’un pianiste joue, il fait appel à </a:t>
            </a:r>
            <a:endParaRPr lang="fr-FR" dirty="0"/>
          </a:p>
        </p:txBody>
      </p:sp>
      <p:sp>
        <p:nvSpPr>
          <p:cNvPr id="3" name="Espace réservé du contenu 2"/>
          <p:cNvSpPr>
            <a:spLocks noGrp="1"/>
          </p:cNvSpPr>
          <p:nvPr>
            <p:ph idx="1"/>
          </p:nvPr>
        </p:nvSpPr>
        <p:spPr/>
        <p:txBody>
          <a:bodyPr/>
          <a:lstStyle/>
          <a:p>
            <a:pPr marL="514350" indent="-514350">
              <a:buFont typeface="+mj-lt"/>
              <a:buAutoNum type="alphaUcPeriod"/>
            </a:pPr>
            <a:r>
              <a:rPr lang="fr-FR" dirty="0">
                <a:solidFill>
                  <a:schemeClr val="bg1"/>
                </a:solidFill>
              </a:rPr>
              <a:t>La mémoire </a:t>
            </a:r>
            <a:r>
              <a:rPr lang="fr-FR" dirty="0" smtClean="0">
                <a:solidFill>
                  <a:schemeClr val="bg1"/>
                </a:solidFill>
              </a:rPr>
              <a:t>procédurale</a:t>
            </a:r>
          </a:p>
          <a:p>
            <a:pPr marL="514350" indent="-514350">
              <a:buFont typeface="+mj-lt"/>
              <a:buAutoNum type="alphaUcPeriod"/>
            </a:pPr>
            <a:r>
              <a:rPr lang="fr-FR" dirty="0">
                <a:solidFill>
                  <a:schemeClr val="bg1"/>
                </a:solidFill>
              </a:rPr>
              <a:t>La mémoire </a:t>
            </a:r>
            <a:r>
              <a:rPr lang="fr-FR" dirty="0" smtClean="0">
                <a:solidFill>
                  <a:schemeClr val="bg1"/>
                </a:solidFill>
              </a:rPr>
              <a:t>épisodique</a:t>
            </a:r>
          </a:p>
          <a:p>
            <a:pPr marL="514350" indent="-514350">
              <a:buFont typeface="+mj-lt"/>
              <a:buAutoNum type="alphaUcPeriod"/>
            </a:pPr>
            <a:r>
              <a:rPr lang="fr-FR" dirty="0" smtClean="0">
                <a:solidFill>
                  <a:schemeClr val="bg1"/>
                </a:solidFill>
              </a:rPr>
              <a:t> </a:t>
            </a:r>
            <a:r>
              <a:rPr lang="fr-FR" dirty="0">
                <a:solidFill>
                  <a:schemeClr val="bg1"/>
                </a:solidFill>
              </a:rPr>
              <a:t>La mémoire </a:t>
            </a:r>
            <a:r>
              <a:rPr lang="fr-FR" dirty="0" smtClean="0">
                <a:solidFill>
                  <a:schemeClr val="bg1"/>
                </a:solidFill>
              </a:rPr>
              <a:t>sémantique</a:t>
            </a:r>
          </a:p>
          <a:p>
            <a:pPr marL="514350" indent="-514350">
              <a:buFont typeface="+mj-lt"/>
              <a:buAutoNum type="alphaUcPeriod"/>
            </a:pPr>
            <a:r>
              <a:rPr lang="fr-FR" dirty="0">
                <a:solidFill>
                  <a:schemeClr val="bg1"/>
                </a:solidFill>
              </a:rPr>
              <a:t>La mémoire à court </a:t>
            </a:r>
            <a:r>
              <a:rPr lang="fr-FR" dirty="0" smtClean="0">
                <a:solidFill>
                  <a:schemeClr val="bg1"/>
                </a:solidFill>
              </a:rPr>
              <a:t>terme</a:t>
            </a:r>
          </a:p>
          <a:p>
            <a:pPr marL="514350" indent="-514350">
              <a:buFont typeface="+mj-lt"/>
              <a:buAutoNum type="alphaUcPeriod"/>
            </a:pPr>
            <a:r>
              <a:rPr lang="fr-FR" dirty="0">
                <a:solidFill>
                  <a:schemeClr val="bg1"/>
                </a:solidFill>
              </a:rPr>
              <a:t>La mémoire à long terme</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3416423"/>
            <a:ext cx="2304256" cy="2485609"/>
          </a:xfrm>
          <a:prstGeom prst="rect">
            <a:avLst/>
          </a:prstGeom>
        </p:spPr>
      </p:pic>
    </p:spTree>
    <p:extLst>
      <p:ext uri="{BB962C8B-B14F-4D97-AF65-F5344CB8AC3E}">
        <p14:creationId xmlns:p14="http://schemas.microsoft.com/office/powerpoint/2010/main" val="398115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6600"/>
                </a:solidFill>
                <a:latin typeface="Arial Rounded MT Bold" pitchFamily="34" charset="0"/>
              </a:rPr>
              <a:t>Lorsqu’un pianiste joue, il fait appel à </a:t>
            </a:r>
            <a:endParaRPr lang="fr-FR" dirty="0"/>
          </a:p>
        </p:txBody>
      </p:sp>
      <p:sp>
        <p:nvSpPr>
          <p:cNvPr id="3" name="Espace réservé du contenu 2"/>
          <p:cNvSpPr>
            <a:spLocks noGrp="1"/>
          </p:cNvSpPr>
          <p:nvPr>
            <p:ph idx="1"/>
          </p:nvPr>
        </p:nvSpPr>
        <p:spPr/>
        <p:txBody>
          <a:bodyPr/>
          <a:lstStyle/>
          <a:p>
            <a:pPr marL="0" indent="0">
              <a:buNone/>
            </a:pPr>
            <a:r>
              <a:rPr lang="fr-FR" dirty="0" smtClean="0">
                <a:solidFill>
                  <a:schemeClr val="bg1"/>
                </a:solidFill>
              </a:rPr>
              <a:t>A. La </a:t>
            </a:r>
            <a:r>
              <a:rPr lang="fr-FR" dirty="0">
                <a:solidFill>
                  <a:schemeClr val="bg1"/>
                </a:solidFill>
              </a:rPr>
              <a:t>mémoire </a:t>
            </a:r>
            <a:r>
              <a:rPr lang="fr-FR" dirty="0" smtClean="0">
                <a:solidFill>
                  <a:schemeClr val="bg1"/>
                </a:solidFill>
              </a:rPr>
              <a:t>procédurale</a:t>
            </a:r>
          </a:p>
          <a:p>
            <a:pPr marL="0" indent="0">
              <a:buNone/>
            </a:pPr>
            <a:endParaRPr lang="fr-FR" dirty="0">
              <a:solidFill>
                <a:schemeClr val="bg1"/>
              </a:solidFill>
            </a:endParaRPr>
          </a:p>
          <a:p>
            <a:pPr marL="0" indent="0">
              <a:buNone/>
            </a:pPr>
            <a:endParaRPr lang="fr-FR" dirty="0" smtClean="0">
              <a:solidFill>
                <a:schemeClr val="bg1"/>
              </a:solidFill>
            </a:endParaRPr>
          </a:p>
          <a:p>
            <a:pPr marL="0" indent="0">
              <a:buNone/>
            </a:pPr>
            <a:endParaRPr lang="fr-FR" dirty="0" smtClean="0">
              <a:solidFill>
                <a:schemeClr val="bg1"/>
              </a:solidFill>
            </a:endParaRPr>
          </a:p>
          <a:p>
            <a:pPr marL="0" indent="0">
              <a:buNone/>
            </a:pPr>
            <a:r>
              <a:rPr lang="fr-FR" dirty="0" smtClean="0">
                <a:solidFill>
                  <a:schemeClr val="bg1"/>
                </a:solidFill>
              </a:rPr>
              <a:t>E. La </a:t>
            </a:r>
            <a:r>
              <a:rPr lang="fr-FR" dirty="0">
                <a:solidFill>
                  <a:schemeClr val="bg1"/>
                </a:solidFill>
              </a:rPr>
              <a:t>mémoire à long terme</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3416423"/>
            <a:ext cx="2304256" cy="2485609"/>
          </a:xfrm>
          <a:prstGeom prst="rect">
            <a:avLst/>
          </a:prstGeom>
        </p:spPr>
      </p:pic>
    </p:spTree>
    <p:extLst>
      <p:ext uri="{BB962C8B-B14F-4D97-AF65-F5344CB8AC3E}">
        <p14:creationId xmlns:p14="http://schemas.microsoft.com/office/powerpoint/2010/main" val="1300370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6600"/>
                </a:solidFill>
                <a:latin typeface="Arial Rounded MT Bold" pitchFamily="34" charset="0"/>
              </a:rPr>
              <a:t>La mémoire </a:t>
            </a:r>
            <a:r>
              <a:rPr lang="fr-FR" dirty="0" smtClean="0">
                <a:solidFill>
                  <a:srgbClr val="FF6600"/>
                </a:solidFill>
                <a:latin typeface="Arial Rounded MT Bold" pitchFamily="34" charset="0"/>
              </a:rPr>
              <a:t>antérograde</a:t>
            </a:r>
            <a:r>
              <a:rPr lang="fr-FR" dirty="0">
                <a:solidFill>
                  <a:srgbClr val="FF6600"/>
                </a:solidFill>
                <a:latin typeface="Arial Rounded MT Bold" pitchFamily="34" charset="0"/>
              </a:rPr>
              <a:t> </a:t>
            </a:r>
            <a:r>
              <a:rPr lang="fr-FR" dirty="0" smtClean="0">
                <a:solidFill>
                  <a:srgbClr val="FF6600"/>
                </a:solidFill>
                <a:latin typeface="Arial Rounded MT Bold" pitchFamily="34" charset="0"/>
              </a:rPr>
              <a:t>intéresse:</a:t>
            </a:r>
            <a:endParaRPr lang="fr-FR" dirty="0"/>
          </a:p>
        </p:txBody>
      </p:sp>
      <p:sp>
        <p:nvSpPr>
          <p:cNvPr id="3" name="Espace réservé du contenu 2"/>
          <p:cNvSpPr>
            <a:spLocks noGrp="1"/>
          </p:cNvSpPr>
          <p:nvPr>
            <p:ph idx="1"/>
          </p:nvPr>
        </p:nvSpPr>
        <p:spPr/>
        <p:txBody>
          <a:bodyPr>
            <a:normAutofit/>
          </a:bodyPr>
          <a:lstStyle/>
          <a:p>
            <a:pPr marL="514350" indent="-514350">
              <a:buFont typeface="+mj-lt"/>
              <a:buAutoNum type="alphaUcPeriod"/>
            </a:pPr>
            <a:r>
              <a:rPr lang="fr-FR" dirty="0">
                <a:solidFill>
                  <a:schemeClr val="bg1"/>
                </a:solidFill>
              </a:rPr>
              <a:t>Mémoire des faits anciens </a:t>
            </a:r>
          </a:p>
          <a:p>
            <a:pPr marL="514350" indent="-514350">
              <a:buFont typeface="+mj-lt"/>
              <a:buAutoNum type="alphaUcPeriod"/>
            </a:pPr>
            <a:r>
              <a:rPr lang="fr-FR" dirty="0" smtClean="0">
                <a:solidFill>
                  <a:schemeClr val="bg1"/>
                </a:solidFill>
              </a:rPr>
              <a:t>Mémoire </a:t>
            </a:r>
            <a:r>
              <a:rPr lang="fr-FR" dirty="0">
                <a:solidFill>
                  <a:schemeClr val="bg1"/>
                </a:solidFill>
              </a:rPr>
              <a:t>des faits nouveaux</a:t>
            </a:r>
          </a:p>
          <a:p>
            <a:pPr marL="514350" indent="-514350">
              <a:buFont typeface="+mj-lt"/>
              <a:buAutoNum type="alphaUcPeriod"/>
            </a:pPr>
            <a:r>
              <a:rPr lang="fr-FR" dirty="0">
                <a:solidFill>
                  <a:schemeClr val="bg1"/>
                </a:solidFill>
              </a:rPr>
              <a:t>Mémoire des faits nouveaux et anciens</a:t>
            </a:r>
          </a:p>
          <a:p>
            <a:pPr marL="514350" indent="-514350">
              <a:buFont typeface="+mj-lt"/>
              <a:buAutoNum type="alphaUcPeriod"/>
            </a:pPr>
            <a:r>
              <a:rPr lang="fr-FR" dirty="0">
                <a:solidFill>
                  <a:schemeClr val="bg1"/>
                </a:solidFill>
              </a:rPr>
              <a:t>Correspond à la mémoire lacunaire </a:t>
            </a:r>
          </a:p>
          <a:p>
            <a:pPr marL="514350" indent="-514350">
              <a:buFont typeface="+mj-lt"/>
              <a:buAutoNum type="alphaUcPeriod"/>
            </a:pPr>
            <a:r>
              <a:rPr lang="fr-FR" dirty="0">
                <a:solidFill>
                  <a:schemeClr val="bg1"/>
                </a:solidFill>
              </a:rPr>
              <a:t>Intéresse le lobe temporal médian</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spTree>
    <p:extLst>
      <p:ext uri="{BB962C8B-B14F-4D97-AF65-F5344CB8AC3E}">
        <p14:creationId xmlns:p14="http://schemas.microsoft.com/office/powerpoint/2010/main" val="1313547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6600"/>
                </a:solidFill>
                <a:latin typeface="Arial Rounded MT Bold" pitchFamily="34" charset="0"/>
              </a:rPr>
              <a:t>La mémoire </a:t>
            </a:r>
            <a:r>
              <a:rPr lang="fr-FR" dirty="0" smtClean="0">
                <a:solidFill>
                  <a:srgbClr val="FF6600"/>
                </a:solidFill>
                <a:latin typeface="Arial Rounded MT Bold" pitchFamily="34" charset="0"/>
              </a:rPr>
              <a:t>antérograde</a:t>
            </a:r>
            <a:r>
              <a:rPr lang="fr-FR" dirty="0">
                <a:solidFill>
                  <a:srgbClr val="FF6600"/>
                </a:solidFill>
                <a:latin typeface="Arial Rounded MT Bold" pitchFamily="34" charset="0"/>
              </a:rPr>
              <a:t> </a:t>
            </a:r>
            <a:r>
              <a:rPr lang="fr-FR" dirty="0" smtClean="0">
                <a:solidFill>
                  <a:srgbClr val="FF6600"/>
                </a:solidFill>
                <a:latin typeface="Arial Rounded MT Bold" pitchFamily="34" charset="0"/>
              </a:rPr>
              <a:t>intéresse:</a:t>
            </a: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smtClean="0">
              <a:solidFill>
                <a:schemeClr val="bg1"/>
              </a:solidFill>
            </a:endParaRPr>
          </a:p>
          <a:p>
            <a:pPr marL="0" indent="0">
              <a:buNone/>
            </a:pPr>
            <a:r>
              <a:rPr lang="fr-FR" dirty="0" smtClean="0">
                <a:solidFill>
                  <a:schemeClr val="bg1"/>
                </a:solidFill>
              </a:rPr>
              <a:t>B. Mémoire </a:t>
            </a:r>
            <a:r>
              <a:rPr lang="fr-FR" dirty="0">
                <a:solidFill>
                  <a:schemeClr val="bg1"/>
                </a:solidFill>
              </a:rPr>
              <a:t>des faits </a:t>
            </a:r>
            <a:r>
              <a:rPr lang="fr-FR" dirty="0" smtClean="0">
                <a:solidFill>
                  <a:schemeClr val="bg1"/>
                </a:solidFill>
              </a:rPr>
              <a:t>nouveaux</a:t>
            </a:r>
          </a:p>
          <a:p>
            <a:pPr marL="0" indent="0">
              <a:buNone/>
            </a:pPr>
            <a:endParaRPr lang="fr-FR" dirty="0">
              <a:solidFill>
                <a:schemeClr val="bg1"/>
              </a:solidFill>
            </a:endParaRPr>
          </a:p>
          <a:p>
            <a:pPr marL="0" indent="0">
              <a:buNone/>
            </a:pPr>
            <a:r>
              <a:rPr lang="fr-FR" dirty="0" smtClean="0">
                <a:solidFill>
                  <a:schemeClr val="bg1"/>
                </a:solidFill>
              </a:rPr>
              <a:t>E. Intéresse </a:t>
            </a:r>
            <a:r>
              <a:rPr lang="fr-FR" dirty="0">
                <a:solidFill>
                  <a:schemeClr val="bg1"/>
                </a:solidFill>
              </a:rPr>
              <a:t>le lobe temporal médian</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005064"/>
            <a:ext cx="4085084" cy="261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166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6600"/>
                </a:solidFill>
                <a:latin typeface="Arial Rounded MT Bold" pitchFamily="34" charset="0"/>
              </a:rPr>
              <a:t>Quels sont les structures qui sont impliquées dans la mémoire implicite? </a:t>
            </a:r>
            <a:endParaRPr lang="fr-FR" dirty="0"/>
          </a:p>
        </p:txBody>
      </p:sp>
      <p:sp>
        <p:nvSpPr>
          <p:cNvPr id="3" name="Espace réservé du contenu 2"/>
          <p:cNvSpPr>
            <a:spLocks noGrp="1"/>
          </p:cNvSpPr>
          <p:nvPr>
            <p:ph idx="1"/>
          </p:nvPr>
        </p:nvSpPr>
        <p:spPr>
          <a:xfrm>
            <a:off x="467544" y="1988840"/>
            <a:ext cx="8229600" cy="4525963"/>
          </a:xfrm>
        </p:spPr>
        <p:txBody>
          <a:bodyPr/>
          <a:lstStyle/>
          <a:p>
            <a:pPr marL="514350" indent="-514350">
              <a:buFont typeface="+mj-lt"/>
              <a:buAutoNum type="alphaUcPeriod"/>
            </a:pPr>
            <a:r>
              <a:rPr lang="fr-FR" dirty="0" smtClean="0">
                <a:solidFill>
                  <a:schemeClr val="bg1"/>
                </a:solidFill>
              </a:rPr>
              <a:t>Le cortex pariétal antérieur</a:t>
            </a:r>
          </a:p>
          <a:p>
            <a:pPr marL="514350" indent="-514350">
              <a:buFont typeface="+mj-lt"/>
              <a:buAutoNum type="alphaUcPeriod"/>
            </a:pPr>
            <a:r>
              <a:rPr lang="fr-FR" dirty="0" smtClean="0">
                <a:solidFill>
                  <a:schemeClr val="bg1"/>
                </a:solidFill>
              </a:rPr>
              <a:t>Le  striatum</a:t>
            </a:r>
          </a:p>
          <a:p>
            <a:pPr marL="514350" indent="-514350">
              <a:buFont typeface="+mj-lt"/>
              <a:buAutoNum type="alphaUcPeriod"/>
            </a:pPr>
            <a:r>
              <a:rPr lang="fr-FR" dirty="0" smtClean="0">
                <a:solidFill>
                  <a:schemeClr val="bg1"/>
                </a:solidFill>
              </a:rPr>
              <a:t>L’hippocampe</a:t>
            </a:r>
          </a:p>
          <a:p>
            <a:pPr marL="514350" indent="-514350">
              <a:buFont typeface="+mj-lt"/>
              <a:buAutoNum type="alphaUcPeriod"/>
            </a:pPr>
            <a:r>
              <a:rPr lang="fr-FR" dirty="0" smtClean="0">
                <a:solidFill>
                  <a:schemeClr val="bg1"/>
                </a:solidFill>
              </a:rPr>
              <a:t>Le diencéphale</a:t>
            </a:r>
          </a:p>
          <a:p>
            <a:pPr marL="514350" indent="-514350">
              <a:buFont typeface="+mj-lt"/>
              <a:buAutoNum type="alphaUcPeriod"/>
            </a:pPr>
            <a:r>
              <a:rPr lang="fr-FR" dirty="0" smtClean="0">
                <a:solidFill>
                  <a:schemeClr val="bg1"/>
                </a:solidFill>
              </a:rPr>
              <a:t>Le cervelet</a:t>
            </a:r>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spTree>
    <p:extLst>
      <p:ext uri="{BB962C8B-B14F-4D97-AF65-F5344CB8AC3E}">
        <p14:creationId xmlns:p14="http://schemas.microsoft.com/office/powerpoint/2010/main" val="1986501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6600"/>
                </a:solidFill>
                <a:latin typeface="Arial Rounded MT Bold" pitchFamily="34" charset="0"/>
              </a:rPr>
              <a:t>Quels sont les structures qui sont impliquées dans la mémoire implicite? </a:t>
            </a:r>
            <a:endParaRPr lang="fr-FR" dirty="0"/>
          </a:p>
        </p:txBody>
      </p:sp>
      <p:sp>
        <p:nvSpPr>
          <p:cNvPr id="3" name="Espace réservé du contenu 2"/>
          <p:cNvSpPr>
            <a:spLocks noGrp="1"/>
          </p:cNvSpPr>
          <p:nvPr>
            <p:ph idx="1"/>
          </p:nvPr>
        </p:nvSpPr>
        <p:spPr>
          <a:xfrm>
            <a:off x="467544" y="1988840"/>
            <a:ext cx="8229600" cy="4525963"/>
          </a:xfrm>
        </p:spPr>
        <p:txBody>
          <a:bodyPr/>
          <a:lstStyle/>
          <a:p>
            <a:pPr marL="514350" indent="-514350">
              <a:buFont typeface="+mj-lt"/>
              <a:buAutoNum type="alphaUcPeriod"/>
            </a:pPr>
            <a:endParaRPr lang="fr-FR" dirty="0" smtClean="0">
              <a:solidFill>
                <a:schemeClr val="bg1"/>
              </a:solidFill>
            </a:endParaRPr>
          </a:p>
          <a:p>
            <a:pPr marL="0" indent="0">
              <a:buNone/>
            </a:pPr>
            <a:r>
              <a:rPr lang="fr-FR" dirty="0" smtClean="0">
                <a:solidFill>
                  <a:schemeClr val="bg1"/>
                </a:solidFill>
              </a:rPr>
              <a:t>B. Le  striatum</a:t>
            </a:r>
          </a:p>
          <a:p>
            <a:pPr marL="0" indent="0">
              <a:buNone/>
            </a:pPr>
            <a:endParaRPr lang="fr-FR" dirty="0" smtClean="0">
              <a:solidFill>
                <a:schemeClr val="bg1"/>
              </a:solidFill>
            </a:endParaRPr>
          </a:p>
          <a:p>
            <a:pPr marL="0" indent="0">
              <a:buNone/>
            </a:pPr>
            <a:r>
              <a:rPr lang="fr-FR" dirty="0" smtClean="0">
                <a:solidFill>
                  <a:schemeClr val="bg1"/>
                </a:solidFill>
              </a:rPr>
              <a:t>E. Le cervelet</a:t>
            </a:r>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808" y="3717030"/>
            <a:ext cx="3885615" cy="291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987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79512" y="228600"/>
            <a:ext cx="8964488" cy="1371600"/>
          </a:xfrm>
        </p:spPr>
        <p:txBody>
          <a:bodyPr>
            <a:normAutofit fontScale="90000"/>
          </a:bodyPr>
          <a:lstStyle/>
          <a:p>
            <a:r>
              <a:rPr lang="fr-FR" i="0" cap="none" dirty="0" smtClean="0">
                <a:solidFill>
                  <a:srgbClr val="FF6600"/>
                </a:solidFill>
                <a:latin typeface="Arial Rounded MT Bold" pitchFamily="34" charset="0"/>
              </a:rPr>
              <a:t>Quel type de mémoire est déficiente chez les patients atteint de la chorée de Huntington?</a:t>
            </a:r>
            <a:endParaRPr lang="fr-FR" i="0" cap="none" dirty="0">
              <a:solidFill>
                <a:srgbClr val="FF6600"/>
              </a:solidFill>
              <a:latin typeface="Arial Rounded MT Bold" pitchFamily="34" charset="0"/>
            </a:endParaRPr>
          </a:p>
        </p:txBody>
      </p:sp>
      <p:sp>
        <p:nvSpPr>
          <p:cNvPr id="8" name="Espace réservé du texte 7"/>
          <p:cNvSpPr>
            <a:spLocks noGrp="1"/>
          </p:cNvSpPr>
          <p:nvPr>
            <p:ph type="body" sz="quarter" idx="17"/>
          </p:nvPr>
        </p:nvSpPr>
        <p:spPr/>
        <p:txBody>
          <a:bodyPr>
            <a:normAutofit fontScale="85000" lnSpcReduction="20000"/>
          </a:bodyPr>
          <a:lstStyle/>
          <a:p>
            <a:r>
              <a:rPr lang="fr-FR" dirty="0" smtClean="0">
                <a:solidFill>
                  <a:schemeClr val="bg1"/>
                </a:solidFill>
              </a:rPr>
              <a:t>La mémoire sémantique</a:t>
            </a:r>
            <a:endParaRPr lang="fr-FR" dirty="0">
              <a:solidFill>
                <a:schemeClr val="bg1"/>
              </a:solidFill>
            </a:endParaRPr>
          </a:p>
        </p:txBody>
      </p:sp>
      <p:sp>
        <p:nvSpPr>
          <p:cNvPr id="9" name="Espace réservé du texte 8"/>
          <p:cNvSpPr>
            <a:spLocks noGrp="1"/>
          </p:cNvSpPr>
          <p:nvPr>
            <p:ph type="body" sz="quarter" idx="18"/>
          </p:nvPr>
        </p:nvSpPr>
        <p:spPr/>
        <p:txBody>
          <a:bodyPr>
            <a:normAutofit fontScale="85000" lnSpcReduction="20000"/>
          </a:bodyPr>
          <a:lstStyle/>
          <a:p>
            <a:r>
              <a:rPr lang="fr-FR" dirty="0" smtClean="0">
                <a:solidFill>
                  <a:schemeClr val="bg1"/>
                </a:solidFill>
              </a:rPr>
              <a:t>La mémoire de travail</a:t>
            </a:r>
            <a:endParaRPr lang="fr-FR" dirty="0">
              <a:solidFill>
                <a:schemeClr val="bg1"/>
              </a:solidFill>
            </a:endParaRPr>
          </a:p>
        </p:txBody>
      </p:sp>
      <p:sp>
        <p:nvSpPr>
          <p:cNvPr id="10" name="Espace réservé du texte 9"/>
          <p:cNvSpPr>
            <a:spLocks noGrp="1"/>
          </p:cNvSpPr>
          <p:nvPr>
            <p:ph type="body" sz="quarter" idx="19"/>
          </p:nvPr>
        </p:nvSpPr>
        <p:spPr/>
        <p:txBody>
          <a:bodyPr>
            <a:normAutofit fontScale="85000" lnSpcReduction="20000"/>
          </a:bodyPr>
          <a:lstStyle/>
          <a:p>
            <a:r>
              <a:rPr lang="fr-FR" dirty="0" smtClean="0">
                <a:solidFill>
                  <a:schemeClr val="bg1"/>
                </a:solidFill>
              </a:rPr>
              <a:t>La mémoire épisodique</a:t>
            </a:r>
            <a:endParaRPr lang="fr-FR" dirty="0">
              <a:solidFill>
                <a:schemeClr val="bg1"/>
              </a:solidFill>
            </a:endParaRPr>
          </a:p>
        </p:txBody>
      </p:sp>
      <p:sp>
        <p:nvSpPr>
          <p:cNvPr id="2" name="Espace réservé du texte 1"/>
          <p:cNvSpPr>
            <a:spLocks noGrp="1"/>
          </p:cNvSpPr>
          <p:nvPr>
            <p:ph type="body" sz="quarter" idx="21"/>
          </p:nvPr>
        </p:nvSpPr>
        <p:spPr>
          <a:xfrm>
            <a:off x="1143000" y="2107704"/>
            <a:ext cx="7086600" cy="457200"/>
          </a:xfrm>
        </p:spPr>
        <p:txBody>
          <a:bodyPr>
            <a:normAutofit fontScale="85000" lnSpcReduction="20000"/>
          </a:bodyPr>
          <a:lstStyle/>
          <a:p>
            <a:r>
              <a:rPr lang="fr-FR" dirty="0" smtClean="0">
                <a:solidFill>
                  <a:schemeClr val="bg1"/>
                </a:solidFill>
              </a:rPr>
              <a:t>La mémoire procédurale</a:t>
            </a:r>
            <a:endParaRPr lang="fr-FR" dirty="0">
              <a:solidFill>
                <a:schemeClr val="bg1"/>
              </a:solidFill>
            </a:endParaRPr>
          </a:p>
        </p:txBody>
      </p:sp>
      <p:sp>
        <p:nvSpPr>
          <p:cNvPr id="6" name="Espace réservé du texte 5"/>
          <p:cNvSpPr>
            <a:spLocks noGrp="1"/>
          </p:cNvSpPr>
          <p:nvPr>
            <p:ph type="body" sz="quarter" idx="20"/>
          </p:nvPr>
        </p:nvSpPr>
        <p:spPr>
          <a:xfrm>
            <a:off x="1143000" y="2755776"/>
            <a:ext cx="7086600" cy="457200"/>
          </a:xfrm>
        </p:spPr>
        <p:txBody>
          <a:bodyPr>
            <a:normAutofit fontScale="85000" lnSpcReduction="20000"/>
          </a:bodyPr>
          <a:lstStyle/>
          <a:p>
            <a:r>
              <a:rPr lang="fr-FR" dirty="0" smtClean="0">
                <a:solidFill>
                  <a:schemeClr val="bg1"/>
                </a:solidFill>
              </a:rPr>
              <a:t>La mémoire déclarative</a:t>
            </a:r>
            <a:endParaRPr lang="fr-FR" dirty="0">
              <a:solidFill>
                <a:schemeClr val="bg1"/>
              </a:solidFill>
            </a:endParaRPr>
          </a:p>
        </p:txBody>
      </p:sp>
    </p:spTree>
    <p:extLst>
      <p:ext uri="{BB962C8B-B14F-4D97-AF65-F5344CB8AC3E}">
        <p14:creationId xmlns:p14="http://schemas.microsoft.com/office/powerpoint/2010/main" val="388669595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277" y="158342"/>
            <a:ext cx="9145016" cy="4525963"/>
          </a:xfrm>
        </p:spPr>
        <p:txBody>
          <a:bodyPr>
            <a:normAutofit/>
          </a:bodyPr>
          <a:lstStyle/>
          <a:p>
            <a:pPr marL="0" indent="0">
              <a:buNone/>
            </a:pPr>
            <a:r>
              <a:rPr lang="fr-FR" sz="4000" dirty="0">
                <a:solidFill>
                  <a:srgbClr val="FF0000"/>
                </a:solidFill>
              </a:rPr>
              <a:t>C</a:t>
            </a:r>
            <a:r>
              <a:rPr lang="fr-FR" sz="4000" dirty="0" smtClean="0">
                <a:solidFill>
                  <a:srgbClr val="FF0000"/>
                </a:solidFill>
              </a:rPr>
              <a:t>. Les mécanismes cellulaires de la mémorisation</a:t>
            </a:r>
          </a:p>
          <a:p>
            <a:pPr marL="514350" indent="-514350">
              <a:buFont typeface="+mj-lt"/>
              <a:buAutoNum type="arabicPeriod"/>
            </a:pPr>
            <a:r>
              <a:rPr lang="fr-FR" sz="2800" u="sng" dirty="0" smtClean="0"/>
              <a:t>Modèles d’apprentissage chez les invertébrés</a:t>
            </a:r>
          </a:p>
          <a:p>
            <a:pPr marL="0" indent="0">
              <a:buNone/>
            </a:pPr>
            <a:r>
              <a:rPr lang="fr-FR" sz="2800" dirty="0"/>
              <a:t> </a:t>
            </a:r>
            <a:r>
              <a:rPr lang="fr-FR" sz="2800" dirty="0" smtClean="0"/>
              <a:t>     </a:t>
            </a:r>
            <a:r>
              <a:rPr lang="fr-FR" sz="2800" dirty="0" err="1" smtClean="0"/>
              <a:t>Aplysia</a:t>
            </a:r>
            <a:r>
              <a:rPr lang="fr-FR" sz="2800" dirty="0" smtClean="0"/>
              <a:t> </a:t>
            </a:r>
            <a:r>
              <a:rPr lang="fr-FR" sz="2800" dirty="0" err="1" smtClean="0"/>
              <a:t>california</a:t>
            </a:r>
            <a:r>
              <a:rPr lang="fr-FR" sz="2800" dirty="0" smtClean="0"/>
              <a:t> (limace des mers): habituation, </a:t>
            </a:r>
          </a:p>
          <a:p>
            <a:pPr marL="0" indent="0">
              <a:buNone/>
            </a:pPr>
            <a:r>
              <a:rPr lang="fr-FR" sz="2800" dirty="0"/>
              <a:t>      sensibilisation, conditionnement</a:t>
            </a:r>
          </a:p>
          <a:p>
            <a:pPr marL="0" indent="0">
              <a:buNone/>
            </a:pPr>
            <a:endParaRPr lang="fr-FR" sz="2800" dirty="0" smtClean="0"/>
          </a:p>
          <a:p>
            <a:endParaRPr lang="fr-FR" dirty="0"/>
          </a:p>
        </p:txBody>
      </p:sp>
    </p:spTree>
    <p:extLst>
      <p:ext uri="{BB962C8B-B14F-4D97-AF65-F5344CB8AC3E}">
        <p14:creationId xmlns:p14="http://schemas.microsoft.com/office/powerpoint/2010/main" val="2054299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02" y="188640"/>
            <a:ext cx="8563991" cy="628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789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0" y="1143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u="sng">
                <a:sym typeface="Symbol" pitchFamily="18" charset="2"/>
              </a:rPr>
              <a:t></a:t>
            </a:r>
            <a:r>
              <a:rPr lang="fr-FR" u="sng">
                <a:sym typeface="Symbol" pitchFamily="18" charset="2"/>
              </a:rPr>
              <a:t> Les capacités d</a:t>
            </a:r>
            <a:r>
              <a:rPr lang="ja-JP" altLang="fr-FR" u="sng">
                <a:sym typeface="Symbol" pitchFamily="18" charset="2"/>
              </a:rPr>
              <a:t>’</a:t>
            </a:r>
            <a:r>
              <a:rPr lang="fr-FR" altLang="ja-JP" u="sng">
                <a:sym typeface="Symbol" pitchFamily="18" charset="2"/>
              </a:rPr>
              <a:t>apprentissage de l</a:t>
            </a:r>
            <a:r>
              <a:rPr lang="ja-JP" altLang="fr-FR" u="sng">
                <a:sym typeface="Symbol" pitchFamily="18" charset="2"/>
              </a:rPr>
              <a:t>’</a:t>
            </a:r>
            <a:r>
              <a:rPr lang="fr-FR" altLang="ja-JP" u="sng">
                <a:sym typeface="Symbol" pitchFamily="18" charset="2"/>
              </a:rPr>
              <a:t>aplysie (</a:t>
            </a:r>
            <a:r>
              <a:rPr lang="fr-FR" altLang="ja-JP"/>
              <a:t>Eric Kandel, 1987)</a:t>
            </a:r>
            <a:endParaRPr lang="fr-FR"/>
          </a:p>
        </p:txBody>
      </p:sp>
      <p:sp>
        <p:nvSpPr>
          <p:cNvPr id="19459" name="Text Box 12"/>
          <p:cNvSpPr txBox="1">
            <a:spLocks noChangeArrowheads="1"/>
          </p:cNvSpPr>
          <p:nvPr/>
        </p:nvSpPr>
        <p:spPr bwMode="auto">
          <a:xfrm>
            <a:off x="0" y="1600200"/>
            <a:ext cx="91440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a:t>Etude des modifications synaptiques lors d</a:t>
            </a:r>
            <a:r>
              <a:rPr lang="ja-JP" altLang="fr-FR"/>
              <a:t>’</a:t>
            </a:r>
            <a:r>
              <a:rPr lang="fr-FR" altLang="ja-JP"/>
              <a:t>un apprentissage non associatif.</a:t>
            </a:r>
          </a:p>
          <a:p>
            <a:pPr>
              <a:spcBef>
                <a:spcPct val="50000"/>
              </a:spcBef>
            </a:pPr>
            <a:endParaRPr lang="fr-FR" sz="900"/>
          </a:p>
          <a:p>
            <a:pPr>
              <a:spcBef>
                <a:spcPct val="50000"/>
              </a:spcBef>
            </a:pPr>
            <a:r>
              <a:rPr lang="fr-FR" i="1"/>
              <a:t>-Capacité d</a:t>
            </a:r>
            <a:r>
              <a:rPr lang="ja-JP" altLang="fr-FR" i="1"/>
              <a:t>’</a:t>
            </a:r>
            <a:r>
              <a:rPr lang="fr-FR" altLang="ja-JP" i="1"/>
              <a:t>habituation:</a:t>
            </a:r>
            <a:endParaRPr lang="fr-FR" altLang="ja-JP"/>
          </a:p>
          <a:p>
            <a:pPr>
              <a:spcBef>
                <a:spcPct val="50000"/>
              </a:spcBef>
            </a:pPr>
            <a:r>
              <a:rPr lang="fr-FR"/>
              <a:t>En cas de stimulations tactiles, l</a:t>
            </a:r>
            <a:r>
              <a:rPr lang="ja-JP" altLang="fr-FR"/>
              <a:t>’</a:t>
            </a:r>
            <a:r>
              <a:rPr lang="fr-FR" altLang="ja-JP"/>
              <a:t>aplysie rétracte son siphon et ses branchies, puis après habituation (apprentissage) cette rétraction cesse.</a:t>
            </a:r>
          </a:p>
          <a:p>
            <a:pPr>
              <a:spcBef>
                <a:spcPct val="50000"/>
              </a:spcBef>
            </a:pPr>
            <a:endParaRPr lang="fr-FR"/>
          </a:p>
        </p:txBody>
      </p:sp>
      <p:pic>
        <p:nvPicPr>
          <p:cNvPr id="19460"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4114800"/>
            <a:ext cx="3492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dirty="0">
                <a:solidFill>
                  <a:srgbClr val="004080"/>
                </a:solidFill>
                <a:latin typeface="Calibri" pitchFamily="34" charset="0"/>
              </a:rPr>
              <a:t>Les bases moléculaires et cellulaires de la mémoire</a:t>
            </a:r>
          </a:p>
        </p:txBody>
      </p:sp>
      <p:sp>
        <p:nvSpPr>
          <p:cNvPr id="2" name="Flèche droite 1"/>
          <p:cNvSpPr/>
          <p:nvPr/>
        </p:nvSpPr>
        <p:spPr>
          <a:xfrm>
            <a:off x="1835696" y="4725144"/>
            <a:ext cx="13681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39552" y="4648490"/>
            <a:ext cx="1013483" cy="369332"/>
          </a:xfrm>
          <a:prstGeom prst="rect">
            <a:avLst/>
          </a:prstGeom>
          <a:noFill/>
        </p:spPr>
        <p:txBody>
          <a:bodyPr wrap="none" rtlCol="0">
            <a:spAutoFit/>
          </a:bodyPr>
          <a:lstStyle/>
          <a:p>
            <a:r>
              <a:rPr lang="fr-FR" dirty="0" smtClean="0">
                <a:solidFill>
                  <a:srgbClr val="0033CC"/>
                </a:solidFill>
              </a:rPr>
              <a:t>Jet d’eau</a:t>
            </a:r>
            <a:endParaRPr lang="fr-FR" dirty="0">
              <a:solidFill>
                <a:srgbClr val="0033CC"/>
              </a:solidFill>
            </a:endParaRPr>
          </a:p>
        </p:txBody>
      </p:sp>
      <p:sp>
        <p:nvSpPr>
          <p:cNvPr id="4" name="Flèche droite 3"/>
          <p:cNvSpPr/>
          <p:nvPr/>
        </p:nvSpPr>
        <p:spPr>
          <a:xfrm rot="18142561">
            <a:off x="2405417" y="5371347"/>
            <a:ext cx="1137568" cy="1866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763688" y="6152917"/>
            <a:ext cx="2180662" cy="369332"/>
          </a:xfrm>
          <a:prstGeom prst="rect">
            <a:avLst/>
          </a:prstGeom>
          <a:noFill/>
        </p:spPr>
        <p:txBody>
          <a:bodyPr wrap="none" rtlCol="0">
            <a:spAutoFit/>
          </a:bodyPr>
          <a:lstStyle/>
          <a:p>
            <a:r>
              <a:rPr lang="fr-FR" dirty="0" smtClean="0">
                <a:solidFill>
                  <a:srgbClr val="FF0000"/>
                </a:solidFill>
              </a:rPr>
              <a:t>Rétraction du </a:t>
            </a:r>
            <a:r>
              <a:rPr lang="fr-FR" dirty="0" err="1" smtClean="0">
                <a:solidFill>
                  <a:srgbClr val="FF0000"/>
                </a:solidFill>
              </a:rPr>
              <a:t>syphon</a:t>
            </a:r>
            <a:endParaRPr lang="fr-FR" dirty="0">
              <a:solidFill>
                <a:srgbClr val="FF0000"/>
              </a:solidFill>
            </a:endParaRPr>
          </a:p>
        </p:txBody>
      </p:sp>
    </p:spTree>
    <p:extLst>
      <p:ext uri="{BB962C8B-B14F-4D97-AF65-F5344CB8AC3E}">
        <p14:creationId xmlns:p14="http://schemas.microsoft.com/office/powerpoint/2010/main" val="322637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additive="base">
                                        <p:cTn id="1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fig5,3"/>
          <p:cNvPicPr>
            <a:picLocks noChangeAspect="1" noChangeArrowheads="1"/>
          </p:cNvPicPr>
          <p:nvPr/>
        </p:nvPicPr>
        <p:blipFill>
          <a:blip r:embed="rId3" cstate="print">
            <a:extLst>
              <a:ext uri="{28A0092B-C50C-407E-A947-70E740481C1C}">
                <a14:useLocalDpi xmlns:a14="http://schemas.microsoft.com/office/drawing/2010/main" val="0"/>
              </a:ext>
            </a:extLst>
          </a:blip>
          <a:srcRect l="7820" t="2197" r="1698" b="2197"/>
          <a:stretch>
            <a:fillRect/>
          </a:stretch>
        </p:blipFill>
        <p:spPr bwMode="auto">
          <a:xfrm>
            <a:off x="2895600" y="152400"/>
            <a:ext cx="6172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4"/>
          <p:cNvSpPr txBox="1">
            <a:spLocks noChangeArrowheads="1"/>
          </p:cNvSpPr>
          <p:nvPr/>
        </p:nvSpPr>
        <p:spPr bwMode="auto">
          <a:xfrm>
            <a:off x="0" y="1143000"/>
            <a:ext cx="29718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endParaRPr lang="fr-FR" sz="2000"/>
          </a:p>
          <a:p>
            <a:pPr>
              <a:spcBef>
                <a:spcPct val="50000"/>
              </a:spcBef>
            </a:pPr>
            <a:r>
              <a:rPr lang="fr-FR" sz="2000"/>
              <a:t>Quantité de neurotransmetteurs libérés dépend de la quantité précise de Ca+ qui entre dans la cellule présynaptique.</a:t>
            </a:r>
          </a:p>
          <a:p>
            <a:pPr>
              <a:spcBef>
                <a:spcPct val="50000"/>
              </a:spcBef>
            </a:pPr>
            <a:endParaRPr lang="fr-FR" sz="2000"/>
          </a:p>
          <a:p>
            <a:pPr>
              <a:spcBef>
                <a:spcPct val="50000"/>
              </a:spcBef>
            </a:pPr>
            <a:r>
              <a:rPr lang="fr-FR" sz="2000"/>
              <a:t>Quantité libérée = Quantum, pouvant varier d</a:t>
            </a:r>
            <a:r>
              <a:rPr lang="ja-JP" altLang="fr-FR" sz="2000"/>
              <a:t>’</a:t>
            </a:r>
            <a:r>
              <a:rPr lang="fr-FR" altLang="ja-JP" sz="2000"/>
              <a:t>une exocytose à une autre.</a:t>
            </a:r>
            <a:endParaRPr lang="fr-FR" sz="2000"/>
          </a:p>
        </p:txBody>
      </p:sp>
    </p:spTree>
    <p:extLst>
      <p:ext uri="{BB962C8B-B14F-4D97-AF65-F5344CB8AC3E}">
        <p14:creationId xmlns:p14="http://schemas.microsoft.com/office/powerpoint/2010/main" val="40236568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Habituation</a:t>
            </a:r>
            <a:endParaRPr lang="fr-FR" dirty="0">
              <a:solidFill>
                <a:srgbClr val="FF0000"/>
              </a:solidFill>
            </a:endParaRP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2214"/>
            <a:ext cx="3312368" cy="383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72816"/>
            <a:ext cx="4572000" cy="33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02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fig5,3"/>
          <p:cNvPicPr>
            <a:picLocks noChangeAspect="1" noChangeArrowheads="1"/>
          </p:cNvPicPr>
          <p:nvPr/>
        </p:nvPicPr>
        <p:blipFill>
          <a:blip r:embed="rId3" cstate="print">
            <a:extLst>
              <a:ext uri="{28A0092B-C50C-407E-A947-70E740481C1C}">
                <a14:useLocalDpi xmlns:a14="http://schemas.microsoft.com/office/drawing/2010/main" val="0"/>
              </a:ext>
            </a:extLst>
          </a:blip>
          <a:srcRect l="7820" t="2197" r="1698" b="2197"/>
          <a:stretch>
            <a:fillRect/>
          </a:stretch>
        </p:blipFill>
        <p:spPr bwMode="auto">
          <a:xfrm>
            <a:off x="2895600" y="152400"/>
            <a:ext cx="6172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796201" y="764704"/>
            <a:ext cx="2304256" cy="17281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Habituation:</a:t>
            </a:r>
          </a:p>
          <a:p>
            <a:pPr algn="ctr"/>
            <a:r>
              <a:rPr lang="fr-FR" dirty="0" smtClean="0"/>
              <a:t>Inactivation progressive des canaux Ca2+ -&gt; réduction du flux de Ca2+ par PA</a:t>
            </a:r>
            <a:endParaRPr lang="fr-FR" dirty="0"/>
          </a:p>
        </p:txBody>
      </p:sp>
    </p:spTree>
    <p:extLst>
      <p:ext uri="{BB962C8B-B14F-4D97-AF65-F5344CB8AC3E}">
        <p14:creationId xmlns:p14="http://schemas.microsoft.com/office/powerpoint/2010/main" val="11699612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0" name="Text Box 14"/>
          <p:cNvSpPr txBox="1">
            <a:spLocks noChangeArrowheads="1"/>
          </p:cNvSpPr>
          <p:nvPr/>
        </p:nvSpPr>
        <p:spPr bwMode="auto">
          <a:xfrm>
            <a:off x="5562600" y="38862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600"/>
              <a:t>Réduction de la libération de neurotransmetteur (quanta)</a:t>
            </a:r>
          </a:p>
        </p:txBody>
      </p:sp>
      <p:sp>
        <p:nvSpPr>
          <p:cNvPr id="14353" name="Text Box 17"/>
          <p:cNvSpPr txBox="1">
            <a:spLocks noChangeArrowheads="1"/>
          </p:cNvSpPr>
          <p:nvPr/>
        </p:nvSpPr>
        <p:spPr bwMode="auto">
          <a:xfrm>
            <a:off x="5410200" y="5181600"/>
            <a:ext cx="396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600"/>
              <a:t>Réduction des PPSE</a:t>
            </a:r>
          </a:p>
          <a:p>
            <a:pPr>
              <a:spcBef>
                <a:spcPct val="50000"/>
              </a:spcBef>
            </a:pPr>
            <a:r>
              <a:rPr lang="fr-FR" sz="1600"/>
              <a:t>Et donc des PA dans le neurone moteur.</a:t>
            </a:r>
          </a:p>
        </p:txBody>
      </p:sp>
      <p:sp>
        <p:nvSpPr>
          <p:cNvPr id="14356" name="Text Box 20"/>
          <p:cNvSpPr txBox="1">
            <a:spLocks noChangeArrowheads="1"/>
          </p:cNvSpPr>
          <p:nvPr/>
        </p:nvSpPr>
        <p:spPr bwMode="auto">
          <a:xfrm>
            <a:off x="1143000" y="3448050"/>
            <a:ext cx="3124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600"/>
              <a:t>Inactivation des canaux Ca+ au niveau du bourgeon synaptique</a:t>
            </a:r>
          </a:p>
        </p:txBody>
      </p:sp>
      <p:sp>
        <p:nvSpPr>
          <p:cNvPr id="21509" name="Text Box 3"/>
          <p:cNvSpPr txBox="1">
            <a:spLocks noChangeArrowheads="1"/>
          </p:cNvSpPr>
          <p:nvPr/>
        </p:nvSpPr>
        <p:spPr bwMode="auto">
          <a:xfrm>
            <a:off x="0" y="7620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000" i="1" u="sng">
                <a:sym typeface="Symbol" pitchFamily="18" charset="2"/>
              </a:rPr>
              <a:t></a:t>
            </a:r>
            <a:r>
              <a:rPr lang="fr-FR" sz="2000" u="sng">
                <a:sym typeface="Symbol" pitchFamily="18" charset="2"/>
              </a:rPr>
              <a:t> Les capacités d</a:t>
            </a:r>
            <a:r>
              <a:rPr lang="ja-JP" altLang="fr-FR" sz="2000" u="sng">
                <a:sym typeface="Symbol" pitchFamily="18" charset="2"/>
              </a:rPr>
              <a:t>’</a:t>
            </a:r>
            <a:r>
              <a:rPr lang="fr-FR" altLang="ja-JP" sz="2000" u="sng">
                <a:sym typeface="Symbol" pitchFamily="18" charset="2"/>
              </a:rPr>
              <a:t>apprentissage de l</a:t>
            </a:r>
            <a:r>
              <a:rPr lang="ja-JP" altLang="fr-FR" sz="2000" u="sng">
                <a:sym typeface="Symbol" pitchFamily="18" charset="2"/>
              </a:rPr>
              <a:t>’</a:t>
            </a:r>
            <a:r>
              <a:rPr lang="fr-FR" altLang="ja-JP" sz="2000" u="sng">
                <a:sym typeface="Symbol" pitchFamily="18" charset="2"/>
              </a:rPr>
              <a:t>aplysie (</a:t>
            </a:r>
            <a:r>
              <a:rPr lang="fr-FR" altLang="ja-JP" sz="2000"/>
              <a:t>Eric Kandel, 1987)</a:t>
            </a:r>
            <a:endParaRPr lang="fr-FR" sz="2000"/>
          </a:p>
        </p:txBody>
      </p:sp>
      <p:sp>
        <p:nvSpPr>
          <p:cNvPr id="21510" name="Text Box 12"/>
          <p:cNvSpPr txBox="1">
            <a:spLocks noChangeArrowheads="1"/>
          </p:cNvSpPr>
          <p:nvPr/>
        </p:nvSpPr>
        <p:spPr bwMode="auto">
          <a:xfrm>
            <a:off x="0" y="1371600"/>
            <a:ext cx="9144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000"/>
              <a:t>Etude des modifications synaptiques lors d</a:t>
            </a:r>
            <a:r>
              <a:rPr lang="ja-JP" altLang="fr-FR" sz="2000"/>
              <a:t>’</a:t>
            </a:r>
            <a:r>
              <a:rPr lang="fr-FR" altLang="ja-JP" sz="2000"/>
              <a:t>un apprentissage non associatif.</a:t>
            </a:r>
          </a:p>
          <a:p>
            <a:pPr>
              <a:spcBef>
                <a:spcPct val="50000"/>
              </a:spcBef>
            </a:pPr>
            <a:endParaRPr lang="fr-FR" sz="2000" i="1">
              <a:solidFill>
                <a:srgbClr val="004080"/>
              </a:solidFill>
            </a:endParaRPr>
          </a:p>
          <a:p>
            <a:pPr>
              <a:spcBef>
                <a:spcPct val="50000"/>
              </a:spcBef>
            </a:pPr>
            <a:r>
              <a:rPr lang="fr-FR" sz="2000" i="1">
                <a:solidFill>
                  <a:srgbClr val="004080"/>
                </a:solidFill>
              </a:rPr>
              <a:t>-Capacité d</a:t>
            </a:r>
            <a:r>
              <a:rPr lang="ja-JP" altLang="fr-FR" sz="2000" i="1">
                <a:solidFill>
                  <a:srgbClr val="004080"/>
                </a:solidFill>
              </a:rPr>
              <a:t>’</a:t>
            </a:r>
            <a:r>
              <a:rPr lang="fr-FR" altLang="ja-JP" sz="2000" i="1">
                <a:solidFill>
                  <a:srgbClr val="004080"/>
                </a:solidFill>
              </a:rPr>
              <a:t>habituation:</a:t>
            </a:r>
            <a:endParaRPr lang="fr-FR" altLang="ja-JP" sz="2000">
              <a:solidFill>
                <a:srgbClr val="004080"/>
              </a:solidFill>
            </a:endParaRPr>
          </a:p>
          <a:p>
            <a:pPr>
              <a:spcBef>
                <a:spcPct val="50000"/>
              </a:spcBef>
            </a:pPr>
            <a:r>
              <a:rPr lang="fr-FR" sz="2000"/>
              <a:t>En cas de stimulations tactiles, l</a:t>
            </a:r>
            <a:r>
              <a:rPr lang="ja-JP" altLang="fr-FR" sz="2000"/>
              <a:t>’</a:t>
            </a:r>
            <a:r>
              <a:rPr lang="fr-FR" altLang="ja-JP" sz="2000"/>
              <a:t>aplysie rétracte son siphon et ses branchies, puis après habituation (apprentissage) cette rétraction cesse.</a:t>
            </a:r>
          </a:p>
          <a:p>
            <a:pPr>
              <a:spcBef>
                <a:spcPct val="50000"/>
              </a:spcBef>
            </a:pPr>
            <a:endParaRPr lang="fr-FR" sz="2000"/>
          </a:p>
        </p:txBody>
      </p:sp>
      <p:sp>
        <p:nvSpPr>
          <p:cNvPr id="21511"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pic>
        <p:nvPicPr>
          <p:cNvPr id="2151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41544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orme libre 20"/>
          <p:cNvSpPr>
            <a:spLocks noChangeArrowheads="1"/>
          </p:cNvSpPr>
          <p:nvPr/>
        </p:nvSpPr>
        <p:spPr bwMode="auto">
          <a:xfrm>
            <a:off x="1582738" y="5056188"/>
            <a:ext cx="1508125" cy="582612"/>
          </a:xfrm>
          <a:custGeom>
            <a:avLst/>
            <a:gdLst>
              <a:gd name="T0" fmla="*/ 0 w 1508807"/>
              <a:gd name="T1" fmla="*/ 41796 h 584730"/>
              <a:gd name="T2" fmla="*/ 137501 w 1508807"/>
              <a:gd name="T3" fmla="*/ 101505 h 584730"/>
              <a:gd name="T4" fmla="*/ 462490 w 1508807"/>
              <a:gd name="T5" fmla="*/ 5970 h 584730"/>
              <a:gd name="T6" fmla="*/ 937479 w 1508807"/>
              <a:gd name="T7" fmla="*/ 65679 h 584730"/>
              <a:gd name="T8" fmla="*/ 1324970 w 1508807"/>
              <a:gd name="T9" fmla="*/ 292571 h 584730"/>
              <a:gd name="T10" fmla="*/ 1499965 w 1508807"/>
              <a:gd name="T11" fmla="*/ 555286 h 584730"/>
              <a:gd name="T12" fmla="*/ 0 60000 65536"/>
              <a:gd name="T13" fmla="*/ 0 60000 65536"/>
              <a:gd name="T14" fmla="*/ 0 60000 65536"/>
              <a:gd name="T15" fmla="*/ 0 60000 65536"/>
              <a:gd name="T16" fmla="*/ 0 60000 65536"/>
              <a:gd name="T17" fmla="*/ 0 60000 65536"/>
              <a:gd name="T18" fmla="*/ 0 w 1508807"/>
              <a:gd name="T19" fmla="*/ 0 h 584730"/>
              <a:gd name="T20" fmla="*/ 1508807 w 1508807"/>
              <a:gd name="T21" fmla="*/ 584730 h 584730"/>
            </a:gdLst>
            <a:ahLst/>
            <a:cxnLst>
              <a:cxn ang="T12">
                <a:pos x="T0" y="T1"/>
              </a:cxn>
              <a:cxn ang="T13">
                <a:pos x="T2" y="T3"/>
              </a:cxn>
              <a:cxn ang="T14">
                <a:pos x="T4" y="T5"/>
              </a:cxn>
              <a:cxn ang="T15">
                <a:pos x="T6" y="T7"/>
              </a:cxn>
              <a:cxn ang="T16">
                <a:pos x="T8" y="T9"/>
              </a:cxn>
              <a:cxn ang="T17">
                <a:pos x="T10" y="T11"/>
              </a:cxn>
            </a:cxnLst>
            <a:rect l="T18" t="T19" r="T20" b="T21"/>
            <a:pathLst>
              <a:path w="1508807" h="584730">
                <a:moveTo>
                  <a:pt x="0" y="44012"/>
                </a:moveTo>
                <a:cubicBezTo>
                  <a:pt x="30386" y="78592"/>
                  <a:pt x="60772" y="113173"/>
                  <a:pt x="138308" y="106886"/>
                </a:cubicBezTo>
                <a:cubicBezTo>
                  <a:pt x="215844" y="100599"/>
                  <a:pt x="331100" y="12574"/>
                  <a:pt x="465216" y="6287"/>
                </a:cubicBezTo>
                <a:cubicBezTo>
                  <a:pt x="599332" y="0"/>
                  <a:pt x="798411" y="18863"/>
                  <a:pt x="943005" y="69162"/>
                </a:cubicBezTo>
                <a:cubicBezTo>
                  <a:pt x="1087599" y="119461"/>
                  <a:pt x="1238480" y="222155"/>
                  <a:pt x="1332780" y="308083"/>
                </a:cubicBezTo>
                <a:cubicBezTo>
                  <a:pt x="1427080" y="394011"/>
                  <a:pt x="1467943" y="489370"/>
                  <a:pt x="1508807" y="584730"/>
                </a:cubicBezTo>
              </a:path>
            </a:pathLst>
          </a:cu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4" name="Forme libre 21"/>
          <p:cNvSpPr>
            <a:spLocks noChangeArrowheads="1"/>
          </p:cNvSpPr>
          <p:nvPr/>
        </p:nvSpPr>
        <p:spPr bwMode="auto">
          <a:xfrm flipH="1" flipV="1">
            <a:off x="1492250" y="5168900"/>
            <a:ext cx="336550" cy="107950"/>
          </a:xfrm>
          <a:custGeom>
            <a:avLst/>
            <a:gdLst>
              <a:gd name="T0" fmla="*/ 0 w 125734"/>
              <a:gd name="T1" fmla="*/ 2147483647 h 37724"/>
              <a:gd name="T2" fmla="*/ 2147483647 w 125734"/>
              <a:gd name="T3" fmla="*/ 0 h 37724"/>
              <a:gd name="T4" fmla="*/ 0 60000 65536"/>
              <a:gd name="T5" fmla="*/ 0 60000 65536"/>
              <a:gd name="T6" fmla="*/ 0 w 125734"/>
              <a:gd name="T7" fmla="*/ 0 h 37724"/>
              <a:gd name="T8" fmla="*/ 125734 w 125734"/>
              <a:gd name="T9" fmla="*/ 37724 h 37724"/>
            </a:gdLst>
            <a:ahLst/>
            <a:cxnLst>
              <a:cxn ang="T4">
                <a:pos x="T0" y="T1"/>
              </a:cxn>
              <a:cxn ang="T5">
                <a:pos x="T2" y="T3"/>
              </a:cxn>
            </a:cxnLst>
            <a:rect l="T6" t="T7" r="T8" b="T9"/>
            <a:pathLst>
              <a:path w="125734" h="37724">
                <a:moveTo>
                  <a:pt x="0" y="37724"/>
                </a:moveTo>
                <a:lnTo>
                  <a:pt x="125734" y="0"/>
                </a:lnTo>
              </a:path>
            </a:pathLst>
          </a:custGeom>
          <a:solidFill>
            <a:schemeClr val="accent1"/>
          </a:solidFill>
          <a:ln w="38100">
            <a:solidFill>
              <a:srgbClr val="3366FF"/>
            </a:solidFill>
            <a:round/>
            <a:headEnd/>
            <a:tailEnd/>
          </a:ln>
        </p:spPr>
        <p:txBody>
          <a:bodyPr/>
          <a:lstStyle/>
          <a:p>
            <a:endParaRPr lang="fr-FR"/>
          </a:p>
        </p:txBody>
      </p:sp>
      <p:sp>
        <p:nvSpPr>
          <p:cNvPr id="21515" name="Ellipse 22"/>
          <p:cNvSpPr>
            <a:spLocks noChangeArrowheads="1"/>
          </p:cNvSpPr>
          <p:nvPr/>
        </p:nvSpPr>
        <p:spPr bwMode="auto">
          <a:xfrm>
            <a:off x="2755900" y="5232400"/>
            <a:ext cx="152400" cy="152400"/>
          </a:xfrm>
          <a:prstGeom prst="ellipse">
            <a:avLst/>
          </a:prstGeom>
          <a:solidFill>
            <a:srgbClr val="3366FF"/>
          </a:solidFill>
          <a:ln w="9525">
            <a:solidFill>
              <a:srgbClr val="3366FF"/>
            </a:solidFill>
            <a:round/>
            <a:headEnd/>
            <a:tailEnd/>
          </a:ln>
        </p:spPr>
        <p:txBody>
          <a:bodyPr/>
          <a:lstStyle/>
          <a:p>
            <a:endParaRPr lang="fr-FR"/>
          </a:p>
        </p:txBody>
      </p:sp>
      <p:sp>
        <p:nvSpPr>
          <p:cNvPr id="21516" name="Forme libre 23"/>
          <p:cNvSpPr>
            <a:spLocks noChangeArrowheads="1"/>
          </p:cNvSpPr>
          <p:nvPr/>
        </p:nvSpPr>
        <p:spPr bwMode="auto">
          <a:xfrm>
            <a:off x="2903538" y="5491163"/>
            <a:ext cx="87312" cy="147637"/>
          </a:xfrm>
          <a:custGeom>
            <a:avLst/>
            <a:gdLst>
              <a:gd name="T0" fmla="*/ 79323 w 88013"/>
              <a:gd name="T1" fmla="*/ 0 h 148802"/>
              <a:gd name="T2" fmla="*/ 11332 w 88013"/>
              <a:gd name="T3" fmla="*/ 113533 h 148802"/>
              <a:gd name="T4" fmla="*/ 11332 w 88013"/>
              <a:gd name="T5" fmla="*/ 124889 h 148802"/>
              <a:gd name="T6" fmla="*/ 0 60000 65536"/>
              <a:gd name="T7" fmla="*/ 0 60000 65536"/>
              <a:gd name="T8" fmla="*/ 0 60000 65536"/>
              <a:gd name="T9" fmla="*/ 0 w 88013"/>
              <a:gd name="T10" fmla="*/ 0 h 148802"/>
              <a:gd name="T11" fmla="*/ 88013 w 88013"/>
              <a:gd name="T12" fmla="*/ 148802 h 148802"/>
            </a:gdLst>
            <a:ahLst/>
            <a:cxnLst>
              <a:cxn ang="T6">
                <a:pos x="T0" y="T1"/>
              </a:cxn>
              <a:cxn ang="T7">
                <a:pos x="T2" y="T3"/>
              </a:cxn>
              <a:cxn ang="T8">
                <a:pos x="T4" y="T5"/>
              </a:cxn>
            </a:cxnLst>
            <a:rect l="T9" t="T10" r="T11" b="T12"/>
            <a:pathLst>
              <a:path w="88013" h="148802">
                <a:moveTo>
                  <a:pt x="88013" y="0"/>
                </a:moveTo>
                <a:cubicBezTo>
                  <a:pt x="56579" y="51347"/>
                  <a:pt x="25146" y="102694"/>
                  <a:pt x="12573" y="125748"/>
                </a:cubicBezTo>
                <a:cubicBezTo>
                  <a:pt x="0" y="148802"/>
                  <a:pt x="6286" y="143562"/>
                  <a:pt x="12573" y="138323"/>
                </a:cubicBezTo>
              </a:path>
            </a:pathLst>
          </a:custGeom>
          <a:solidFill>
            <a:schemeClr val="accent1"/>
          </a:solidFill>
          <a:ln w="38100">
            <a:solidFill>
              <a:srgbClr val="3366FF"/>
            </a:solidFill>
            <a:round/>
            <a:headEnd/>
            <a:tailEnd/>
          </a:ln>
        </p:spPr>
        <p:txBody>
          <a:bodyPr/>
          <a:lstStyle/>
          <a:p>
            <a:endParaRPr lang="fr-FR"/>
          </a:p>
        </p:txBody>
      </p:sp>
      <p:sp>
        <p:nvSpPr>
          <p:cNvPr id="21517" name="Forme libre 24"/>
          <p:cNvSpPr>
            <a:spLocks noChangeArrowheads="1"/>
          </p:cNvSpPr>
          <p:nvPr/>
        </p:nvSpPr>
        <p:spPr bwMode="auto">
          <a:xfrm>
            <a:off x="2249488" y="5364163"/>
            <a:ext cx="804862" cy="469900"/>
          </a:xfrm>
          <a:custGeom>
            <a:avLst/>
            <a:gdLst>
              <a:gd name="T0" fmla="*/ 806842 w 804697"/>
              <a:gd name="T1" fmla="*/ 318214 h 469461"/>
              <a:gd name="T2" fmla="*/ 693383 w 804697"/>
              <a:gd name="T3" fmla="*/ 470957 h 469461"/>
              <a:gd name="T4" fmla="*/ 126072 w 804697"/>
              <a:gd name="T5" fmla="*/ 343671 h 469461"/>
              <a:gd name="T6" fmla="*/ 0 w 804697"/>
              <a:gd name="T7" fmla="*/ 0 h 469461"/>
              <a:gd name="T8" fmla="*/ 0 60000 65536"/>
              <a:gd name="T9" fmla="*/ 0 60000 65536"/>
              <a:gd name="T10" fmla="*/ 0 60000 65536"/>
              <a:gd name="T11" fmla="*/ 0 60000 65536"/>
              <a:gd name="T12" fmla="*/ 0 w 804697"/>
              <a:gd name="T13" fmla="*/ 0 h 469461"/>
              <a:gd name="T14" fmla="*/ 804697 w 804697"/>
              <a:gd name="T15" fmla="*/ 469461 h 469461"/>
            </a:gdLst>
            <a:ahLst/>
            <a:cxnLst>
              <a:cxn ang="T8">
                <a:pos x="T0" y="T1"/>
              </a:cxn>
              <a:cxn ang="T9">
                <a:pos x="T2" y="T3"/>
              </a:cxn>
              <a:cxn ang="T10">
                <a:pos x="T4" y="T5"/>
              </a:cxn>
              <a:cxn ang="T11">
                <a:pos x="T6" y="T7"/>
              </a:cxn>
            </a:cxnLst>
            <a:rect l="T12" t="T13" r="T14" b="T15"/>
            <a:pathLst>
              <a:path w="804697" h="469461">
                <a:moveTo>
                  <a:pt x="804697" y="314371"/>
                </a:moveTo>
                <a:cubicBezTo>
                  <a:pt x="804697" y="387724"/>
                  <a:pt x="804697" y="461077"/>
                  <a:pt x="691537" y="465269"/>
                </a:cubicBezTo>
                <a:cubicBezTo>
                  <a:pt x="578377" y="469461"/>
                  <a:pt x="240990" y="417066"/>
                  <a:pt x="125734" y="339521"/>
                </a:cubicBezTo>
                <a:cubicBezTo>
                  <a:pt x="10478" y="261976"/>
                  <a:pt x="5239" y="130988"/>
                  <a:pt x="0" y="0"/>
                </a:cubicBezTo>
              </a:path>
            </a:pathLst>
          </a:custGeom>
          <a:noFill/>
          <a:ln w="38100">
            <a:solidFill>
              <a:srgbClr val="FF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8" name="Forme libre 25"/>
          <p:cNvSpPr>
            <a:spLocks noChangeArrowheads="1"/>
          </p:cNvSpPr>
          <p:nvPr/>
        </p:nvSpPr>
        <p:spPr bwMode="auto">
          <a:xfrm>
            <a:off x="1582738" y="5302250"/>
            <a:ext cx="692150" cy="376238"/>
          </a:xfrm>
          <a:custGeom>
            <a:avLst/>
            <a:gdLst>
              <a:gd name="T0" fmla="*/ 699549 w 691537"/>
              <a:gd name="T1" fmla="*/ 364362 h 377245"/>
              <a:gd name="T2" fmla="*/ 101752 w 691537"/>
              <a:gd name="T3" fmla="*/ 121454 h 377245"/>
              <a:gd name="T4" fmla="*/ 89034 w 691537"/>
              <a:gd name="T5" fmla="*/ 0 h 377245"/>
              <a:gd name="T6" fmla="*/ 0 60000 65536"/>
              <a:gd name="T7" fmla="*/ 0 60000 65536"/>
              <a:gd name="T8" fmla="*/ 0 60000 65536"/>
              <a:gd name="T9" fmla="*/ 0 w 691537"/>
              <a:gd name="T10" fmla="*/ 0 h 377245"/>
              <a:gd name="T11" fmla="*/ 691537 w 691537"/>
              <a:gd name="T12" fmla="*/ 377245 h 377245"/>
            </a:gdLst>
            <a:ahLst/>
            <a:cxnLst>
              <a:cxn ang="T6">
                <a:pos x="T0" y="T1"/>
              </a:cxn>
              <a:cxn ang="T7">
                <a:pos x="T2" y="T3"/>
              </a:cxn>
              <a:cxn ang="T8">
                <a:pos x="T4" y="T5"/>
              </a:cxn>
            </a:cxnLst>
            <a:rect l="T9" t="T10" r="T11" b="T12"/>
            <a:pathLst>
              <a:path w="691537" h="377245">
                <a:moveTo>
                  <a:pt x="691537" y="377245"/>
                </a:moveTo>
                <a:cubicBezTo>
                  <a:pt x="446355" y="282934"/>
                  <a:pt x="201174" y="188623"/>
                  <a:pt x="100587" y="125749"/>
                </a:cubicBezTo>
                <a:cubicBezTo>
                  <a:pt x="0" y="62875"/>
                  <a:pt x="44007" y="31437"/>
                  <a:pt x="88014" y="0"/>
                </a:cubicBezTo>
              </a:path>
            </a:pathLst>
          </a:custGeom>
          <a:noFill/>
          <a:ln w="38100">
            <a:solidFill>
              <a:srgbClr val="FF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9" name="Ellipse 26"/>
          <p:cNvSpPr>
            <a:spLocks noChangeArrowheads="1"/>
          </p:cNvSpPr>
          <p:nvPr/>
        </p:nvSpPr>
        <p:spPr bwMode="auto">
          <a:xfrm>
            <a:off x="2667000" y="5715000"/>
            <a:ext cx="152400" cy="152400"/>
          </a:xfrm>
          <a:prstGeom prst="ellipse">
            <a:avLst/>
          </a:prstGeom>
          <a:solidFill>
            <a:srgbClr val="FF0080"/>
          </a:solidFill>
          <a:ln w="9525">
            <a:solidFill>
              <a:srgbClr val="FF0080"/>
            </a:solidFill>
            <a:round/>
            <a:headEnd/>
            <a:tailEnd/>
          </a:ln>
        </p:spPr>
        <p:txBody>
          <a:bodyPr/>
          <a:lstStyle/>
          <a:p>
            <a:endParaRPr lang="fr-FR"/>
          </a:p>
        </p:txBody>
      </p:sp>
      <p:sp>
        <p:nvSpPr>
          <p:cNvPr id="21520" name="Forme libre 27"/>
          <p:cNvSpPr>
            <a:spLocks noChangeArrowheads="1"/>
          </p:cNvSpPr>
          <p:nvPr/>
        </p:nvSpPr>
        <p:spPr bwMode="auto">
          <a:xfrm>
            <a:off x="2098675" y="5414963"/>
            <a:ext cx="138113" cy="88900"/>
          </a:xfrm>
          <a:custGeom>
            <a:avLst/>
            <a:gdLst>
              <a:gd name="T0" fmla="*/ 135794 w 138308"/>
              <a:gd name="T1" fmla="*/ 100118 h 88024"/>
              <a:gd name="T2" fmla="*/ 0 w 138308"/>
              <a:gd name="T3" fmla="*/ 0 h 88024"/>
              <a:gd name="T4" fmla="*/ 0 60000 65536"/>
              <a:gd name="T5" fmla="*/ 0 60000 65536"/>
              <a:gd name="T6" fmla="*/ 0 w 138308"/>
              <a:gd name="T7" fmla="*/ 0 h 88024"/>
              <a:gd name="T8" fmla="*/ 138308 w 138308"/>
              <a:gd name="T9" fmla="*/ 88024 h 88024"/>
            </a:gdLst>
            <a:ahLst/>
            <a:cxnLst>
              <a:cxn ang="T4">
                <a:pos x="T0" y="T1"/>
              </a:cxn>
              <a:cxn ang="T5">
                <a:pos x="T2" y="T3"/>
              </a:cxn>
            </a:cxnLst>
            <a:rect l="T6" t="T7" r="T8" b="T9"/>
            <a:pathLst>
              <a:path w="138308" h="88024">
                <a:moveTo>
                  <a:pt x="138308" y="88024"/>
                </a:moveTo>
                <a:lnTo>
                  <a:pt x="0" y="0"/>
                </a:lnTo>
              </a:path>
            </a:pathLst>
          </a:custGeom>
          <a:solidFill>
            <a:schemeClr val="accent1"/>
          </a:solidFill>
          <a:ln w="38100">
            <a:solidFill>
              <a:srgbClr val="FF0080"/>
            </a:solidFill>
            <a:round/>
            <a:headEnd/>
            <a:tailEnd/>
          </a:ln>
        </p:spPr>
        <p:txBody>
          <a:bodyPr/>
          <a:lstStyle/>
          <a:p>
            <a:endParaRPr lang="fr-FR"/>
          </a:p>
        </p:txBody>
      </p:sp>
      <p:sp>
        <p:nvSpPr>
          <p:cNvPr id="21521" name="Forme libre 28"/>
          <p:cNvSpPr>
            <a:spLocks noChangeArrowheads="1"/>
          </p:cNvSpPr>
          <p:nvPr/>
        </p:nvSpPr>
        <p:spPr bwMode="auto">
          <a:xfrm>
            <a:off x="2916238" y="5654675"/>
            <a:ext cx="74612" cy="138113"/>
          </a:xfrm>
          <a:custGeom>
            <a:avLst/>
            <a:gdLst>
              <a:gd name="T0" fmla="*/ 65358 w 75440"/>
              <a:gd name="T1" fmla="*/ 135618 h 138323"/>
              <a:gd name="T2" fmla="*/ 0 w 75440"/>
              <a:gd name="T3" fmla="*/ 0 h 138323"/>
              <a:gd name="T4" fmla="*/ 0 60000 65536"/>
              <a:gd name="T5" fmla="*/ 0 60000 65536"/>
              <a:gd name="T6" fmla="*/ 0 w 75440"/>
              <a:gd name="T7" fmla="*/ 0 h 138323"/>
              <a:gd name="T8" fmla="*/ 75440 w 75440"/>
              <a:gd name="T9" fmla="*/ 138323 h 138323"/>
            </a:gdLst>
            <a:ahLst/>
            <a:cxnLst>
              <a:cxn ang="T4">
                <a:pos x="T0" y="T1"/>
              </a:cxn>
              <a:cxn ang="T5">
                <a:pos x="T2" y="T3"/>
              </a:cxn>
            </a:cxnLst>
            <a:rect l="T6" t="T7" r="T8" b="T9"/>
            <a:pathLst>
              <a:path w="75440" h="138323">
                <a:moveTo>
                  <a:pt x="75440" y="138323"/>
                </a:moveTo>
                <a:lnTo>
                  <a:pt x="0" y="0"/>
                </a:lnTo>
              </a:path>
            </a:pathLst>
          </a:custGeom>
          <a:solidFill>
            <a:schemeClr val="accent1"/>
          </a:solidFill>
          <a:ln w="38100">
            <a:solidFill>
              <a:srgbClr val="FF0080"/>
            </a:solidFill>
            <a:round/>
            <a:headEnd/>
            <a:tailEnd/>
          </a:ln>
        </p:spPr>
        <p:txBody>
          <a:bodyPr/>
          <a:lstStyle/>
          <a:p>
            <a:endParaRPr lang="fr-FR"/>
          </a:p>
        </p:txBody>
      </p:sp>
      <p:sp>
        <p:nvSpPr>
          <p:cNvPr id="14355" name="Freeform 19"/>
          <p:cNvSpPr>
            <a:spLocks/>
          </p:cNvSpPr>
          <p:nvPr/>
        </p:nvSpPr>
        <p:spPr bwMode="auto">
          <a:xfrm>
            <a:off x="2362200" y="4038600"/>
            <a:ext cx="533400" cy="1625600"/>
          </a:xfrm>
          <a:custGeom>
            <a:avLst/>
            <a:gdLst>
              <a:gd name="T0" fmla="*/ 0 w 336"/>
              <a:gd name="T1" fmla="*/ 0 h 1024"/>
              <a:gd name="T2" fmla="*/ 2147483647 w 336"/>
              <a:gd name="T3" fmla="*/ 2147483647 h 1024"/>
              <a:gd name="T4" fmla="*/ 2147483647 w 336"/>
              <a:gd name="T5" fmla="*/ 2147483647 h 1024"/>
              <a:gd name="T6" fmla="*/ 0 60000 65536"/>
              <a:gd name="T7" fmla="*/ 0 60000 65536"/>
              <a:gd name="T8" fmla="*/ 0 60000 65536"/>
              <a:gd name="T9" fmla="*/ 0 w 336"/>
              <a:gd name="T10" fmla="*/ 0 h 1024"/>
              <a:gd name="T11" fmla="*/ 336 w 336"/>
              <a:gd name="T12" fmla="*/ 1024 h 1024"/>
            </a:gdLst>
            <a:ahLst/>
            <a:cxnLst>
              <a:cxn ang="T6">
                <a:pos x="T0" y="T1"/>
              </a:cxn>
              <a:cxn ang="T7">
                <a:pos x="T2" y="T3"/>
              </a:cxn>
              <a:cxn ang="T8">
                <a:pos x="T4" y="T5"/>
              </a:cxn>
            </a:cxnLst>
            <a:rect l="T9" t="T10" r="T11" b="T12"/>
            <a:pathLst>
              <a:path w="336" h="1024">
                <a:moveTo>
                  <a:pt x="0" y="0"/>
                </a:moveTo>
                <a:cubicBezTo>
                  <a:pt x="20" y="352"/>
                  <a:pt x="40" y="704"/>
                  <a:pt x="96" y="864"/>
                </a:cubicBezTo>
                <a:cubicBezTo>
                  <a:pt x="152" y="1024"/>
                  <a:pt x="244" y="992"/>
                  <a:pt x="336" y="960"/>
                </a:cubicBezTo>
              </a:path>
            </a:pathLst>
          </a:custGeom>
          <a:noFill/>
          <a:ln w="19050">
            <a:solidFill>
              <a:schemeClr val="tx1"/>
            </a:solidFill>
            <a:prstDash val="dash"/>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4351" name="Freeform 15"/>
          <p:cNvSpPr>
            <a:spLocks/>
          </p:cNvSpPr>
          <p:nvPr/>
        </p:nvSpPr>
        <p:spPr bwMode="auto">
          <a:xfrm>
            <a:off x="3124200" y="3962400"/>
            <a:ext cx="2362200" cy="1447800"/>
          </a:xfrm>
          <a:custGeom>
            <a:avLst/>
            <a:gdLst>
              <a:gd name="T0" fmla="*/ 2147483647 w 432"/>
              <a:gd name="T1" fmla="*/ 2147483647 h 736"/>
              <a:gd name="T2" fmla="*/ 2147483647 w 432"/>
              <a:gd name="T3" fmla="*/ 2147483647 h 736"/>
              <a:gd name="T4" fmla="*/ 0 w 432"/>
              <a:gd name="T5" fmla="*/ 2147483647 h 736"/>
              <a:gd name="T6" fmla="*/ 0 60000 65536"/>
              <a:gd name="T7" fmla="*/ 0 60000 65536"/>
              <a:gd name="T8" fmla="*/ 0 60000 65536"/>
              <a:gd name="T9" fmla="*/ 0 w 432"/>
              <a:gd name="T10" fmla="*/ 0 h 736"/>
              <a:gd name="T11" fmla="*/ 432 w 432"/>
              <a:gd name="T12" fmla="*/ 736 h 736"/>
            </a:gdLst>
            <a:ahLst/>
            <a:cxnLst>
              <a:cxn ang="T6">
                <a:pos x="T0" y="T1"/>
              </a:cxn>
              <a:cxn ang="T7">
                <a:pos x="T2" y="T3"/>
              </a:cxn>
              <a:cxn ang="T8">
                <a:pos x="T4" y="T5"/>
              </a:cxn>
            </a:cxnLst>
            <a:rect l="T9" t="T10" r="T11" b="T12"/>
            <a:pathLst>
              <a:path w="432" h="736">
                <a:moveTo>
                  <a:pt x="432" y="64"/>
                </a:moveTo>
                <a:cubicBezTo>
                  <a:pt x="300" y="32"/>
                  <a:pt x="168" y="0"/>
                  <a:pt x="96" y="112"/>
                </a:cubicBezTo>
                <a:cubicBezTo>
                  <a:pt x="24" y="224"/>
                  <a:pt x="12" y="480"/>
                  <a:pt x="0" y="736"/>
                </a:cubicBezTo>
              </a:path>
            </a:pathLst>
          </a:custGeom>
          <a:noFill/>
          <a:ln w="19050">
            <a:solidFill>
              <a:srgbClr val="000000"/>
            </a:solidFill>
            <a:prstDash val="dash"/>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4354" name="Freeform 18"/>
          <p:cNvSpPr>
            <a:spLocks/>
          </p:cNvSpPr>
          <p:nvPr/>
        </p:nvSpPr>
        <p:spPr bwMode="auto">
          <a:xfrm>
            <a:off x="3124200" y="5410200"/>
            <a:ext cx="2209800" cy="381000"/>
          </a:xfrm>
          <a:custGeom>
            <a:avLst/>
            <a:gdLst>
              <a:gd name="T0" fmla="*/ 0 w 576"/>
              <a:gd name="T1" fmla="*/ 2147483647 h 432"/>
              <a:gd name="T2" fmla="*/ 2147483647 w 576"/>
              <a:gd name="T3" fmla="*/ 2147483647 h 432"/>
              <a:gd name="T4" fmla="*/ 2147483647 w 576"/>
              <a:gd name="T5" fmla="*/ 2147483647 h 432"/>
              <a:gd name="T6" fmla="*/ 2147483647 w 576"/>
              <a:gd name="T7" fmla="*/ 0 h 432"/>
              <a:gd name="T8" fmla="*/ 0 60000 65536"/>
              <a:gd name="T9" fmla="*/ 0 60000 65536"/>
              <a:gd name="T10" fmla="*/ 0 60000 65536"/>
              <a:gd name="T11" fmla="*/ 0 60000 65536"/>
              <a:gd name="T12" fmla="*/ 0 w 576"/>
              <a:gd name="T13" fmla="*/ 0 h 432"/>
              <a:gd name="T14" fmla="*/ 576 w 576"/>
              <a:gd name="T15" fmla="*/ 432 h 432"/>
            </a:gdLst>
            <a:ahLst/>
            <a:cxnLst>
              <a:cxn ang="T8">
                <a:pos x="T0" y="T1"/>
              </a:cxn>
              <a:cxn ang="T9">
                <a:pos x="T2" y="T3"/>
              </a:cxn>
              <a:cxn ang="T10">
                <a:pos x="T4" y="T5"/>
              </a:cxn>
              <a:cxn ang="T11">
                <a:pos x="T6" y="T7"/>
              </a:cxn>
            </a:cxnLst>
            <a:rect l="T12" t="T13" r="T14" b="T15"/>
            <a:pathLst>
              <a:path w="576" h="432">
                <a:moveTo>
                  <a:pt x="0" y="384"/>
                </a:moveTo>
                <a:cubicBezTo>
                  <a:pt x="100" y="408"/>
                  <a:pt x="200" y="432"/>
                  <a:pt x="288" y="384"/>
                </a:cubicBezTo>
                <a:cubicBezTo>
                  <a:pt x="376" y="336"/>
                  <a:pt x="480" y="160"/>
                  <a:pt x="528" y="96"/>
                </a:cubicBezTo>
                <a:cubicBezTo>
                  <a:pt x="576" y="32"/>
                  <a:pt x="576" y="16"/>
                  <a:pt x="576" y="0"/>
                </a:cubicBezTo>
              </a:path>
            </a:pathLst>
          </a:custGeom>
          <a:noFill/>
          <a:ln w="19050">
            <a:solidFill>
              <a:srgbClr val="000000"/>
            </a:solidFill>
            <a:prstDash val="dash"/>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1525" name="Éclair 29"/>
          <p:cNvSpPr>
            <a:spLocks noChangeArrowheads="1"/>
          </p:cNvSpPr>
          <p:nvPr/>
        </p:nvSpPr>
        <p:spPr bwMode="auto">
          <a:xfrm>
            <a:off x="457200" y="4572000"/>
            <a:ext cx="457200" cy="457200"/>
          </a:xfrm>
          <a:prstGeom prst="lightningBolt">
            <a:avLst/>
          </a:prstGeom>
          <a:solidFill>
            <a:srgbClr val="FF0000"/>
          </a:solidFill>
          <a:ln w="9525">
            <a:solidFill>
              <a:srgbClr val="FF0000"/>
            </a:solidFill>
            <a:round/>
            <a:headEnd/>
            <a:tailEnd/>
          </a:ln>
        </p:spPr>
        <p:txBody>
          <a:bodyPr/>
          <a:lstStyle/>
          <a:p>
            <a:endParaRPr lang="fr-FR"/>
          </a:p>
        </p:txBody>
      </p:sp>
    </p:spTree>
    <p:extLst>
      <p:ext uri="{BB962C8B-B14F-4D97-AF65-F5344CB8AC3E}">
        <p14:creationId xmlns:p14="http://schemas.microsoft.com/office/powerpoint/2010/main" val="2667418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5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0" grpId="0"/>
      <p:bldP spid="14353" grpId="0"/>
      <p:bldP spid="14356" grpId="0"/>
      <p:bldP spid="14355" grpId="0" animBg="1"/>
      <p:bldP spid="14351" grpId="0" animBg="1"/>
      <p:bldP spid="143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5603" name="Text Box 5"/>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a:t>-</a:t>
            </a:r>
            <a:r>
              <a:rPr lang="fr-FR" i="1">
                <a:solidFill>
                  <a:srgbClr val="004080"/>
                </a:solidFill>
              </a:rPr>
              <a:t>Sensibilisation</a:t>
            </a:r>
            <a:r>
              <a:rPr lang="fr-FR" i="1"/>
              <a:t>:</a:t>
            </a:r>
            <a:endParaRPr lang="fr-FR"/>
          </a:p>
          <a:p>
            <a:pPr>
              <a:spcBef>
                <a:spcPct val="50000"/>
              </a:spcBef>
            </a:pPr>
            <a:endParaRPr lang="fr-FR"/>
          </a:p>
          <a:p>
            <a:pPr>
              <a:spcBef>
                <a:spcPct val="50000"/>
              </a:spcBef>
            </a:pPr>
            <a:endParaRPr lang="fr-FR"/>
          </a:p>
        </p:txBody>
      </p:sp>
      <p:pic>
        <p:nvPicPr>
          <p:cNvPr id="25604" name="Imag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1" y="1535906"/>
            <a:ext cx="88487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6096000"/>
            <a:ext cx="1816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42345" y="4925282"/>
            <a:ext cx="8630376" cy="1615827"/>
          </a:xfrm>
          <a:prstGeom prst="rect">
            <a:avLst/>
          </a:prstGeom>
          <a:noFill/>
        </p:spPr>
        <p:txBody>
          <a:bodyPr wrap="none" rtlCol="0">
            <a:spAutoFit/>
          </a:bodyPr>
          <a:lstStyle/>
          <a:p>
            <a:pPr>
              <a:spcBef>
                <a:spcPct val="50000"/>
              </a:spcBef>
            </a:pPr>
            <a:r>
              <a:rPr lang="fr-FR" dirty="0"/>
              <a:t>Choc électrique sur la queue avant de stimuler le siphon provoque une rétraction motrice </a:t>
            </a:r>
            <a:endParaRPr lang="fr-FR" dirty="0" smtClean="0"/>
          </a:p>
          <a:p>
            <a:pPr>
              <a:spcBef>
                <a:spcPct val="50000"/>
              </a:spcBef>
            </a:pPr>
            <a:r>
              <a:rPr lang="fr-FR" dirty="0" smtClean="0"/>
              <a:t>plus </a:t>
            </a:r>
            <a:r>
              <a:rPr lang="fr-FR" dirty="0"/>
              <a:t>rapide et plus forte.</a:t>
            </a:r>
          </a:p>
          <a:p>
            <a:pPr>
              <a:spcBef>
                <a:spcPct val="50000"/>
              </a:spcBef>
            </a:pPr>
            <a:r>
              <a:rPr lang="fr-FR" dirty="0">
                <a:sym typeface="Symbol" pitchFamily="18" charset="2"/>
              </a:rPr>
              <a:t>Le potentiel du neurone moteur est plus ample, alors que le neurone sensoriel </a:t>
            </a:r>
            <a:endParaRPr lang="fr-FR" dirty="0" smtClean="0">
              <a:sym typeface="Symbol" pitchFamily="18" charset="2"/>
            </a:endParaRPr>
          </a:p>
          <a:p>
            <a:pPr>
              <a:spcBef>
                <a:spcPct val="50000"/>
              </a:spcBef>
            </a:pPr>
            <a:r>
              <a:rPr lang="fr-FR" dirty="0" smtClean="0">
                <a:sym typeface="Symbol" pitchFamily="18" charset="2"/>
              </a:rPr>
              <a:t>émet </a:t>
            </a:r>
            <a:r>
              <a:rPr lang="fr-FR" dirty="0">
                <a:sym typeface="Symbol" pitchFamily="18" charset="2"/>
              </a:rPr>
              <a:t>un potentiel qui ne change pas d</a:t>
            </a:r>
            <a:r>
              <a:rPr lang="ja-JP" altLang="fr-FR" dirty="0">
                <a:sym typeface="Symbol" pitchFamily="18" charset="2"/>
              </a:rPr>
              <a:t>’</a:t>
            </a:r>
            <a:r>
              <a:rPr lang="fr-FR" altLang="ja-JP" dirty="0">
                <a:sym typeface="Symbol" pitchFamily="18" charset="2"/>
              </a:rPr>
              <a:t>intensité.</a:t>
            </a:r>
            <a:endParaRPr lang="fr-FR" dirty="0">
              <a:sym typeface="Symbol" pitchFamily="18" charset="2"/>
            </a:endParaRPr>
          </a:p>
        </p:txBody>
      </p:sp>
    </p:spTree>
    <p:extLst>
      <p:ext uri="{BB962C8B-B14F-4D97-AF65-F5344CB8AC3E}">
        <p14:creationId xmlns:p14="http://schemas.microsoft.com/office/powerpoint/2010/main" val="4195231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3555" name="Text Box 5"/>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a:t>-</a:t>
            </a:r>
            <a:r>
              <a:rPr lang="fr-FR" i="1">
                <a:solidFill>
                  <a:srgbClr val="004080"/>
                </a:solidFill>
              </a:rPr>
              <a:t>Sensibilisation</a:t>
            </a:r>
            <a:r>
              <a:rPr lang="fr-FR" i="1"/>
              <a:t>:</a:t>
            </a:r>
            <a:endParaRPr lang="fr-FR"/>
          </a:p>
          <a:p>
            <a:pPr>
              <a:spcBef>
                <a:spcPct val="50000"/>
              </a:spcBef>
            </a:pPr>
            <a:endParaRPr lang="fr-FR"/>
          </a:p>
          <a:p>
            <a:pPr>
              <a:spcBef>
                <a:spcPct val="50000"/>
              </a:spcBef>
            </a:pPr>
            <a:endParaRPr lang="fr-FR"/>
          </a:p>
        </p:txBody>
      </p:sp>
      <p:pic>
        <p:nvPicPr>
          <p:cNvPr id="23556" name="Picture 16" descr="fig15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557338"/>
            <a:ext cx="39719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49"/>
          <p:cNvSpPr txBox="1">
            <a:spLocks noChangeArrowheads="1"/>
          </p:cNvSpPr>
          <p:nvPr/>
        </p:nvSpPr>
        <p:spPr bwMode="auto">
          <a:xfrm>
            <a:off x="0" y="4365625"/>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800"/>
              <a:t>Choc sur la queue excite les interneurones facilitateurs qui modifient la transmission entre le neurone sensoriel du siphon et les neurones moteurs de la branchie produisant une SENSIBILISATION.</a:t>
            </a:r>
          </a:p>
          <a:p>
            <a:pPr>
              <a:spcBef>
                <a:spcPct val="50000"/>
              </a:spcBef>
            </a:pPr>
            <a:r>
              <a:rPr lang="fr-FR" sz="1800"/>
              <a:t>Interneurones facilitateurs augmentent l</a:t>
            </a:r>
            <a:r>
              <a:rPr lang="fr-FR" altLang="fr-FR" sz="1800"/>
              <a:t>’</a:t>
            </a:r>
            <a:r>
              <a:rPr lang="fr-FR" sz="1800"/>
              <a:t>exocytose des neurones sensoriel et moteur qui émettent donc plus de PA et excitent donc plus la branchie.</a:t>
            </a:r>
          </a:p>
        </p:txBody>
      </p:sp>
      <p:pic>
        <p:nvPicPr>
          <p:cNvPr id="573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303" y="1291478"/>
            <a:ext cx="3024336" cy="265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2784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a:t>-</a:t>
            </a:r>
            <a:r>
              <a:rPr lang="fr-FR" i="1">
                <a:solidFill>
                  <a:srgbClr val="004080"/>
                </a:solidFill>
              </a:rPr>
              <a:t>Sensibilisation</a:t>
            </a:r>
            <a:r>
              <a:rPr lang="fr-FR" i="1"/>
              <a:t>:</a:t>
            </a:r>
            <a:endParaRPr lang="fr-FR"/>
          </a:p>
          <a:p>
            <a:pPr>
              <a:spcBef>
                <a:spcPct val="50000"/>
              </a:spcBef>
            </a:pPr>
            <a:endParaRPr lang="fr-FR"/>
          </a:p>
          <a:p>
            <a:pPr>
              <a:spcBef>
                <a:spcPct val="50000"/>
              </a:spcBef>
            </a:pPr>
            <a:endParaRPr lang="fr-FR"/>
          </a:p>
        </p:txBody>
      </p:sp>
      <p:sp>
        <p:nvSpPr>
          <p:cNvPr id="24579" name="Text Box 49"/>
          <p:cNvSpPr txBox="1">
            <a:spLocks noChangeArrowheads="1"/>
          </p:cNvSpPr>
          <p:nvPr/>
        </p:nvSpPr>
        <p:spPr bwMode="auto">
          <a:xfrm>
            <a:off x="-26268" y="2852936"/>
            <a:ext cx="9144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800" dirty="0"/>
              <a:t>1-Libération de sérotonine par l</a:t>
            </a:r>
            <a:r>
              <a:rPr lang="fr-FR" altLang="fr-FR" sz="1800" dirty="0"/>
              <a:t>’</a:t>
            </a:r>
            <a:r>
              <a:rPr lang="fr-FR" altLang="ja-JP" sz="1800" dirty="0"/>
              <a:t>interneurone facilitateur</a:t>
            </a:r>
          </a:p>
          <a:p>
            <a:pPr>
              <a:spcBef>
                <a:spcPct val="50000"/>
              </a:spcBef>
            </a:pPr>
            <a:r>
              <a:rPr lang="fr-FR" sz="1800" dirty="0" smtClean="0"/>
              <a:t>2-La sérotonine va sur un </a:t>
            </a:r>
            <a:r>
              <a:rPr lang="fr-FR" sz="1800" dirty="0" err="1" smtClean="0"/>
              <a:t>recepteur</a:t>
            </a:r>
            <a:r>
              <a:rPr lang="fr-FR" sz="1800" dirty="0" smtClean="0"/>
              <a:t> couplé à une </a:t>
            </a:r>
            <a:r>
              <a:rPr lang="fr-FR" sz="1800" dirty="0" err="1" smtClean="0"/>
              <a:t>protèine</a:t>
            </a:r>
            <a:r>
              <a:rPr lang="fr-FR" sz="1800" dirty="0" smtClean="0"/>
              <a:t> G</a:t>
            </a:r>
          </a:p>
          <a:p>
            <a:pPr>
              <a:spcBef>
                <a:spcPct val="50000"/>
              </a:spcBef>
            </a:pPr>
            <a:r>
              <a:rPr lang="fr-FR" sz="1800" dirty="0" smtClean="0"/>
              <a:t>3- Activation de l’</a:t>
            </a:r>
            <a:r>
              <a:rPr lang="fr-FR" sz="1800" dirty="0" err="1" smtClean="0"/>
              <a:t>adénylcyclase</a:t>
            </a:r>
            <a:r>
              <a:rPr lang="fr-FR" sz="1800" dirty="0" smtClean="0"/>
              <a:t>-&gt; production de AMP cyclique</a:t>
            </a:r>
          </a:p>
          <a:p>
            <a:pPr>
              <a:spcBef>
                <a:spcPct val="50000"/>
              </a:spcBef>
            </a:pPr>
            <a:r>
              <a:rPr lang="fr-FR" sz="1800" dirty="0" smtClean="0"/>
              <a:t>4- </a:t>
            </a:r>
            <a:r>
              <a:rPr lang="fr-FR" sz="1800" dirty="0"/>
              <a:t>Activation d</a:t>
            </a:r>
            <a:r>
              <a:rPr lang="fr-FR" altLang="fr-FR" sz="1800" dirty="0"/>
              <a:t>’</a:t>
            </a:r>
            <a:r>
              <a:rPr lang="fr-FR" sz="1800" dirty="0"/>
              <a:t>une protéine kinase A (PKA) </a:t>
            </a:r>
          </a:p>
          <a:p>
            <a:pPr>
              <a:spcBef>
                <a:spcPct val="50000"/>
              </a:spcBef>
            </a:pPr>
            <a:r>
              <a:rPr lang="fr-FR" sz="1800" dirty="0"/>
              <a:t>5</a:t>
            </a:r>
            <a:r>
              <a:rPr lang="fr-FR" sz="1800" dirty="0" smtClean="0"/>
              <a:t>-phosphorylation </a:t>
            </a:r>
            <a:r>
              <a:rPr lang="fr-FR" sz="1800" dirty="0"/>
              <a:t>des canaux potassium (qui normalement sont ouverts au repos) et les ferment : les ions K</a:t>
            </a:r>
            <a:r>
              <a:rPr lang="fr-FR" sz="1800" baseline="30000" dirty="0"/>
              <a:t>+</a:t>
            </a:r>
            <a:r>
              <a:rPr lang="fr-FR" sz="1800" dirty="0"/>
              <a:t> sortent beaucoup plus difficilement ce qui empêche la repolarisation de la membrane.</a:t>
            </a:r>
          </a:p>
          <a:p>
            <a:pPr>
              <a:spcBef>
                <a:spcPct val="50000"/>
              </a:spcBef>
            </a:pPr>
            <a:r>
              <a:rPr lang="fr-FR" sz="1800" dirty="0"/>
              <a:t>Le potentiel d'action du neurone sensoriel augmente en intensité et en durée </a:t>
            </a:r>
          </a:p>
          <a:p>
            <a:pPr>
              <a:spcBef>
                <a:spcPct val="50000"/>
              </a:spcBef>
            </a:pPr>
            <a:r>
              <a:rPr lang="fr-FR" sz="1800" dirty="0"/>
              <a:t>5-Ce qui </a:t>
            </a:r>
            <a:r>
              <a:rPr lang="fr-FR" sz="1800" dirty="0">
                <a:sym typeface="Symbol" pitchFamily="18" charset="2"/>
              </a:rPr>
              <a:t>augmente l</a:t>
            </a:r>
            <a:r>
              <a:rPr lang="ja-JP" altLang="fr-FR" sz="1800" dirty="0">
                <a:sym typeface="Symbol" pitchFamily="18" charset="2"/>
              </a:rPr>
              <a:t>’</a:t>
            </a:r>
            <a:r>
              <a:rPr lang="fr-FR" altLang="ja-JP" sz="1800" dirty="0">
                <a:sym typeface="Symbol" pitchFamily="18" charset="2"/>
              </a:rPr>
              <a:t>entrée de Ca+ dans le bouton synaptique </a:t>
            </a:r>
          </a:p>
          <a:p>
            <a:pPr>
              <a:spcBef>
                <a:spcPct val="50000"/>
              </a:spcBef>
            </a:pPr>
            <a:r>
              <a:rPr lang="fr-FR" sz="1800" dirty="0">
                <a:sym typeface="Symbol" pitchFamily="18" charset="2"/>
              </a:rPr>
              <a:t> plus de vésicules libérées dans la synapse séparant le neurone sensoriel du neurone moteur…</a:t>
            </a:r>
          </a:p>
        </p:txBody>
      </p:sp>
      <p:pic>
        <p:nvPicPr>
          <p:cNvPr id="2458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946"/>
            <a:ext cx="3384376" cy="269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6192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784" y="260648"/>
            <a:ext cx="8229600" cy="490066"/>
          </a:xfrm>
        </p:spPr>
        <p:txBody>
          <a:bodyPr>
            <a:normAutofit fontScale="90000"/>
          </a:bodyPr>
          <a:lstStyle/>
          <a:p>
            <a:r>
              <a:rPr lang="fr-FR" dirty="0" smtClean="0">
                <a:solidFill>
                  <a:srgbClr val="FF0000"/>
                </a:solidFill>
              </a:rPr>
              <a:t>Sensibilisation</a:t>
            </a:r>
            <a:endParaRPr lang="fr-FR" dirty="0">
              <a:solidFill>
                <a:srgbClr val="FF00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515097"/>
            <a:ext cx="4394265" cy="334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9130"/>
            <a:ext cx="3960440" cy="4494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808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8370"/>
                                        </p:tgtEl>
                                        <p:attrNameLst>
                                          <p:attrName>style.visibility</p:attrName>
                                        </p:attrNameLst>
                                      </p:cBhvr>
                                      <p:to>
                                        <p:strVal val="visible"/>
                                      </p:to>
                                    </p:set>
                                    <p:animEffect transition="in" filter="wipe(down)">
                                      <p:cBhvr>
                                        <p:cTn id="13"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7651" name="Text Box 3"/>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a:solidFill>
                  <a:srgbClr val="004080"/>
                </a:solidFill>
              </a:rPr>
              <a:t>-l</a:t>
            </a:r>
            <a:r>
              <a:rPr lang="ja-JP" altLang="fr-FR" i="1">
                <a:solidFill>
                  <a:srgbClr val="004080"/>
                </a:solidFill>
              </a:rPr>
              <a:t>’</a:t>
            </a:r>
            <a:r>
              <a:rPr lang="fr-FR" altLang="ja-JP" i="1">
                <a:solidFill>
                  <a:srgbClr val="004080"/>
                </a:solidFill>
              </a:rPr>
              <a:t>apprentissage associatif ou conditionnement:</a:t>
            </a:r>
            <a:endParaRPr lang="fr-FR" altLang="ja-JP">
              <a:solidFill>
                <a:srgbClr val="004080"/>
              </a:solidFill>
            </a:endParaRPr>
          </a:p>
          <a:p>
            <a:pPr>
              <a:spcBef>
                <a:spcPct val="50000"/>
              </a:spcBef>
            </a:pPr>
            <a:endParaRPr lang="fr-FR"/>
          </a:p>
          <a:p>
            <a:pPr>
              <a:spcBef>
                <a:spcPct val="50000"/>
              </a:spcBef>
            </a:pPr>
            <a:endParaRPr lang="fr-FR"/>
          </a:p>
        </p:txBody>
      </p:sp>
      <p:grpSp>
        <p:nvGrpSpPr>
          <p:cNvPr id="27652" name="Group 4"/>
          <p:cNvGrpSpPr>
            <a:grpSpLocks/>
          </p:cNvGrpSpPr>
          <p:nvPr/>
        </p:nvGrpSpPr>
        <p:grpSpPr bwMode="auto">
          <a:xfrm>
            <a:off x="4038600" y="1524000"/>
            <a:ext cx="5105400" cy="3902075"/>
            <a:chOff x="2496" y="1152"/>
            <a:chExt cx="3216" cy="2458"/>
          </a:xfrm>
        </p:grpSpPr>
        <p:pic>
          <p:nvPicPr>
            <p:cNvPr id="27655" name="Picture 5" descr="fig15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1152"/>
              <a:ext cx="2972" cy="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6"/>
            <p:cNvSpPr txBox="1">
              <a:spLocks noChangeArrowheads="1"/>
            </p:cNvSpPr>
            <p:nvPr/>
          </p:nvSpPr>
          <p:spPr bwMode="auto">
            <a:xfrm>
              <a:off x="5136" y="3072"/>
              <a:ext cx="5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1200"/>
                <a:t>Branchies</a:t>
              </a:r>
            </a:p>
          </p:txBody>
        </p:sp>
      </p:grpSp>
      <p:sp>
        <p:nvSpPr>
          <p:cNvPr id="27653" name="Text Box 8"/>
          <p:cNvSpPr txBox="1">
            <a:spLocks noChangeArrowheads="1"/>
          </p:cNvSpPr>
          <p:nvPr/>
        </p:nvSpPr>
        <p:spPr bwMode="auto">
          <a:xfrm>
            <a:off x="152400" y="2209800"/>
            <a:ext cx="3962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000"/>
              <a:t>Mécanismes similaires à la sensibilisation.</a:t>
            </a:r>
          </a:p>
          <a:p>
            <a:pPr>
              <a:spcBef>
                <a:spcPct val="50000"/>
              </a:spcBef>
            </a:pPr>
            <a:r>
              <a:rPr lang="fr-FR" sz="2000"/>
              <a:t>Le choc électrique stimule des interneurones qui facilitent l</a:t>
            </a:r>
            <a:r>
              <a:rPr lang="ja-JP" altLang="fr-FR" sz="2000"/>
              <a:t>’</a:t>
            </a:r>
            <a:r>
              <a:rPr lang="fr-FR" altLang="ja-JP" sz="2000"/>
              <a:t>excitation du neurone moteur et donc de la contraction.</a:t>
            </a:r>
          </a:p>
          <a:p>
            <a:pPr algn="just">
              <a:spcBef>
                <a:spcPct val="50000"/>
              </a:spcBef>
            </a:pPr>
            <a:r>
              <a:rPr lang="fr-FR" sz="2000"/>
              <a:t>Puis le simple touché pourra réactiver ce m</a:t>
            </a:r>
            <a:r>
              <a:rPr lang="fr-FR" altLang="ja-JP" sz="2000"/>
              <a:t>ême pattern après conditionnement.</a:t>
            </a:r>
            <a:endParaRPr lang="fr-FR" sz="2000">
              <a:sym typeface="Symbol" pitchFamily="18" charset="2"/>
            </a:endParaRPr>
          </a:p>
        </p:txBody>
      </p:sp>
      <p:cxnSp>
        <p:nvCxnSpPr>
          <p:cNvPr id="27654" name="Connecteur droit avec flèche 13"/>
          <p:cNvCxnSpPr>
            <a:cxnSpLocks noChangeShapeType="1"/>
          </p:cNvCxnSpPr>
          <p:nvPr/>
        </p:nvCxnSpPr>
        <p:spPr bwMode="auto">
          <a:xfrm rot="5400000" flipH="1" flipV="1">
            <a:off x="6400800" y="3276600"/>
            <a:ext cx="838200" cy="533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90565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587138" cy="643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03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Conditionnement</a:t>
            </a:r>
            <a:endParaRPr lang="fr-FR" dirty="0">
              <a:solidFill>
                <a:srgbClr val="FF0000"/>
              </a:solidFill>
            </a:endParaRPr>
          </a:p>
        </p:txBody>
      </p:sp>
      <p:pic>
        <p:nvPicPr>
          <p:cNvPr id="4"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6792"/>
            <a:ext cx="4355976" cy="254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462" y="1556792"/>
            <a:ext cx="4392488" cy="367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437112"/>
            <a:ext cx="4032448" cy="193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860032" y="5661248"/>
            <a:ext cx="4277518" cy="1200329"/>
          </a:xfrm>
          <a:prstGeom prst="rect">
            <a:avLst/>
          </a:prstGeom>
          <a:noFill/>
        </p:spPr>
        <p:txBody>
          <a:bodyPr wrap="none" rtlCol="0">
            <a:spAutoFit/>
          </a:bodyPr>
          <a:lstStyle/>
          <a:p>
            <a:r>
              <a:rPr lang="fr-FR" dirty="0" smtClean="0"/>
              <a:t>Plus de Ca++ lors SC+SI qui interagit avec</a:t>
            </a:r>
          </a:p>
          <a:p>
            <a:r>
              <a:rPr lang="fr-FR" dirty="0"/>
              <a:t>u</a:t>
            </a:r>
            <a:r>
              <a:rPr lang="fr-FR" dirty="0" smtClean="0"/>
              <a:t>ne protéine dénommée Calmoduline, </a:t>
            </a:r>
          </a:p>
          <a:p>
            <a:r>
              <a:rPr lang="fr-FR" dirty="0" smtClean="0"/>
              <a:t>augmente la réponse de l’</a:t>
            </a:r>
            <a:r>
              <a:rPr lang="fr-FR" dirty="0" err="1" smtClean="0"/>
              <a:t>adénylcyclase</a:t>
            </a:r>
            <a:r>
              <a:rPr lang="fr-FR" dirty="0" smtClean="0"/>
              <a:t> aux</a:t>
            </a:r>
          </a:p>
          <a:p>
            <a:r>
              <a:rPr lang="fr-FR" dirty="0" err="1"/>
              <a:t>p</a:t>
            </a:r>
            <a:r>
              <a:rPr lang="fr-FR" dirty="0" err="1" smtClean="0"/>
              <a:t>rotèines</a:t>
            </a:r>
            <a:r>
              <a:rPr lang="fr-FR" dirty="0" smtClean="0"/>
              <a:t> G.</a:t>
            </a:r>
            <a:endParaRPr lang="fr-FR" dirty="0"/>
          </a:p>
        </p:txBody>
      </p:sp>
    </p:spTree>
    <p:extLst>
      <p:ext uri="{BB962C8B-B14F-4D97-AF65-F5344CB8AC3E}">
        <p14:creationId xmlns:p14="http://schemas.microsoft.com/office/powerpoint/2010/main" val="14111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barn(inVertical)">
                                      <p:cBhvr>
                                        <p:cTn id="7" dur="500"/>
                                        <p:tgtEl>
                                          <p:spTgt spid="593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394"/>
                                        </p:tgtEl>
                                        <p:attrNameLst>
                                          <p:attrName>style.visibility</p:attrName>
                                        </p:attrNameLst>
                                      </p:cBhvr>
                                      <p:to>
                                        <p:strVal val="visible"/>
                                      </p:to>
                                    </p:set>
                                    <p:anim calcmode="lin" valueType="num">
                                      <p:cBhvr additive="base">
                                        <p:cTn id="12" dur="500" fill="hold"/>
                                        <p:tgtEl>
                                          <p:spTgt spid="59394"/>
                                        </p:tgtEl>
                                        <p:attrNameLst>
                                          <p:attrName>ppt_x</p:attrName>
                                        </p:attrNameLst>
                                      </p:cBhvr>
                                      <p:tavLst>
                                        <p:tav tm="0">
                                          <p:val>
                                            <p:strVal val="#ppt_x"/>
                                          </p:val>
                                        </p:tav>
                                        <p:tav tm="100000">
                                          <p:val>
                                            <p:strVal val="#ppt_x"/>
                                          </p:val>
                                        </p:tav>
                                      </p:tavLst>
                                    </p:anim>
                                    <p:anim calcmode="lin" valueType="num">
                                      <p:cBhvr additive="base">
                                        <p:cTn id="13"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6627" name="Rectangle 16"/>
          <p:cNvSpPr>
            <a:spLocks noChangeArrowheads="1"/>
          </p:cNvSpPr>
          <p:nvPr/>
        </p:nvSpPr>
        <p:spPr bwMode="auto">
          <a:xfrm>
            <a:off x="0" y="1600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t>Procédure d</a:t>
            </a:r>
            <a:r>
              <a:rPr lang="ja-JP" altLang="fr-FR" sz="2000"/>
              <a:t>’</a:t>
            </a:r>
            <a:r>
              <a:rPr lang="fr-FR" altLang="ja-JP" sz="2000"/>
              <a:t>apprentissage utilisée pour retenir l</a:t>
            </a:r>
            <a:r>
              <a:rPr lang="ja-JP" altLang="fr-FR" sz="2000"/>
              <a:t>’</a:t>
            </a:r>
            <a:r>
              <a:rPr lang="fr-FR" altLang="ja-JP" sz="2000"/>
              <a:t>association de deux stimuli, dont l</a:t>
            </a:r>
            <a:r>
              <a:rPr lang="ja-JP" altLang="fr-FR" sz="2000"/>
              <a:t>’</a:t>
            </a:r>
            <a:r>
              <a:rPr lang="fr-FR" altLang="ja-JP" sz="2000"/>
              <a:t>un provoque naturellement une réponse et l</a:t>
            </a:r>
            <a:r>
              <a:rPr lang="ja-JP" altLang="fr-FR" sz="2000"/>
              <a:t>’</a:t>
            </a:r>
            <a:r>
              <a:rPr lang="fr-FR" altLang="ja-JP" sz="2000"/>
              <a:t>autre pas. </a:t>
            </a:r>
            <a:endParaRPr lang="fr-FR" sz="2000"/>
          </a:p>
        </p:txBody>
      </p:sp>
      <p:pic>
        <p:nvPicPr>
          <p:cNvPr id="26628" name="Imag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71800"/>
            <a:ext cx="5689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3"/>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i="1">
                <a:solidFill>
                  <a:srgbClr val="004080"/>
                </a:solidFill>
              </a:rPr>
              <a:t>-l</a:t>
            </a:r>
            <a:r>
              <a:rPr lang="ja-JP" altLang="fr-FR" i="1">
                <a:solidFill>
                  <a:srgbClr val="004080"/>
                </a:solidFill>
              </a:rPr>
              <a:t>’</a:t>
            </a:r>
            <a:r>
              <a:rPr lang="fr-FR" altLang="ja-JP" i="1">
                <a:solidFill>
                  <a:srgbClr val="004080"/>
                </a:solidFill>
              </a:rPr>
              <a:t>apprentissage associatif ou conditionnement:</a:t>
            </a:r>
            <a:endParaRPr lang="fr-FR" altLang="ja-JP">
              <a:solidFill>
                <a:srgbClr val="004080"/>
              </a:solidFill>
            </a:endParaRPr>
          </a:p>
          <a:p>
            <a:pPr>
              <a:spcBef>
                <a:spcPct val="50000"/>
              </a:spcBef>
            </a:pPr>
            <a:endParaRPr lang="fr-FR"/>
          </a:p>
          <a:p>
            <a:pPr>
              <a:spcBef>
                <a:spcPct val="50000"/>
              </a:spcBef>
            </a:pPr>
            <a:endParaRPr lang="fr-FR"/>
          </a:p>
        </p:txBody>
      </p:sp>
    </p:spTree>
    <p:extLst>
      <p:ext uri="{BB962C8B-B14F-4D97-AF65-F5344CB8AC3E}">
        <p14:creationId xmlns:p14="http://schemas.microsoft.com/office/powerpoint/2010/main" val="28995656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a:solidFill>
                  <a:srgbClr val="004080"/>
                </a:solidFill>
                <a:latin typeface="Papyrus" charset="0"/>
              </a:rPr>
              <a:t>Les bases moléculaires et cellulaires de la mémoire</a:t>
            </a:r>
          </a:p>
        </p:txBody>
      </p:sp>
      <p:sp>
        <p:nvSpPr>
          <p:cNvPr id="49154" name="Rectangle 16"/>
          <p:cNvSpPr>
            <a:spLocks noChangeArrowheads="1"/>
          </p:cNvSpPr>
          <p:nvPr/>
        </p:nvSpPr>
        <p:spPr bwMode="auto">
          <a:xfrm>
            <a:off x="0" y="1600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t>Procédure d</a:t>
            </a:r>
            <a:r>
              <a:rPr lang="ja-JP" altLang="fr-FR" sz="2000"/>
              <a:t>’</a:t>
            </a:r>
            <a:r>
              <a:rPr lang="fr-FR" altLang="ja-JP" sz="2000"/>
              <a:t>apprentissage utilisée pour retenir l</a:t>
            </a:r>
            <a:r>
              <a:rPr lang="ja-JP" altLang="fr-FR" sz="2000"/>
              <a:t>’</a:t>
            </a:r>
            <a:r>
              <a:rPr lang="fr-FR" altLang="ja-JP" sz="2000"/>
              <a:t>association de deux stimuli, dont l</a:t>
            </a:r>
            <a:r>
              <a:rPr lang="ja-JP" altLang="fr-FR" sz="2000"/>
              <a:t>’</a:t>
            </a:r>
            <a:r>
              <a:rPr lang="fr-FR" altLang="ja-JP" sz="2000"/>
              <a:t>un provoque naturellement une réponse et l</a:t>
            </a:r>
            <a:r>
              <a:rPr lang="ja-JP" altLang="fr-FR" sz="2000"/>
              <a:t>’</a:t>
            </a:r>
            <a:r>
              <a:rPr lang="fr-FR" altLang="ja-JP" sz="2000"/>
              <a:t>autre pas. </a:t>
            </a:r>
            <a:endParaRPr lang="fr-FR" sz="2000"/>
          </a:p>
        </p:txBody>
      </p:sp>
      <p:sp>
        <p:nvSpPr>
          <p:cNvPr id="49156" name="Text Box 3"/>
          <p:cNvSpPr txBox="1">
            <a:spLocks noChangeArrowheads="1"/>
          </p:cNvSpPr>
          <p:nvPr/>
        </p:nvSpPr>
        <p:spPr bwMode="auto">
          <a:xfrm>
            <a:off x="0" y="1066800"/>
            <a:ext cx="853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i="1">
                <a:solidFill>
                  <a:srgbClr val="004080"/>
                </a:solidFill>
              </a:rPr>
              <a:t>-l</a:t>
            </a:r>
            <a:r>
              <a:rPr lang="ja-JP" altLang="fr-FR" i="1">
                <a:solidFill>
                  <a:srgbClr val="004080"/>
                </a:solidFill>
              </a:rPr>
              <a:t>’</a:t>
            </a:r>
            <a:r>
              <a:rPr lang="fr-FR" altLang="ja-JP" i="1">
                <a:solidFill>
                  <a:srgbClr val="004080"/>
                </a:solidFill>
              </a:rPr>
              <a:t>apprentissage associatif ou conditionnement:</a:t>
            </a:r>
            <a:endParaRPr lang="fr-FR" altLang="ja-JP">
              <a:solidFill>
                <a:srgbClr val="004080"/>
              </a:solidFill>
            </a:endParaRPr>
          </a:p>
          <a:p>
            <a:pPr>
              <a:spcBef>
                <a:spcPct val="50000"/>
              </a:spcBef>
            </a:pPr>
            <a:endParaRPr lang="fr-FR"/>
          </a:p>
          <a:p>
            <a:pPr>
              <a:spcBef>
                <a:spcPct val="50000"/>
              </a:spcBef>
            </a:pPr>
            <a:endParaRPr lang="fr-FR"/>
          </a:p>
        </p:txBody>
      </p:sp>
      <p:pic>
        <p:nvPicPr>
          <p:cNvPr id="2" name="Image 1"/>
          <p:cNvPicPr>
            <a:picLocks noChangeAspect="1"/>
          </p:cNvPicPr>
          <p:nvPr/>
        </p:nvPicPr>
        <p:blipFill>
          <a:blip r:embed="rId3"/>
          <a:stretch>
            <a:fillRect/>
          </a:stretch>
        </p:blipFill>
        <p:spPr>
          <a:xfrm>
            <a:off x="1803400" y="2641600"/>
            <a:ext cx="5715000" cy="3556000"/>
          </a:xfrm>
          <a:prstGeom prst="rect">
            <a:avLst/>
          </a:prstGeom>
        </p:spPr>
      </p:pic>
    </p:spTree>
    <p:extLst>
      <p:ext uri="{BB962C8B-B14F-4D97-AF65-F5344CB8AC3E}">
        <p14:creationId xmlns:p14="http://schemas.microsoft.com/office/powerpoint/2010/main" val="21137477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038600"/>
            <a:ext cx="586898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8676" name="ZoneTexte 5"/>
          <p:cNvSpPr txBox="1">
            <a:spLocks noChangeArrowheads="1"/>
          </p:cNvSpPr>
          <p:nvPr/>
        </p:nvSpPr>
        <p:spPr bwMode="auto">
          <a:xfrm>
            <a:off x="0" y="18288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a:t>La répétition des apprentissages associatifs, ou d</a:t>
            </a:r>
            <a:r>
              <a:rPr lang="ja-JP" altLang="fr-FR"/>
              <a:t>’</a:t>
            </a:r>
            <a:r>
              <a:rPr lang="fr-FR" altLang="ja-JP"/>
              <a:t>habituation ou sensibilisation peuvent faire perdurer plusieurs mois les chgmts comportementaux.</a:t>
            </a:r>
          </a:p>
          <a:p>
            <a:endParaRPr lang="fr-FR"/>
          </a:p>
          <a:p>
            <a:r>
              <a:rPr lang="fr-FR" sz="2400">
                <a:sym typeface="Symbol" pitchFamily="18" charset="2"/>
              </a:rPr>
              <a:t></a:t>
            </a:r>
            <a:r>
              <a:rPr lang="fr-FR"/>
              <a:t>Modifications de la taille et du nombre du synapses sensorielles</a:t>
            </a:r>
          </a:p>
        </p:txBody>
      </p:sp>
    </p:spTree>
    <p:extLst>
      <p:ext uri="{BB962C8B-B14F-4D97-AF65-F5344CB8AC3E}">
        <p14:creationId xmlns:p14="http://schemas.microsoft.com/office/powerpoint/2010/main" val="11295676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p:cNvSpPr txBox="1">
            <a:spLocks noChangeArrowheads="1"/>
          </p:cNvSpPr>
          <p:nvPr/>
        </p:nvSpPr>
        <p:spPr bwMode="auto">
          <a:xfrm>
            <a:off x="0" y="853281"/>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a:t>
            </a:r>
            <a:r>
              <a:rPr lang="fr-FR" dirty="0" smtClean="0">
                <a:solidFill>
                  <a:schemeClr val="tx2"/>
                </a:solidFill>
                <a:sym typeface="Symbol" charset="0"/>
              </a:rPr>
              <a:t>comportementales: la plasticité</a:t>
            </a:r>
            <a:endParaRPr lang="fr-FR" dirty="0">
              <a:solidFill>
                <a:schemeClr val="tx2"/>
              </a:solidFill>
              <a:sym typeface="Symbol" charset="0"/>
            </a:endParaRPr>
          </a:p>
        </p:txBody>
      </p:sp>
      <p:pic>
        <p:nvPicPr>
          <p:cNvPr id="34818" name="Picture 4" descr="multi synap 1"/>
          <p:cNvPicPr>
            <a:picLocks noChangeAspect="1" noChangeArrowheads="1"/>
          </p:cNvPicPr>
          <p:nvPr/>
        </p:nvPicPr>
        <p:blipFill>
          <a:blip r:embed="rId3" cstate="print">
            <a:lum bright="8000"/>
            <a:extLst>
              <a:ext uri="{28A0092B-C50C-407E-A947-70E740481C1C}">
                <a14:useLocalDpi xmlns:a14="http://schemas.microsoft.com/office/drawing/2010/main" val="0"/>
              </a:ext>
            </a:extLst>
          </a:blip>
          <a:srcRect r="1822" b="11697"/>
          <a:stretch>
            <a:fillRect/>
          </a:stretch>
        </p:blipFill>
        <p:spPr bwMode="auto">
          <a:xfrm>
            <a:off x="228600" y="1752600"/>
            <a:ext cx="4191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4648200" y="1600200"/>
            <a:ext cx="4267200"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a:t>En condition enrichie:</a:t>
            </a:r>
          </a:p>
          <a:p>
            <a:pPr>
              <a:spcBef>
                <a:spcPct val="50000"/>
              </a:spcBef>
            </a:pPr>
            <a:r>
              <a:rPr lang="fr-FR" dirty="0"/>
              <a:t>-Augmentation de l</a:t>
            </a:r>
            <a:r>
              <a:rPr lang="ja-JP" altLang="fr-FR" dirty="0"/>
              <a:t>’</a:t>
            </a:r>
            <a:r>
              <a:rPr lang="fr-FR" altLang="ja-JP" dirty="0"/>
              <a:t>épaisseur du cortex: augmentation de la densité des ramifications </a:t>
            </a:r>
            <a:r>
              <a:rPr lang="fr-FR" altLang="ja-JP" dirty="0" smtClean="0"/>
              <a:t>neuronales et </a:t>
            </a:r>
            <a:r>
              <a:rPr lang="fr-FR" altLang="ja-JP" dirty="0"/>
              <a:t>de la taille des </a:t>
            </a:r>
            <a:r>
              <a:rPr lang="fr-FR" altLang="ja-JP" dirty="0" smtClean="0"/>
              <a:t>synapses.</a:t>
            </a:r>
            <a:endParaRPr lang="fr-FR" altLang="ja-JP" dirty="0"/>
          </a:p>
          <a:p>
            <a:pPr>
              <a:spcBef>
                <a:spcPct val="50000"/>
              </a:spcBef>
            </a:pPr>
            <a:endParaRPr lang="fr-FR" dirty="0"/>
          </a:p>
        </p:txBody>
      </p:sp>
      <p:sp>
        <p:nvSpPr>
          <p:cNvPr id="34820" name="Text Box 6"/>
          <p:cNvSpPr txBox="1">
            <a:spLocks noChangeArrowheads="1"/>
          </p:cNvSpPr>
          <p:nvPr/>
        </p:nvSpPr>
        <p:spPr bwMode="auto">
          <a:xfrm>
            <a:off x="152400" y="3200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standard</a:t>
            </a:r>
          </a:p>
        </p:txBody>
      </p:sp>
      <p:sp>
        <p:nvSpPr>
          <p:cNvPr id="34821" name="Text Box 7"/>
          <p:cNvSpPr txBox="1">
            <a:spLocks noChangeArrowheads="1"/>
          </p:cNvSpPr>
          <p:nvPr/>
        </p:nvSpPr>
        <p:spPr bwMode="auto">
          <a:xfrm>
            <a:off x="2514600" y="3200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appauvrie</a:t>
            </a:r>
          </a:p>
        </p:txBody>
      </p:sp>
      <p:sp>
        <p:nvSpPr>
          <p:cNvPr id="34822" name="Text Box 8"/>
          <p:cNvSpPr txBox="1">
            <a:spLocks noChangeArrowheads="1"/>
          </p:cNvSpPr>
          <p:nvPr/>
        </p:nvSpPr>
        <p:spPr bwMode="auto">
          <a:xfrm>
            <a:off x="1143000" y="57150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enrichie</a:t>
            </a:r>
          </a:p>
        </p:txBody>
      </p:sp>
      <p:sp>
        <p:nvSpPr>
          <p:cNvPr id="34823" name="Text Box 9"/>
          <p:cNvSpPr txBox="1">
            <a:spLocks noChangeArrowheads="1"/>
          </p:cNvSpPr>
          <p:nvPr/>
        </p:nvSpPr>
        <p:spPr bwMode="auto">
          <a:xfrm>
            <a:off x="5105400" y="6521450"/>
            <a:ext cx="403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Expérience réalisée par Rosenzweig, 1961</a:t>
            </a:r>
          </a:p>
        </p:txBody>
      </p:sp>
      <p:sp>
        <p:nvSpPr>
          <p:cNvPr id="34824"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a:solidFill>
                  <a:srgbClr val="004080"/>
                </a:solidFill>
                <a:latin typeface="Papyrus" charset="0"/>
              </a:rPr>
              <a:t>Les bases moléculaires et cellulaires de la mémoire</a:t>
            </a:r>
          </a:p>
        </p:txBody>
      </p:sp>
      <p:pic>
        <p:nvPicPr>
          <p:cNvPr id="10" name="Image 9"/>
          <p:cNvPicPr>
            <a:picLocks noChangeAspect="1"/>
          </p:cNvPicPr>
          <p:nvPr/>
        </p:nvPicPr>
        <p:blipFill>
          <a:blip r:embed="rId4"/>
          <a:stretch>
            <a:fillRect/>
          </a:stretch>
        </p:blipFill>
        <p:spPr>
          <a:xfrm>
            <a:off x="6156176" y="3819698"/>
            <a:ext cx="2274256" cy="2367294"/>
          </a:xfrm>
          <a:prstGeom prst="rect">
            <a:avLst/>
          </a:prstGeom>
        </p:spPr>
      </p:pic>
    </p:spTree>
    <p:extLst>
      <p:ext uri="{BB962C8B-B14F-4D97-AF65-F5344CB8AC3E}">
        <p14:creationId xmlns:p14="http://schemas.microsoft.com/office/powerpoint/2010/main" val="39060381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p:cNvSpPr txBox="1">
            <a:spLocks noChangeArrowheads="1"/>
          </p:cNvSpPr>
          <p:nvPr/>
        </p:nvSpPr>
        <p:spPr bwMode="auto">
          <a:xfrm>
            <a:off x="0" y="853281"/>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a:t>
            </a:r>
            <a:r>
              <a:rPr lang="fr-FR" dirty="0" smtClean="0">
                <a:solidFill>
                  <a:schemeClr val="tx2"/>
                </a:solidFill>
                <a:sym typeface="Symbol" charset="0"/>
              </a:rPr>
              <a:t>comportementales: la plasticité</a:t>
            </a:r>
            <a:endParaRPr lang="fr-FR" dirty="0">
              <a:solidFill>
                <a:schemeClr val="tx2"/>
              </a:solidFill>
              <a:sym typeface="Symbol" charset="0"/>
            </a:endParaRPr>
          </a:p>
        </p:txBody>
      </p:sp>
      <p:pic>
        <p:nvPicPr>
          <p:cNvPr id="34818" name="Picture 4" descr="multi synap 1"/>
          <p:cNvPicPr>
            <a:picLocks noChangeAspect="1" noChangeArrowheads="1"/>
          </p:cNvPicPr>
          <p:nvPr/>
        </p:nvPicPr>
        <p:blipFill>
          <a:blip r:embed="rId3" cstate="print">
            <a:lum bright="8000"/>
            <a:extLst>
              <a:ext uri="{28A0092B-C50C-407E-A947-70E740481C1C}">
                <a14:useLocalDpi xmlns:a14="http://schemas.microsoft.com/office/drawing/2010/main" val="0"/>
              </a:ext>
            </a:extLst>
          </a:blip>
          <a:srcRect r="1822" b="11697"/>
          <a:stretch>
            <a:fillRect/>
          </a:stretch>
        </p:blipFill>
        <p:spPr bwMode="auto">
          <a:xfrm>
            <a:off x="228600" y="1752600"/>
            <a:ext cx="4191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4648200" y="1600200"/>
            <a:ext cx="42672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a:t>En condition enrichie:</a:t>
            </a:r>
          </a:p>
          <a:p>
            <a:pPr>
              <a:spcBef>
                <a:spcPct val="50000"/>
              </a:spcBef>
            </a:pPr>
            <a:r>
              <a:rPr lang="fr-FR" dirty="0"/>
              <a:t>-Augmentation de l</a:t>
            </a:r>
            <a:r>
              <a:rPr lang="ja-JP" altLang="fr-FR" dirty="0"/>
              <a:t>’</a:t>
            </a:r>
            <a:r>
              <a:rPr lang="fr-FR" altLang="ja-JP" dirty="0"/>
              <a:t>épaisseur du cortex: augmentation de la densité des ramifications neuronales et de la taille des synapses.</a:t>
            </a:r>
          </a:p>
          <a:p>
            <a:pPr>
              <a:spcBef>
                <a:spcPct val="50000"/>
              </a:spcBef>
            </a:pPr>
            <a:r>
              <a:rPr lang="fr-FR" dirty="0" smtClean="0"/>
              <a:t>-</a:t>
            </a:r>
            <a:r>
              <a:rPr lang="fr-FR" dirty="0"/>
              <a:t>capacité d</a:t>
            </a:r>
            <a:r>
              <a:rPr lang="ja-JP" altLang="fr-FR" dirty="0"/>
              <a:t>’</a:t>
            </a:r>
            <a:r>
              <a:rPr lang="fr-FR" altLang="ja-JP" dirty="0"/>
              <a:t>apprentissage et de résolution de problème plus importantes</a:t>
            </a:r>
          </a:p>
          <a:p>
            <a:pPr>
              <a:spcBef>
                <a:spcPct val="50000"/>
              </a:spcBef>
            </a:pPr>
            <a:r>
              <a:rPr lang="fr-FR" dirty="0"/>
              <a:t>-augmentation de la capacité de récupération en cas de dommages cérébraux.</a:t>
            </a:r>
          </a:p>
        </p:txBody>
      </p:sp>
      <p:sp>
        <p:nvSpPr>
          <p:cNvPr id="34820" name="Text Box 6"/>
          <p:cNvSpPr txBox="1">
            <a:spLocks noChangeArrowheads="1"/>
          </p:cNvSpPr>
          <p:nvPr/>
        </p:nvSpPr>
        <p:spPr bwMode="auto">
          <a:xfrm>
            <a:off x="152400" y="3200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standard</a:t>
            </a:r>
          </a:p>
        </p:txBody>
      </p:sp>
      <p:sp>
        <p:nvSpPr>
          <p:cNvPr id="34821" name="Text Box 7"/>
          <p:cNvSpPr txBox="1">
            <a:spLocks noChangeArrowheads="1"/>
          </p:cNvSpPr>
          <p:nvPr/>
        </p:nvSpPr>
        <p:spPr bwMode="auto">
          <a:xfrm>
            <a:off x="2514600" y="3200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appauvrie</a:t>
            </a:r>
          </a:p>
        </p:txBody>
      </p:sp>
      <p:sp>
        <p:nvSpPr>
          <p:cNvPr id="34822" name="Text Box 8"/>
          <p:cNvSpPr txBox="1">
            <a:spLocks noChangeArrowheads="1"/>
          </p:cNvSpPr>
          <p:nvPr/>
        </p:nvSpPr>
        <p:spPr bwMode="auto">
          <a:xfrm>
            <a:off x="1143000" y="57150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Condition enrichie</a:t>
            </a:r>
          </a:p>
        </p:txBody>
      </p:sp>
      <p:sp>
        <p:nvSpPr>
          <p:cNvPr id="34823" name="Text Box 9"/>
          <p:cNvSpPr txBox="1">
            <a:spLocks noChangeArrowheads="1"/>
          </p:cNvSpPr>
          <p:nvPr/>
        </p:nvSpPr>
        <p:spPr bwMode="auto">
          <a:xfrm>
            <a:off x="5105400" y="6521450"/>
            <a:ext cx="403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1600"/>
              <a:t>Expérience réalisée par Rosenzweig, 1961</a:t>
            </a:r>
          </a:p>
        </p:txBody>
      </p:sp>
      <p:sp>
        <p:nvSpPr>
          <p:cNvPr id="34824"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a:solidFill>
                  <a:srgbClr val="004080"/>
                </a:solidFill>
                <a:latin typeface="Papyrus" charset="0"/>
              </a:rPr>
              <a:t>Les bases moléculaires et cellulaires de la mémoire</a:t>
            </a:r>
          </a:p>
        </p:txBody>
      </p:sp>
    </p:spTree>
    <p:extLst>
      <p:ext uri="{BB962C8B-B14F-4D97-AF65-F5344CB8AC3E}">
        <p14:creationId xmlns:p14="http://schemas.microsoft.com/office/powerpoint/2010/main" val="16641966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9800"/>
            <a:ext cx="41021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6"/>
          <p:cNvSpPr txBox="1">
            <a:spLocks noChangeArrowheads="1"/>
          </p:cNvSpPr>
          <p:nvPr/>
        </p:nvSpPr>
        <p:spPr bwMode="auto">
          <a:xfrm>
            <a:off x="0" y="2743200"/>
            <a:ext cx="47244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a:t>Volume de l</a:t>
            </a:r>
            <a:r>
              <a:rPr lang="ja-JP" altLang="fr-FR"/>
              <a:t>’</a:t>
            </a:r>
            <a:r>
              <a:rPr lang="fr-FR" altLang="ja-JP"/>
              <a:t>hippocampe plus important chez des chauffeurs de taxi en comparaison à des contrôles.</a:t>
            </a:r>
          </a:p>
          <a:p>
            <a:pPr>
              <a:spcBef>
                <a:spcPct val="50000"/>
              </a:spcBef>
            </a:pPr>
            <a:r>
              <a:rPr lang="fr-FR" altLang="ja-JP"/>
              <a:t>Augmentation de l’hippocampe corrélée au nombre d’années dans la profession.</a:t>
            </a:r>
            <a:endParaRPr lang="fr-FR"/>
          </a:p>
        </p:txBody>
      </p:sp>
      <p:sp>
        <p:nvSpPr>
          <p:cNvPr id="95237"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dirty="0">
                <a:solidFill>
                  <a:srgbClr val="004080"/>
                </a:solidFill>
                <a:latin typeface="Papyrus" charset="0"/>
              </a:rPr>
              <a:t>Les bases moléculaires et cellulaires de la mémoire</a:t>
            </a:r>
          </a:p>
        </p:txBody>
      </p:sp>
      <p:sp>
        <p:nvSpPr>
          <p:cNvPr id="8" name="Text Box 3"/>
          <p:cNvSpPr txBox="1">
            <a:spLocks noChangeArrowheads="1"/>
          </p:cNvSpPr>
          <p:nvPr/>
        </p:nvSpPr>
        <p:spPr bwMode="auto">
          <a:xfrm>
            <a:off x="0" y="853281"/>
            <a:ext cx="9144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comportementales: la plasticité</a:t>
            </a:r>
          </a:p>
          <a:p>
            <a:pPr>
              <a:spcBef>
                <a:spcPct val="50000"/>
              </a:spcBef>
            </a:pPr>
            <a:endParaRPr lang="fr-FR" dirty="0">
              <a:solidFill>
                <a:schemeClr val="tx2"/>
              </a:solidFill>
              <a:sym typeface="Symbol" charset="0"/>
            </a:endParaRPr>
          </a:p>
        </p:txBody>
      </p:sp>
    </p:spTree>
    <p:extLst>
      <p:ext uri="{BB962C8B-B14F-4D97-AF65-F5344CB8AC3E}">
        <p14:creationId xmlns:p14="http://schemas.microsoft.com/office/powerpoint/2010/main" val="7759358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5"/>
          <p:cNvSpPr txBox="1">
            <a:spLocks noChangeArrowheads="1"/>
          </p:cNvSpPr>
          <p:nvPr/>
        </p:nvSpPr>
        <p:spPr bwMode="auto">
          <a:xfrm>
            <a:off x="4368800" y="4670504"/>
            <a:ext cx="46355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2200" dirty="0">
                <a:latin typeface="Trebuchet MS" charset="0"/>
              </a:rPr>
              <a:t>Suite </a:t>
            </a:r>
            <a:r>
              <a:rPr lang="fr-FR" sz="2200" dirty="0" smtClean="0">
                <a:latin typeface="Trebuchet MS" charset="0"/>
              </a:rPr>
              <a:t>à des stimulations répétées des doigts 2,3 et 4, </a:t>
            </a:r>
            <a:r>
              <a:rPr lang="fr-FR" sz="2200" dirty="0">
                <a:latin typeface="Trebuchet MS" charset="0"/>
              </a:rPr>
              <a:t>le cortex </a:t>
            </a:r>
            <a:r>
              <a:rPr lang="fr-FR" sz="2200" dirty="0" err="1">
                <a:latin typeface="Trebuchet MS" charset="0"/>
              </a:rPr>
              <a:t>somesthésique</a:t>
            </a:r>
            <a:r>
              <a:rPr lang="fr-FR" sz="2200" dirty="0">
                <a:latin typeface="Trebuchet MS" charset="0"/>
              </a:rPr>
              <a:t> se réorganise, dans le sens d</a:t>
            </a:r>
            <a:r>
              <a:rPr lang="ja-JP" altLang="fr-FR" sz="2200" dirty="0">
                <a:latin typeface="Trebuchet MS" charset="0"/>
              </a:rPr>
              <a:t>’</a:t>
            </a:r>
            <a:r>
              <a:rPr lang="fr-FR" altLang="ja-JP" sz="2200" dirty="0">
                <a:latin typeface="Trebuchet MS" charset="0"/>
              </a:rPr>
              <a:t>une expansion de la région corticale correspondant. </a:t>
            </a:r>
            <a:endParaRPr lang="fr-FR" sz="2200" dirty="0">
              <a:latin typeface="Trebuchet MS" charset="0"/>
            </a:endParaRPr>
          </a:p>
        </p:txBody>
      </p:sp>
      <p:pic>
        <p:nvPicPr>
          <p:cNvPr id="47109" name="Picture 10" descr="fig6"/>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l="3551" r="13017"/>
          <a:stretch>
            <a:fillRect/>
          </a:stretch>
        </p:blipFill>
        <p:spPr bwMode="auto">
          <a:xfrm>
            <a:off x="88900" y="4173538"/>
            <a:ext cx="41148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7"/>
          <p:cNvSpPr>
            <a:spLocks noGrp="1" noChangeArrowheads="1"/>
          </p:cNvSpPr>
          <p:nvPr>
            <p:ph type="title" idx="4294967295"/>
          </p:nvPr>
        </p:nvSpPr>
        <p:spPr/>
        <p:txBody>
          <a:bodyPr/>
          <a:lstStyle/>
          <a:p>
            <a:r>
              <a:rPr lang="fr-FR">
                <a:latin typeface="Arial" charset="0"/>
                <a:ea typeface="ＭＳ Ｐゴシック" charset="0"/>
                <a:cs typeface="ＭＳ Ｐゴシック" charset="0"/>
              </a:rPr>
              <a:t> </a:t>
            </a:r>
          </a:p>
        </p:txBody>
      </p:sp>
      <p:sp>
        <p:nvSpPr>
          <p:cNvPr id="8"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dirty="0">
                <a:solidFill>
                  <a:srgbClr val="004080"/>
                </a:solidFill>
                <a:latin typeface="Papyrus" charset="0"/>
              </a:rPr>
              <a:t>Les bases moléculaires et cellulaires de la mémoire</a:t>
            </a:r>
          </a:p>
        </p:txBody>
      </p:sp>
      <p:sp>
        <p:nvSpPr>
          <p:cNvPr id="9" name="Text Box 3"/>
          <p:cNvSpPr txBox="1">
            <a:spLocks noChangeArrowheads="1"/>
          </p:cNvSpPr>
          <p:nvPr/>
        </p:nvSpPr>
        <p:spPr bwMode="auto">
          <a:xfrm>
            <a:off x="0" y="853281"/>
            <a:ext cx="9144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comportementales: la plasticité</a:t>
            </a:r>
          </a:p>
          <a:p>
            <a:pPr>
              <a:spcBef>
                <a:spcPct val="50000"/>
              </a:spcBef>
            </a:pPr>
            <a:endParaRPr lang="fr-FR" dirty="0">
              <a:solidFill>
                <a:schemeClr val="tx2"/>
              </a:solidFill>
              <a:sym typeface="Symbol" charset="0"/>
            </a:endParaRPr>
          </a:p>
        </p:txBody>
      </p:sp>
      <p:pic>
        <p:nvPicPr>
          <p:cNvPr id="3" name="Image 2"/>
          <p:cNvPicPr>
            <a:picLocks noChangeAspect="1"/>
          </p:cNvPicPr>
          <p:nvPr/>
        </p:nvPicPr>
        <p:blipFill>
          <a:blip r:embed="rId4"/>
          <a:stretch>
            <a:fillRect/>
          </a:stretch>
        </p:blipFill>
        <p:spPr>
          <a:xfrm>
            <a:off x="660400" y="1417638"/>
            <a:ext cx="2946400" cy="2755900"/>
          </a:xfrm>
          <a:prstGeom prst="rect">
            <a:avLst/>
          </a:prstGeom>
        </p:spPr>
      </p:pic>
      <p:pic>
        <p:nvPicPr>
          <p:cNvPr id="4" name="Image 3"/>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b="13872"/>
          <a:stretch/>
        </p:blipFill>
        <p:spPr>
          <a:xfrm flipH="1">
            <a:off x="4902200" y="1417638"/>
            <a:ext cx="3098798" cy="2595562"/>
          </a:xfrm>
          <a:prstGeom prst="rect">
            <a:avLst/>
          </a:prstGeom>
        </p:spPr>
      </p:pic>
    </p:spTree>
    <p:extLst>
      <p:ext uri="{BB962C8B-B14F-4D97-AF65-F5344CB8AC3E}">
        <p14:creationId xmlns:p14="http://schemas.microsoft.com/office/powerpoint/2010/main" val="13541512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8" descr="305"/>
          <p:cNvPicPr>
            <a:picLocks noChangeAspect="1" noChangeArrowheads="1"/>
          </p:cNvPicPr>
          <p:nvPr/>
        </p:nvPicPr>
        <p:blipFill>
          <a:blip r:embed="rId3">
            <a:extLst>
              <a:ext uri="{28A0092B-C50C-407E-A947-70E740481C1C}">
                <a14:useLocalDpi xmlns:a14="http://schemas.microsoft.com/office/drawing/2010/main" val="0"/>
              </a:ext>
            </a:extLst>
          </a:blip>
          <a:srcRect l="5882" t="5302" r="34314" b="68939"/>
          <a:stretch>
            <a:fillRect/>
          </a:stretch>
        </p:blipFill>
        <p:spPr bwMode="auto">
          <a:xfrm>
            <a:off x="330200" y="1828800"/>
            <a:ext cx="4648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descr="305"/>
          <p:cNvPicPr>
            <a:picLocks noChangeAspect="1" noChangeArrowheads="1"/>
          </p:cNvPicPr>
          <p:nvPr/>
        </p:nvPicPr>
        <p:blipFill>
          <a:blip r:embed="rId3">
            <a:extLst>
              <a:ext uri="{28A0092B-C50C-407E-A947-70E740481C1C}">
                <a14:useLocalDpi xmlns:a14="http://schemas.microsoft.com/office/drawing/2010/main" val="0"/>
              </a:ext>
            </a:extLst>
          </a:blip>
          <a:srcRect t="64394" r="29411" b="16667"/>
          <a:stretch>
            <a:fillRect/>
          </a:stretch>
        </p:blipFill>
        <p:spPr bwMode="auto">
          <a:xfrm>
            <a:off x="0" y="4533900"/>
            <a:ext cx="5486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10"/>
          <p:cNvSpPr>
            <a:spLocks noChangeShapeType="1"/>
          </p:cNvSpPr>
          <p:nvPr/>
        </p:nvSpPr>
        <p:spPr bwMode="auto">
          <a:xfrm flipV="1">
            <a:off x="2971800" y="4876800"/>
            <a:ext cx="228600" cy="228600"/>
          </a:xfrm>
          <a:prstGeom prst="line">
            <a:avLst/>
          </a:prstGeom>
          <a:noFill/>
          <a:ln w="25400">
            <a:solidFill>
              <a:srgbClr val="FF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fr-FR"/>
          </a:p>
        </p:txBody>
      </p:sp>
      <p:sp>
        <p:nvSpPr>
          <p:cNvPr id="49159" name="Line 11"/>
          <p:cNvSpPr>
            <a:spLocks noChangeShapeType="1"/>
          </p:cNvSpPr>
          <p:nvPr/>
        </p:nvSpPr>
        <p:spPr bwMode="auto">
          <a:xfrm flipV="1">
            <a:off x="3048000" y="5105400"/>
            <a:ext cx="304800" cy="76200"/>
          </a:xfrm>
          <a:prstGeom prst="line">
            <a:avLst/>
          </a:prstGeom>
          <a:noFill/>
          <a:ln w="25400">
            <a:solidFill>
              <a:srgbClr val="FF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fr-FR"/>
          </a:p>
        </p:txBody>
      </p:sp>
      <p:sp>
        <p:nvSpPr>
          <p:cNvPr id="49160" name="Rectangle 12"/>
          <p:cNvSpPr>
            <a:spLocks noChangeArrowheads="1"/>
          </p:cNvSpPr>
          <p:nvPr/>
        </p:nvSpPr>
        <p:spPr bwMode="auto">
          <a:xfrm>
            <a:off x="1889125" y="6019800"/>
            <a:ext cx="76200" cy="76200"/>
          </a:xfrm>
          <a:prstGeom prst="rect">
            <a:avLst/>
          </a:prstGeom>
          <a:solidFill>
            <a:srgbClr val="FF0000"/>
          </a:solidFill>
          <a:ln w="9525">
            <a:solidFill>
              <a:srgbClr val="FF0000"/>
            </a:solidFill>
            <a:miter lim="800000"/>
            <a:headEnd/>
            <a:tailEnd/>
          </a:ln>
        </p:spPr>
        <p:txBody>
          <a:bodyPr wrap="none" anchor="ctr"/>
          <a:lstStyle/>
          <a:p>
            <a:pPr algn="ctr"/>
            <a:endParaRPr lang="fr-FR"/>
          </a:p>
        </p:txBody>
      </p:sp>
      <p:sp>
        <p:nvSpPr>
          <p:cNvPr id="49161" name="Rectangle 10"/>
          <p:cNvSpPr>
            <a:spLocks noGrp="1" noChangeArrowheads="1"/>
          </p:cNvSpPr>
          <p:nvPr>
            <p:ph type="title" idx="4294967295"/>
          </p:nvPr>
        </p:nvSpPr>
        <p:spPr/>
        <p:txBody>
          <a:bodyPr/>
          <a:lstStyle/>
          <a:p>
            <a:r>
              <a:rPr lang="fr-FR">
                <a:latin typeface="Arial" charset="0"/>
                <a:ea typeface="ＭＳ Ｐゴシック" charset="0"/>
                <a:cs typeface="ＭＳ Ｐゴシック" charset="0"/>
              </a:rPr>
              <a:t> </a:t>
            </a:r>
          </a:p>
        </p:txBody>
      </p:sp>
      <p:sp>
        <p:nvSpPr>
          <p:cNvPr id="11"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dirty="0">
                <a:solidFill>
                  <a:srgbClr val="004080"/>
                </a:solidFill>
                <a:latin typeface="Papyrus" charset="0"/>
              </a:rPr>
              <a:t>Les bases moléculaires et cellulaires de la mémoire</a:t>
            </a:r>
          </a:p>
        </p:txBody>
      </p:sp>
      <p:sp>
        <p:nvSpPr>
          <p:cNvPr id="12" name="Text Box 3"/>
          <p:cNvSpPr txBox="1">
            <a:spLocks noChangeArrowheads="1"/>
          </p:cNvSpPr>
          <p:nvPr/>
        </p:nvSpPr>
        <p:spPr bwMode="auto">
          <a:xfrm>
            <a:off x="0" y="853281"/>
            <a:ext cx="9144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comportementales: la plasticité</a:t>
            </a:r>
          </a:p>
          <a:p>
            <a:pPr>
              <a:spcBef>
                <a:spcPct val="50000"/>
              </a:spcBef>
            </a:pPr>
            <a:endParaRPr lang="fr-FR" dirty="0">
              <a:solidFill>
                <a:schemeClr val="tx2"/>
              </a:solidFill>
              <a:sym typeface="Symbol" charset="0"/>
            </a:endParaRPr>
          </a:p>
        </p:txBody>
      </p:sp>
      <p:pic>
        <p:nvPicPr>
          <p:cNvPr id="2" name="Image 1"/>
          <p:cNvPicPr>
            <a:picLocks noChangeAspect="1"/>
          </p:cNvPicPr>
          <p:nvPr/>
        </p:nvPicPr>
        <p:blipFill>
          <a:blip r:embed="rId4"/>
          <a:stretch>
            <a:fillRect/>
          </a:stretch>
        </p:blipFill>
        <p:spPr>
          <a:xfrm>
            <a:off x="5194300" y="2298700"/>
            <a:ext cx="3492500" cy="2324100"/>
          </a:xfrm>
          <a:prstGeom prst="rect">
            <a:avLst/>
          </a:prstGeom>
        </p:spPr>
      </p:pic>
    </p:spTree>
    <p:extLst>
      <p:ext uri="{BB962C8B-B14F-4D97-AF65-F5344CB8AC3E}">
        <p14:creationId xmlns:p14="http://schemas.microsoft.com/office/powerpoint/2010/main" val="1369566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8" descr="fig5"/>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l="2596" r="21519" b="11163"/>
          <a:stretch>
            <a:fillRect/>
          </a:stretch>
        </p:blipFill>
        <p:spPr bwMode="auto">
          <a:xfrm>
            <a:off x="3886200" y="2209800"/>
            <a:ext cx="51054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7"/>
          <p:cNvSpPr txBox="1">
            <a:spLocks noChangeArrowheads="1"/>
          </p:cNvSpPr>
          <p:nvPr/>
        </p:nvSpPr>
        <p:spPr bwMode="auto">
          <a:xfrm>
            <a:off x="0" y="2074863"/>
            <a:ext cx="4267200"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2200" dirty="0">
                <a:latin typeface="Trebuchet MS" charset="0"/>
              </a:rPr>
              <a:t>Suite à une amputation, le cortex </a:t>
            </a:r>
            <a:r>
              <a:rPr lang="fr-FR" sz="2200" dirty="0" err="1">
                <a:latin typeface="Trebuchet MS" charset="0"/>
              </a:rPr>
              <a:t>somesthésique</a:t>
            </a:r>
            <a:r>
              <a:rPr lang="fr-FR" sz="2200" dirty="0">
                <a:latin typeface="Trebuchet MS" charset="0"/>
              </a:rPr>
              <a:t> se réorganise, les neurones privés de leurs informations périphériques répondent à d</a:t>
            </a:r>
            <a:r>
              <a:rPr lang="ja-JP" altLang="fr-FR" sz="2200" dirty="0">
                <a:latin typeface="Trebuchet MS" charset="0"/>
              </a:rPr>
              <a:t>’</a:t>
            </a:r>
            <a:r>
              <a:rPr lang="fr-FR" altLang="ja-JP" sz="2200" dirty="0">
                <a:latin typeface="Trebuchet MS" charset="0"/>
              </a:rPr>
              <a:t>autres parties du corps. </a:t>
            </a:r>
          </a:p>
          <a:p>
            <a:pPr>
              <a:spcBef>
                <a:spcPct val="50000"/>
              </a:spcBef>
            </a:pPr>
            <a:r>
              <a:rPr lang="fr-FR" sz="2200" dirty="0">
                <a:latin typeface="Trebuchet MS" charset="0"/>
              </a:rPr>
              <a:t>La représentation </a:t>
            </a:r>
            <a:r>
              <a:rPr lang="fr-FR" sz="2200" dirty="0" smtClean="0">
                <a:latin typeface="Trebuchet MS" charset="0"/>
              </a:rPr>
              <a:t>cérébrale </a:t>
            </a:r>
            <a:r>
              <a:rPr lang="fr-FR" sz="2200" dirty="0">
                <a:latin typeface="Trebuchet MS" charset="0"/>
              </a:rPr>
              <a:t>des parties saines adjacentes se développent pour récupérer le territoire cortical ayant perdu ses afférences </a:t>
            </a:r>
            <a:r>
              <a:rPr lang="fr-FR" sz="2200" dirty="0" err="1">
                <a:latin typeface="Trebuchet MS" charset="0"/>
              </a:rPr>
              <a:t>somesthésiques</a:t>
            </a:r>
            <a:r>
              <a:rPr lang="fr-FR" sz="2200" dirty="0">
                <a:latin typeface="Trebuchet MS" charset="0"/>
              </a:rPr>
              <a:t>.</a:t>
            </a:r>
          </a:p>
        </p:txBody>
      </p:sp>
      <p:sp>
        <p:nvSpPr>
          <p:cNvPr id="53254" name="Rectangle 10"/>
          <p:cNvSpPr>
            <a:spLocks noChangeArrowheads="1"/>
          </p:cNvSpPr>
          <p:nvPr/>
        </p:nvSpPr>
        <p:spPr bwMode="auto">
          <a:xfrm>
            <a:off x="152400" y="6164263"/>
            <a:ext cx="85232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200">
                <a:latin typeface="Trebuchet MS" charset="0"/>
              </a:rPr>
              <a:t>Membre fant</a:t>
            </a:r>
            <a:r>
              <a:rPr lang="fr-FR" altLang="ja-JP" sz="2200">
                <a:latin typeface="Trebuchet MS" charset="0"/>
              </a:rPr>
              <a:t>ôme: Sensations persistantes dans le membre amputé</a:t>
            </a:r>
            <a:endParaRPr lang="fr-FR" sz="2200">
              <a:latin typeface="Trebuchet MS" charset="0"/>
            </a:endParaRPr>
          </a:p>
        </p:txBody>
      </p:sp>
      <p:sp>
        <p:nvSpPr>
          <p:cNvPr id="8"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sz="3000" dirty="0">
                <a:solidFill>
                  <a:srgbClr val="004080"/>
                </a:solidFill>
                <a:latin typeface="Papyrus" charset="0"/>
              </a:rPr>
              <a:t>Les bases moléculaires et cellulaires de la mémoire</a:t>
            </a:r>
          </a:p>
        </p:txBody>
      </p:sp>
      <p:sp>
        <p:nvSpPr>
          <p:cNvPr id="9" name="Text Box 3"/>
          <p:cNvSpPr txBox="1">
            <a:spLocks noChangeArrowheads="1"/>
          </p:cNvSpPr>
          <p:nvPr/>
        </p:nvSpPr>
        <p:spPr bwMode="auto">
          <a:xfrm>
            <a:off x="0" y="853281"/>
            <a:ext cx="91440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charset="0"/>
                <a:ea typeface="ＭＳ Ｐゴシック" charset="0"/>
                <a:cs typeface="ＭＳ Ｐゴシック" charset="0"/>
              </a:defRPr>
            </a:lvl1pPr>
            <a:lvl2pPr marL="742950" indent="-285750">
              <a:defRPr sz="2200">
                <a:solidFill>
                  <a:schemeClr val="tx1"/>
                </a:solidFill>
                <a:latin typeface="Trebuchet MS" charset="0"/>
                <a:ea typeface="ＭＳ Ｐゴシック" charset="0"/>
              </a:defRPr>
            </a:lvl2pPr>
            <a:lvl3pPr marL="1143000" indent="-228600">
              <a:defRPr sz="2200">
                <a:solidFill>
                  <a:schemeClr val="tx1"/>
                </a:solidFill>
                <a:latin typeface="Trebuchet MS" charset="0"/>
                <a:ea typeface="ＭＳ Ｐゴシック" charset="0"/>
              </a:defRPr>
            </a:lvl3pPr>
            <a:lvl4pPr marL="1600200" indent="-228600">
              <a:defRPr sz="2200">
                <a:solidFill>
                  <a:schemeClr val="tx1"/>
                </a:solidFill>
                <a:latin typeface="Trebuchet MS" charset="0"/>
                <a:ea typeface="ＭＳ Ｐゴシック" charset="0"/>
              </a:defRPr>
            </a:lvl4pPr>
            <a:lvl5pPr marL="2057400" indent="-228600">
              <a:defRPr sz="22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2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2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2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200">
                <a:solidFill>
                  <a:schemeClr val="tx1"/>
                </a:solidFill>
                <a:latin typeface="Trebuchet MS" charset="0"/>
                <a:ea typeface="ＭＳ Ｐゴシック" charset="0"/>
              </a:defRPr>
            </a:lvl9pPr>
          </a:lstStyle>
          <a:p>
            <a:pPr>
              <a:spcBef>
                <a:spcPct val="50000"/>
              </a:spcBef>
            </a:pPr>
            <a:r>
              <a:rPr lang="fr-FR" dirty="0" smtClean="0">
                <a:solidFill>
                  <a:schemeClr val="tx2"/>
                </a:solidFill>
                <a:sym typeface="Symbol" charset="0"/>
              </a:rPr>
              <a:t>Les </a:t>
            </a:r>
            <a:r>
              <a:rPr lang="fr-FR" dirty="0">
                <a:solidFill>
                  <a:schemeClr val="tx2"/>
                </a:solidFill>
                <a:sym typeface="Symbol" charset="0"/>
              </a:rPr>
              <a:t>modifications anatomiques et comportementales: la plasticité</a:t>
            </a:r>
          </a:p>
          <a:p>
            <a:pPr>
              <a:spcBef>
                <a:spcPct val="50000"/>
              </a:spcBef>
            </a:pPr>
            <a:endParaRPr lang="fr-FR" dirty="0">
              <a:solidFill>
                <a:schemeClr val="tx2"/>
              </a:solidFill>
              <a:sym typeface="Symbol" charset="0"/>
            </a:endParaRPr>
          </a:p>
        </p:txBody>
      </p:sp>
    </p:spTree>
    <p:extLst>
      <p:ext uri="{BB962C8B-B14F-4D97-AF65-F5344CB8AC3E}">
        <p14:creationId xmlns:p14="http://schemas.microsoft.com/office/powerpoint/2010/main" val="362579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9001125"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5840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0" y="166688"/>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000" b="1" dirty="0" smtClean="0">
                <a:solidFill>
                  <a:srgbClr val="1F497D"/>
                </a:solidFill>
                <a:latin typeface="Papyrus" charset="0"/>
              </a:rPr>
              <a:t>La Plasticité </a:t>
            </a:r>
            <a:r>
              <a:rPr lang="fr-FR" sz="3000" b="1" dirty="0">
                <a:solidFill>
                  <a:srgbClr val="1F497D"/>
                </a:solidFill>
                <a:latin typeface="Papyrus" charset="0"/>
              </a:rPr>
              <a:t>et expérience</a:t>
            </a:r>
          </a:p>
        </p:txBody>
      </p:sp>
      <p:sp>
        <p:nvSpPr>
          <p:cNvPr id="34818" name="Rectangle 3"/>
          <p:cNvSpPr>
            <a:spLocks noChangeArrowheads="1"/>
          </p:cNvSpPr>
          <p:nvPr/>
        </p:nvSpPr>
        <p:spPr bwMode="auto">
          <a:xfrm>
            <a:off x="0" y="838200"/>
            <a:ext cx="378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dirty="0" smtClean="0">
                <a:solidFill>
                  <a:srgbClr val="1F497D"/>
                </a:solidFill>
                <a:latin typeface="Papyrus" charset="0"/>
              </a:rPr>
              <a:t> </a:t>
            </a:r>
            <a:r>
              <a:rPr lang="fr-FR" sz="2800" b="1" dirty="0">
                <a:solidFill>
                  <a:srgbClr val="1F497D"/>
                </a:solidFill>
                <a:latin typeface="Papyrus" charset="0"/>
              </a:rPr>
              <a:t>Les périodes critiques</a:t>
            </a:r>
          </a:p>
        </p:txBody>
      </p:sp>
      <p:sp>
        <p:nvSpPr>
          <p:cNvPr id="34819" name="Text Box 4"/>
          <p:cNvSpPr txBox="1">
            <a:spLocks noChangeArrowheads="1"/>
          </p:cNvSpPr>
          <p:nvPr/>
        </p:nvSpPr>
        <p:spPr bwMode="auto">
          <a:xfrm>
            <a:off x="0" y="1676400"/>
            <a:ext cx="62484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2200" dirty="0">
                <a:latin typeface="Trebuchet MS" charset="0"/>
              </a:rPr>
              <a:t>Dans la période </a:t>
            </a:r>
            <a:r>
              <a:rPr lang="fr-FR" sz="2200" dirty="0" err="1">
                <a:latin typeface="Trebuchet MS" charset="0"/>
              </a:rPr>
              <a:t>pré-natale</a:t>
            </a:r>
            <a:r>
              <a:rPr lang="fr-FR" sz="2200" dirty="0">
                <a:latin typeface="Trebuchet MS" charset="0"/>
              </a:rPr>
              <a:t>: mise en place de l</a:t>
            </a:r>
            <a:r>
              <a:rPr lang="ja-JP" altLang="fr-FR" sz="2200" dirty="0">
                <a:latin typeface="Trebuchet MS" charset="0"/>
              </a:rPr>
              <a:t>’</a:t>
            </a:r>
            <a:r>
              <a:rPr lang="fr-FR" altLang="ja-JP" sz="2200" dirty="0">
                <a:latin typeface="Trebuchet MS" charset="0"/>
              </a:rPr>
              <a:t>activité nerveuse et d</a:t>
            </a:r>
            <a:r>
              <a:rPr lang="ja-JP" altLang="fr-FR" sz="2200" dirty="0">
                <a:latin typeface="Trebuchet MS" charset="0"/>
              </a:rPr>
              <a:t>’</a:t>
            </a:r>
            <a:r>
              <a:rPr lang="fr-FR" altLang="ja-JP" sz="2200" dirty="0">
                <a:latin typeface="Trebuchet MS" charset="0"/>
              </a:rPr>
              <a:t>un système nerveux d</a:t>
            </a:r>
            <a:r>
              <a:rPr lang="ja-JP" altLang="fr-FR" sz="2200" dirty="0">
                <a:latin typeface="Trebuchet MS" charset="0"/>
              </a:rPr>
              <a:t>’</a:t>
            </a:r>
            <a:r>
              <a:rPr lang="fr-FR" altLang="ja-JP" sz="2200" dirty="0">
                <a:latin typeface="Trebuchet MS" charset="0"/>
              </a:rPr>
              <a:t>une grande complexité anatomique.</a:t>
            </a:r>
          </a:p>
          <a:p>
            <a:pPr>
              <a:spcBef>
                <a:spcPct val="50000"/>
              </a:spcBef>
            </a:pPr>
            <a:r>
              <a:rPr lang="fr-FR" sz="2200" dirty="0">
                <a:latin typeface="Trebuchet MS" charset="0"/>
                <a:sym typeface="Wingdings" charset="0"/>
              </a:rPr>
              <a:t></a:t>
            </a:r>
            <a:r>
              <a:rPr lang="fr-FR" sz="2200" dirty="0">
                <a:latin typeface="Trebuchet MS" charset="0"/>
              </a:rPr>
              <a:t>Comportements innés ou instinctifs</a:t>
            </a:r>
          </a:p>
          <a:p>
            <a:pPr>
              <a:spcBef>
                <a:spcPct val="50000"/>
              </a:spcBef>
            </a:pPr>
            <a:endParaRPr lang="fr-FR" sz="2200" dirty="0">
              <a:latin typeface="Trebuchet MS" charset="0"/>
            </a:endParaRPr>
          </a:p>
          <a:p>
            <a:pPr>
              <a:spcBef>
                <a:spcPct val="50000"/>
              </a:spcBef>
            </a:pPr>
            <a:r>
              <a:rPr lang="fr-FR" sz="2200" dirty="0">
                <a:latin typeface="Trebuchet MS" charset="0"/>
              </a:rPr>
              <a:t>Au cours de la période post-natale: l</a:t>
            </a:r>
            <a:r>
              <a:rPr lang="ja-JP" altLang="fr-FR" sz="2200" dirty="0">
                <a:latin typeface="Trebuchet MS" charset="0"/>
              </a:rPr>
              <a:t>’</a:t>
            </a:r>
            <a:r>
              <a:rPr lang="fr-FR" altLang="ja-JP" sz="2200" dirty="0">
                <a:latin typeface="Trebuchet MS" charset="0"/>
              </a:rPr>
              <a:t>expérience vient modifier le câblage synaptique.</a:t>
            </a:r>
          </a:p>
          <a:p>
            <a:pPr>
              <a:spcBef>
                <a:spcPct val="50000"/>
              </a:spcBef>
            </a:pPr>
            <a:r>
              <a:rPr lang="fr-FR" sz="2200" dirty="0">
                <a:latin typeface="Trebuchet MS" charset="0"/>
                <a:sym typeface="Wingdings" charset="0"/>
              </a:rPr>
              <a:t></a:t>
            </a:r>
            <a:r>
              <a:rPr lang="fr-FR" sz="2200" dirty="0">
                <a:latin typeface="Trebuchet MS" charset="0"/>
              </a:rPr>
              <a:t>Fen</a:t>
            </a:r>
            <a:r>
              <a:rPr lang="fr-FR" altLang="ja-JP" sz="2200" dirty="0">
                <a:latin typeface="Trebuchet MS" charset="0"/>
              </a:rPr>
              <a:t>être temporelle: </a:t>
            </a:r>
            <a:r>
              <a:rPr lang="fr-FR" sz="2200" dirty="0">
                <a:solidFill>
                  <a:srgbClr val="1F497D"/>
                </a:solidFill>
                <a:latin typeface="Trebuchet MS" charset="0"/>
              </a:rPr>
              <a:t>Périodes critiques</a:t>
            </a:r>
          </a:p>
          <a:p>
            <a:pPr>
              <a:spcBef>
                <a:spcPct val="50000"/>
              </a:spcBef>
            </a:pPr>
            <a:r>
              <a:rPr lang="fr-FR" sz="2200" i="1" dirty="0">
                <a:latin typeface="Trebuchet MS" charset="0"/>
              </a:rPr>
              <a:t>Période de temps limitée, sensible à l</a:t>
            </a:r>
            <a:r>
              <a:rPr lang="ja-JP" altLang="fr-FR" sz="2200" i="1" dirty="0">
                <a:latin typeface="Trebuchet MS" charset="0"/>
              </a:rPr>
              <a:t>’</a:t>
            </a:r>
            <a:r>
              <a:rPr lang="fr-FR" altLang="ja-JP" sz="2200" i="1" dirty="0">
                <a:latin typeface="Trebuchet MS" charset="0"/>
              </a:rPr>
              <a:t>expérience ou à la privation.</a:t>
            </a:r>
            <a:endParaRPr lang="fr-FR" sz="2200" i="1" dirty="0">
              <a:latin typeface="Trebuchet MS" charset="0"/>
            </a:endParaRPr>
          </a:p>
        </p:txBody>
      </p:sp>
      <p:pic>
        <p:nvPicPr>
          <p:cNvPr id="34820" name="Picture 5" descr="bor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3962400"/>
            <a:ext cx="17081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82738"/>
            <a:ext cx="27432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1220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p:cNvSpPr txBox="1">
            <a:spLocks noChangeArrowheads="1"/>
          </p:cNvSpPr>
          <p:nvPr/>
        </p:nvSpPr>
        <p:spPr bwMode="auto">
          <a:xfrm>
            <a:off x="0" y="1570037"/>
            <a:ext cx="91440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2200" u="sng" dirty="0">
                <a:latin typeface="Trebuchet MS" charset="0"/>
              </a:rPr>
              <a:t>Le développement du langage</a:t>
            </a:r>
            <a:endParaRPr lang="fr-FR" sz="2200" dirty="0">
              <a:latin typeface="Trebuchet MS" charset="0"/>
            </a:endParaRPr>
          </a:p>
          <a:p>
            <a:pPr>
              <a:spcBef>
                <a:spcPct val="50000"/>
              </a:spcBef>
            </a:pPr>
            <a:r>
              <a:rPr lang="fr-FR" sz="2200" dirty="0">
                <a:latin typeface="Trebuchet MS" charset="0"/>
              </a:rPr>
              <a:t>La structure phonétique du langage </a:t>
            </a:r>
            <a:r>
              <a:rPr lang="fr-FR" sz="2200" dirty="0" err="1">
                <a:latin typeface="Trebuchet MS" charset="0"/>
              </a:rPr>
              <a:t>qu</a:t>
            </a:r>
            <a:r>
              <a:rPr lang="ja-JP" altLang="fr-FR" sz="2200" dirty="0">
                <a:latin typeface="Trebuchet MS" charset="0"/>
              </a:rPr>
              <a:t>’</a:t>
            </a:r>
            <a:r>
              <a:rPr lang="fr-FR" altLang="ja-JP" sz="2200" dirty="0">
                <a:latin typeface="Trebuchet MS" charset="0"/>
              </a:rPr>
              <a:t>un individu entend dans les 1ères années de sa vie façonne sa perception et sa production de la parole.</a:t>
            </a:r>
          </a:p>
          <a:p>
            <a:pPr>
              <a:spcBef>
                <a:spcPct val="50000"/>
              </a:spcBef>
            </a:pPr>
            <a:r>
              <a:rPr lang="fr-FR" sz="2200" dirty="0">
                <a:latin typeface="Trebuchet MS" charset="0"/>
              </a:rPr>
              <a:t>Au cours des 1ers mois: les nourrissons peuvent percevoir et discriminer tous les sons du langage humain (pas de prédisposition innée).</a:t>
            </a:r>
          </a:p>
          <a:p>
            <a:pPr>
              <a:spcBef>
                <a:spcPct val="50000"/>
              </a:spcBef>
            </a:pPr>
            <a:r>
              <a:rPr lang="fr-FR" sz="2200" dirty="0">
                <a:latin typeface="Trebuchet MS" charset="0"/>
              </a:rPr>
              <a:t>Vers 6 mois, les bébés manifestent une préférence pour les phonèmes de leur langue maternelle.</a:t>
            </a:r>
          </a:p>
          <a:p>
            <a:pPr>
              <a:spcBef>
                <a:spcPct val="50000"/>
              </a:spcBef>
            </a:pPr>
            <a:r>
              <a:rPr lang="fr-FR" sz="2200" dirty="0">
                <a:latin typeface="Trebuchet MS" charset="0"/>
              </a:rPr>
              <a:t>Avant 7-8 ans , les enfants sont capables d</a:t>
            </a:r>
            <a:r>
              <a:rPr lang="ja-JP" altLang="fr-FR" sz="2200" dirty="0">
                <a:latin typeface="Trebuchet MS" charset="0"/>
              </a:rPr>
              <a:t>’</a:t>
            </a:r>
            <a:r>
              <a:rPr lang="fr-FR" altLang="ja-JP" sz="2200" dirty="0">
                <a:latin typeface="Trebuchet MS" charset="0"/>
              </a:rPr>
              <a:t>apprendre une langue étrangère sans accent.</a:t>
            </a:r>
          </a:p>
          <a:p>
            <a:pPr>
              <a:spcBef>
                <a:spcPct val="50000"/>
              </a:spcBef>
            </a:pPr>
            <a:r>
              <a:rPr lang="fr-FR" sz="2200" dirty="0">
                <a:latin typeface="Trebuchet MS" charset="0"/>
              </a:rPr>
              <a:t>Après cela les performances diminuent progressivement indépendamment de la pratique.</a:t>
            </a:r>
            <a:endParaRPr lang="fr-FR" sz="2200" dirty="0">
              <a:solidFill>
                <a:srgbClr val="339966"/>
              </a:solidFill>
              <a:latin typeface="Trebuchet MS" charset="0"/>
            </a:endParaRPr>
          </a:p>
        </p:txBody>
      </p:sp>
      <p:sp>
        <p:nvSpPr>
          <p:cNvPr id="5" name="Text Box 2"/>
          <p:cNvSpPr txBox="1">
            <a:spLocks noChangeArrowheads="1"/>
          </p:cNvSpPr>
          <p:nvPr/>
        </p:nvSpPr>
        <p:spPr bwMode="auto">
          <a:xfrm>
            <a:off x="0" y="166688"/>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000" b="1" dirty="0" smtClean="0">
                <a:solidFill>
                  <a:srgbClr val="1F497D"/>
                </a:solidFill>
                <a:latin typeface="Papyrus" charset="0"/>
              </a:rPr>
              <a:t>La Plasticité </a:t>
            </a:r>
            <a:r>
              <a:rPr lang="fr-FR" sz="3000" b="1" dirty="0">
                <a:solidFill>
                  <a:srgbClr val="1F497D"/>
                </a:solidFill>
                <a:latin typeface="Papyrus" charset="0"/>
              </a:rPr>
              <a:t>et expérience</a:t>
            </a:r>
          </a:p>
        </p:txBody>
      </p:sp>
      <p:sp>
        <p:nvSpPr>
          <p:cNvPr id="6" name="Rectangle 3"/>
          <p:cNvSpPr>
            <a:spLocks noChangeArrowheads="1"/>
          </p:cNvSpPr>
          <p:nvPr/>
        </p:nvSpPr>
        <p:spPr bwMode="auto">
          <a:xfrm>
            <a:off x="0" y="838200"/>
            <a:ext cx="378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dirty="0" smtClean="0">
                <a:solidFill>
                  <a:srgbClr val="1F497D"/>
                </a:solidFill>
                <a:latin typeface="Papyrus" charset="0"/>
              </a:rPr>
              <a:t> </a:t>
            </a:r>
            <a:r>
              <a:rPr lang="fr-FR" sz="2800" b="1" dirty="0">
                <a:solidFill>
                  <a:srgbClr val="1F497D"/>
                </a:solidFill>
                <a:latin typeface="Papyrus" charset="0"/>
              </a:rPr>
              <a:t>Les périodes critiques</a:t>
            </a:r>
          </a:p>
        </p:txBody>
      </p:sp>
    </p:spTree>
    <p:extLst>
      <p:ext uri="{BB962C8B-B14F-4D97-AF65-F5344CB8AC3E}">
        <p14:creationId xmlns:p14="http://schemas.microsoft.com/office/powerpoint/2010/main" val="26208591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txBox="1">
            <a:spLocks noChangeArrowheads="1"/>
          </p:cNvSpPr>
          <p:nvPr/>
        </p:nvSpPr>
        <p:spPr bwMode="auto">
          <a:xfrm>
            <a:off x="0" y="129540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2200" u="sng">
                <a:latin typeface="Trebuchet MS" charset="0"/>
              </a:rPr>
              <a:t>Le développement du langage</a:t>
            </a:r>
            <a:endParaRPr lang="fr-FR" sz="2200">
              <a:latin typeface="Trebuchet MS" charset="0"/>
            </a:endParaRPr>
          </a:p>
        </p:txBody>
      </p:sp>
      <p:graphicFrame>
        <p:nvGraphicFramePr>
          <p:cNvPr id="38916" name="Object 2"/>
          <p:cNvGraphicFramePr>
            <a:graphicFrameLocks noChangeAspect="1"/>
          </p:cNvGraphicFramePr>
          <p:nvPr>
            <p:extLst>
              <p:ext uri="{D42A27DB-BD31-4B8C-83A1-F6EECF244321}">
                <p14:modId xmlns:p14="http://schemas.microsoft.com/office/powerpoint/2010/main" val="1529335492"/>
              </p:ext>
            </p:extLst>
          </p:nvPr>
        </p:nvGraphicFramePr>
        <p:xfrm>
          <a:off x="1231900" y="1930400"/>
          <a:ext cx="9512300" cy="4013200"/>
        </p:xfrm>
        <a:graphic>
          <a:graphicData uri="http://schemas.openxmlformats.org/presentationml/2006/ole">
            <mc:AlternateContent xmlns:mc="http://schemas.openxmlformats.org/markup-compatibility/2006">
              <mc:Choice xmlns:v="urn:schemas-microsoft-com:vml" Requires="v">
                <p:oleObj spid="_x0000_s52313" name="Graphique" r:id="rId4" imgW="9512300" imgH="4013200" progId="MSGraph.Chart.8">
                  <p:embed followColorScheme="full"/>
                </p:oleObj>
              </mc:Choice>
              <mc:Fallback>
                <p:oleObj name="Graphique" r:id="rId4" imgW="9512300" imgH="4013200" progId="MSGraph.Chart.8">
                  <p:embed followColorScheme="full"/>
                  <p:pic>
                    <p:nvPicPr>
                      <p:cNvPr id="0" name=""/>
                      <p:cNvPicPr>
                        <a:picLocks noChangeAspect="1" noChangeArrowheads="1"/>
                      </p:cNvPicPr>
                      <p:nvPr/>
                    </p:nvPicPr>
                    <p:blipFill>
                      <a:blip r:embed="rId5"/>
                      <a:srcRect/>
                      <a:stretch>
                        <a:fillRect/>
                      </a:stretch>
                    </p:blipFill>
                    <p:spPr bwMode="auto">
                      <a:xfrm>
                        <a:off x="1231900" y="1930400"/>
                        <a:ext cx="95123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7" name="Text Box 6"/>
          <p:cNvSpPr txBox="1">
            <a:spLocks noChangeArrowheads="1"/>
          </p:cNvSpPr>
          <p:nvPr/>
        </p:nvSpPr>
        <p:spPr bwMode="auto">
          <a:xfrm>
            <a:off x="152400" y="5867400"/>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a:latin typeface="Trebuchet MS" charset="0"/>
              </a:rPr>
              <a:t>Déclin de l</a:t>
            </a:r>
            <a:r>
              <a:rPr lang="ja-JP" altLang="fr-FR">
                <a:latin typeface="Trebuchet MS" charset="0"/>
              </a:rPr>
              <a:t>’</a:t>
            </a:r>
            <a:r>
              <a:rPr lang="fr-FR" altLang="ja-JP">
                <a:latin typeface="Trebuchet MS" charset="0"/>
              </a:rPr>
              <a:t>aisance en anglais de locuteurs non autochtones, selon leur âge d’arrivée aux USA </a:t>
            </a:r>
            <a:r>
              <a:rPr lang="fr-FR" altLang="ja-JP" sz="1000">
                <a:latin typeface="Trebuchet MS" charset="0"/>
              </a:rPr>
              <a:t>(d’après Johnson et Newport, 1989)</a:t>
            </a:r>
            <a:endParaRPr lang="fr-FR">
              <a:latin typeface="Trebuchet MS" charset="0"/>
            </a:endParaRPr>
          </a:p>
        </p:txBody>
      </p:sp>
      <p:sp>
        <p:nvSpPr>
          <p:cNvPr id="7" name="Text Box 2"/>
          <p:cNvSpPr txBox="1">
            <a:spLocks noChangeArrowheads="1"/>
          </p:cNvSpPr>
          <p:nvPr/>
        </p:nvSpPr>
        <p:spPr bwMode="auto">
          <a:xfrm>
            <a:off x="0" y="166688"/>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000" b="1" dirty="0" smtClean="0">
                <a:solidFill>
                  <a:srgbClr val="1F497D"/>
                </a:solidFill>
                <a:latin typeface="Papyrus" charset="0"/>
              </a:rPr>
              <a:t>La Plasticité </a:t>
            </a:r>
            <a:r>
              <a:rPr lang="fr-FR" sz="3000" b="1" dirty="0">
                <a:solidFill>
                  <a:srgbClr val="1F497D"/>
                </a:solidFill>
                <a:latin typeface="Papyrus" charset="0"/>
              </a:rPr>
              <a:t>et expérience</a:t>
            </a:r>
          </a:p>
        </p:txBody>
      </p:sp>
      <p:sp>
        <p:nvSpPr>
          <p:cNvPr id="8" name="Rectangle 3"/>
          <p:cNvSpPr>
            <a:spLocks noChangeArrowheads="1"/>
          </p:cNvSpPr>
          <p:nvPr/>
        </p:nvSpPr>
        <p:spPr bwMode="auto">
          <a:xfrm>
            <a:off x="0" y="838200"/>
            <a:ext cx="378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dirty="0" smtClean="0">
                <a:solidFill>
                  <a:srgbClr val="1F497D"/>
                </a:solidFill>
                <a:latin typeface="Papyrus" charset="0"/>
              </a:rPr>
              <a:t> </a:t>
            </a:r>
            <a:r>
              <a:rPr lang="fr-FR" sz="2800" b="1" dirty="0">
                <a:solidFill>
                  <a:srgbClr val="1F497D"/>
                </a:solidFill>
                <a:latin typeface="Papyrus" charset="0"/>
              </a:rPr>
              <a:t>Les périodes critiques</a:t>
            </a:r>
          </a:p>
        </p:txBody>
      </p:sp>
    </p:spTree>
    <p:extLst>
      <p:ext uri="{BB962C8B-B14F-4D97-AF65-F5344CB8AC3E}">
        <p14:creationId xmlns:p14="http://schemas.microsoft.com/office/powerpoint/2010/main" val="21790659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038600"/>
            <a:ext cx="586898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
        <p:nvSpPr>
          <p:cNvPr id="28676" name="ZoneTexte 5"/>
          <p:cNvSpPr txBox="1">
            <a:spLocks noChangeArrowheads="1"/>
          </p:cNvSpPr>
          <p:nvPr/>
        </p:nvSpPr>
        <p:spPr bwMode="auto">
          <a:xfrm>
            <a:off x="0" y="18288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a:t>La répétition des apprentissages associatifs, ou d</a:t>
            </a:r>
            <a:r>
              <a:rPr lang="ja-JP" altLang="fr-FR"/>
              <a:t>’</a:t>
            </a:r>
            <a:r>
              <a:rPr lang="fr-FR" altLang="ja-JP"/>
              <a:t>habituation ou sensibilisation peuvent faire perdurer plusieurs mois les chgmts comportementaux.</a:t>
            </a:r>
          </a:p>
          <a:p>
            <a:endParaRPr lang="fr-FR"/>
          </a:p>
          <a:p>
            <a:r>
              <a:rPr lang="fr-FR" sz="2400">
                <a:sym typeface="Symbol" pitchFamily="18" charset="2"/>
              </a:rPr>
              <a:t></a:t>
            </a:r>
            <a:r>
              <a:rPr lang="fr-FR"/>
              <a:t>Modifications de la taille et du nombre du synapses sensorielles</a:t>
            </a:r>
          </a:p>
        </p:txBody>
      </p:sp>
    </p:spTree>
    <p:extLst>
      <p:ext uri="{BB962C8B-B14F-4D97-AF65-F5344CB8AC3E}">
        <p14:creationId xmlns:p14="http://schemas.microsoft.com/office/powerpoint/2010/main" val="3694780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0723" name="Text Box 3"/>
          <p:cNvSpPr txBox="1">
            <a:spLocks noChangeArrowheads="1"/>
          </p:cNvSpPr>
          <p:nvPr/>
        </p:nvSpPr>
        <p:spPr bwMode="auto">
          <a:xfrm>
            <a:off x="0" y="1600200"/>
            <a:ext cx="9144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000" i="1" u="sng"/>
              <a:t>-Timothy Bliss et Terje Lomo (1973):</a:t>
            </a:r>
            <a:endParaRPr lang="fr-FR" sz="2000" i="1"/>
          </a:p>
          <a:p>
            <a:pPr>
              <a:spcBef>
                <a:spcPct val="50000"/>
              </a:spcBef>
            </a:pPr>
            <a:r>
              <a:rPr lang="fr-FR" sz="2000"/>
              <a:t>Observation dans l</a:t>
            </a:r>
            <a:r>
              <a:rPr lang="ja-JP" altLang="fr-FR" sz="2000"/>
              <a:t>’</a:t>
            </a:r>
            <a:r>
              <a:rPr lang="fr-FR" altLang="ja-JP" sz="2000"/>
              <a:t>hippocampe du lapin, d</a:t>
            </a:r>
            <a:r>
              <a:rPr lang="ja-JP" altLang="fr-FR" sz="2000"/>
              <a:t>’</a:t>
            </a:r>
            <a:r>
              <a:rPr lang="fr-FR" altLang="ja-JP" sz="2000"/>
              <a:t>une augmentation </a:t>
            </a:r>
            <a:r>
              <a:rPr lang="fr-FR" altLang="ja-JP" sz="2000" u="sng"/>
              <a:t>stable et durable</a:t>
            </a:r>
            <a:r>
              <a:rPr lang="fr-FR" altLang="ja-JP" sz="2000"/>
              <a:t> de l</a:t>
            </a:r>
            <a:r>
              <a:rPr lang="ja-JP" altLang="fr-FR" sz="2000"/>
              <a:t>’</a:t>
            </a:r>
            <a:r>
              <a:rPr lang="fr-FR" altLang="ja-JP" sz="2000"/>
              <a:t>amplitude des réponses de certains neurones, suite à la stimulation à haute fréquence de neurones afférents (du cortex par ex).</a:t>
            </a:r>
          </a:p>
          <a:p>
            <a:pPr>
              <a:spcBef>
                <a:spcPct val="50000"/>
              </a:spcBef>
            </a:pPr>
            <a:r>
              <a:rPr lang="fr-FR" sz="2000">
                <a:sym typeface="Symbol" pitchFamily="18" charset="2"/>
              </a:rPr>
              <a:t> Potentialisation à long terme (PLT): modification synaptique durable d</a:t>
            </a:r>
            <a:r>
              <a:rPr lang="ja-JP" altLang="fr-FR" sz="2000">
                <a:sym typeface="Symbol" pitchFamily="18" charset="2"/>
              </a:rPr>
              <a:t>’</a:t>
            </a:r>
            <a:r>
              <a:rPr lang="fr-FR" altLang="ja-JP" sz="2000">
                <a:sym typeface="Symbol" pitchFamily="18" charset="2"/>
              </a:rPr>
              <a:t>un groupe de neurones: plasticité.</a:t>
            </a:r>
            <a:endParaRPr lang="fr-FR" altLang="ja-JP" sz="2000"/>
          </a:p>
          <a:p>
            <a:pPr>
              <a:spcBef>
                <a:spcPct val="50000"/>
              </a:spcBef>
            </a:pPr>
            <a:endParaRPr lang="fr-FR" sz="2000"/>
          </a:p>
          <a:p>
            <a:pPr>
              <a:spcBef>
                <a:spcPct val="50000"/>
              </a:spcBef>
            </a:pPr>
            <a:endParaRPr lang="fr-FR" sz="2000"/>
          </a:p>
        </p:txBody>
      </p:sp>
      <p:pic>
        <p:nvPicPr>
          <p:cNvPr id="30724" name="Picture 8"/>
          <p:cNvPicPr>
            <a:picLocks noChangeAspect="1" noChangeArrowheads="1"/>
          </p:cNvPicPr>
          <p:nvPr/>
        </p:nvPicPr>
        <p:blipFill>
          <a:blip r:embed="rId3">
            <a:extLst>
              <a:ext uri="{28A0092B-C50C-407E-A947-70E740481C1C}">
                <a14:useLocalDpi xmlns:a14="http://schemas.microsoft.com/office/drawing/2010/main" val="0"/>
              </a:ext>
            </a:extLst>
          </a:blip>
          <a:srcRect b="-2014"/>
          <a:stretch>
            <a:fillRect/>
          </a:stretch>
        </p:blipFill>
        <p:spPr bwMode="auto">
          <a:xfrm>
            <a:off x="4343400" y="4105275"/>
            <a:ext cx="4876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p:cNvPicPr>
            <a:picLocks noChangeAspect="1" noChangeArrowheads="1"/>
          </p:cNvPicPr>
          <p:nvPr/>
        </p:nvPicPr>
        <p:blipFill>
          <a:blip r:embed="rId4">
            <a:extLst>
              <a:ext uri="{28A0092B-C50C-407E-A947-70E740481C1C}">
                <a14:useLocalDpi xmlns:a14="http://schemas.microsoft.com/office/drawing/2010/main" val="0"/>
              </a:ext>
            </a:extLst>
          </a:blip>
          <a:srcRect l="25372" t="15691" r="3670"/>
          <a:stretch>
            <a:fillRect/>
          </a:stretch>
        </p:blipFill>
        <p:spPr bwMode="auto">
          <a:xfrm>
            <a:off x="0" y="4267200"/>
            <a:ext cx="441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41984522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0" y="1371600"/>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sz="2000"/>
              <a:t>Le glutamate est le neurotransmetteur relâché dans ces synapses hippocampiques.</a:t>
            </a:r>
          </a:p>
          <a:p>
            <a:pPr>
              <a:buFontTx/>
              <a:buChar char="-"/>
            </a:pPr>
            <a:endParaRPr lang="fr-FR" sz="2000"/>
          </a:p>
          <a:p>
            <a:r>
              <a:rPr lang="fr-FR" sz="2000"/>
              <a:t>Il se fixe sur plusieurs sous-types de récepteurs dont deux sont particulièrement important pour la PLT : les récepteurs AMPA et NMDA.</a:t>
            </a:r>
          </a:p>
        </p:txBody>
      </p:sp>
      <p:sp>
        <p:nvSpPr>
          <p:cNvPr id="22533" name="Rectangle 5"/>
          <p:cNvSpPr>
            <a:spLocks noChangeArrowheads="1"/>
          </p:cNvSpPr>
          <p:nvPr/>
        </p:nvSpPr>
        <p:spPr bwMode="auto">
          <a:xfrm>
            <a:off x="0" y="3429000"/>
            <a:ext cx="5943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i="1"/>
              <a:t>-Le récepteur AMPA</a:t>
            </a:r>
          </a:p>
          <a:p>
            <a:r>
              <a:rPr lang="fr-FR" sz="2000"/>
              <a:t>Couplé à un canal ionique, provoque l'entrée de sodium dans le neurone post-synaptique.</a:t>
            </a:r>
          </a:p>
          <a:p>
            <a:r>
              <a:rPr lang="fr-FR" sz="2000"/>
              <a:t> </a:t>
            </a:r>
          </a:p>
          <a:p>
            <a:r>
              <a:rPr lang="fr-FR" sz="2000">
                <a:sym typeface="Symbol" pitchFamily="18" charset="2"/>
              </a:rPr>
              <a:t></a:t>
            </a:r>
            <a:r>
              <a:rPr lang="fr-FR" sz="2000"/>
              <a:t> dépolarisation locale des dendrites et, si cette dépolarisation atteint le seuil de déclenchement du potentiel d'action, la transmission de l'influx nerveux dans le neurone suivant.</a:t>
            </a:r>
          </a:p>
        </p:txBody>
      </p:sp>
      <p:pic>
        <p:nvPicPr>
          <p:cNvPr id="31748" name="Image 5"/>
          <p:cNvPicPr>
            <a:picLocks noChangeAspect="1"/>
          </p:cNvPicPr>
          <p:nvPr/>
        </p:nvPicPr>
        <p:blipFill>
          <a:blip r:embed="rId3">
            <a:extLst>
              <a:ext uri="{28A0092B-C50C-407E-A947-70E740481C1C}">
                <a14:useLocalDpi xmlns:a14="http://schemas.microsoft.com/office/drawing/2010/main" val="0"/>
              </a:ext>
            </a:extLst>
          </a:blip>
          <a:srcRect r="55704"/>
          <a:stretch>
            <a:fillRect/>
          </a:stretch>
        </p:blipFill>
        <p:spPr bwMode="auto">
          <a:xfrm>
            <a:off x="6096000" y="2971800"/>
            <a:ext cx="3048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2"/>
          <p:cNvSpPr txBox="1">
            <a:spLocks noChangeArrowheads="1"/>
          </p:cNvSpPr>
          <p:nvPr/>
        </p:nvSpPr>
        <p:spPr bwMode="auto">
          <a:xfrm>
            <a:off x="0" y="8382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1750"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2337334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0" y="16002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sz="2000" i="1"/>
              <a:t>-Le récepteur NMDA,</a:t>
            </a:r>
          </a:p>
          <a:p>
            <a:r>
              <a:rPr lang="fr-FR" sz="2000"/>
              <a:t>Couplé à un canal ionique, favorisant l</a:t>
            </a:r>
            <a:r>
              <a:rPr lang="ja-JP" altLang="fr-FR" sz="2000"/>
              <a:t>’</a:t>
            </a:r>
            <a:r>
              <a:rPr lang="fr-FR" altLang="ja-JP" sz="2000"/>
              <a:t>entrée de calcium  </a:t>
            </a:r>
          </a:p>
          <a:p>
            <a:r>
              <a:rPr lang="fr-FR" sz="2000"/>
              <a:t>Au potentiel de repos ce canal est bloqué par des ions magnésium (Mg2+).</a:t>
            </a:r>
          </a:p>
        </p:txBody>
      </p:sp>
      <p:sp>
        <p:nvSpPr>
          <p:cNvPr id="32771" name="Rectangle 8"/>
          <p:cNvSpPr>
            <a:spLocks noChangeArrowheads="1"/>
          </p:cNvSpPr>
          <p:nvPr/>
        </p:nvSpPr>
        <p:spPr bwMode="auto">
          <a:xfrm>
            <a:off x="0" y="2971800"/>
            <a:ext cx="5410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t>Pour que ceux-ci se retirent du canal, l'élément dendrite post-synaptique doit être dépolarisé.</a:t>
            </a:r>
          </a:p>
          <a:p>
            <a:endParaRPr lang="fr-FR" sz="2000"/>
          </a:p>
          <a:p>
            <a:pPr>
              <a:buFont typeface="Symbol" pitchFamily="18" charset="2"/>
              <a:buChar char="®"/>
            </a:pPr>
            <a:r>
              <a:rPr lang="fr-FR" sz="2000"/>
              <a:t>stimulation à haute fréquence: dépolarisation du neurone post-synaptique suite à l'activation soutenue des récepteurs AMPA. </a:t>
            </a:r>
          </a:p>
        </p:txBody>
      </p:sp>
      <p:sp>
        <p:nvSpPr>
          <p:cNvPr id="32772"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2773"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pic>
        <p:nvPicPr>
          <p:cNvPr id="32774" name="Image 5"/>
          <p:cNvPicPr>
            <a:picLocks noChangeAspect="1"/>
          </p:cNvPicPr>
          <p:nvPr/>
        </p:nvPicPr>
        <p:blipFill>
          <a:blip r:embed="rId3">
            <a:extLst>
              <a:ext uri="{28A0092B-C50C-407E-A947-70E740481C1C}">
                <a14:useLocalDpi xmlns:a14="http://schemas.microsoft.com/office/drawing/2010/main" val="0"/>
              </a:ext>
            </a:extLst>
          </a:blip>
          <a:srcRect r="55704"/>
          <a:stretch>
            <a:fillRect/>
          </a:stretch>
        </p:blipFill>
        <p:spPr bwMode="auto">
          <a:xfrm>
            <a:off x="6096000" y="2971800"/>
            <a:ext cx="3048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399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 5"/>
          <p:cNvPicPr>
            <a:picLocks noChangeAspect="1"/>
          </p:cNvPicPr>
          <p:nvPr/>
        </p:nvPicPr>
        <p:blipFill>
          <a:blip r:embed="rId3">
            <a:extLst>
              <a:ext uri="{28A0092B-C50C-407E-A947-70E740481C1C}">
                <a14:useLocalDpi xmlns:a14="http://schemas.microsoft.com/office/drawing/2010/main" val="0"/>
              </a:ext>
            </a:extLst>
          </a:blip>
          <a:srcRect l="38927"/>
          <a:stretch>
            <a:fillRect/>
          </a:stretch>
        </p:blipFill>
        <p:spPr bwMode="auto">
          <a:xfrm>
            <a:off x="5676900" y="3713163"/>
            <a:ext cx="34671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0" y="16002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sz="2000" i="1"/>
              <a:t>-Le récepteur NMDA,</a:t>
            </a:r>
          </a:p>
          <a:p>
            <a:r>
              <a:rPr lang="fr-FR" sz="2000"/>
              <a:t>Couplé à un canal ionique, favorisant l</a:t>
            </a:r>
            <a:r>
              <a:rPr lang="ja-JP" altLang="fr-FR" sz="2000"/>
              <a:t>’</a:t>
            </a:r>
            <a:r>
              <a:rPr lang="fr-FR" altLang="ja-JP" sz="2000"/>
              <a:t>entrée de calcium  </a:t>
            </a:r>
          </a:p>
          <a:p>
            <a:r>
              <a:rPr lang="fr-FR" sz="2000"/>
              <a:t>Au potentiel de repos ce canal est bloqué par des ions magnésium (Mg2+).</a:t>
            </a:r>
          </a:p>
        </p:txBody>
      </p:sp>
      <p:sp>
        <p:nvSpPr>
          <p:cNvPr id="33796" name="Rectangle 8"/>
          <p:cNvSpPr>
            <a:spLocks noChangeArrowheads="1"/>
          </p:cNvSpPr>
          <p:nvPr/>
        </p:nvSpPr>
        <p:spPr bwMode="auto">
          <a:xfrm>
            <a:off x="0" y="2971800"/>
            <a:ext cx="5410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a:t>Pour que ceux-ci se retirent du canal, l'élément dendrite post-synaptique doit être dépolarisé.</a:t>
            </a:r>
          </a:p>
          <a:p>
            <a:endParaRPr lang="fr-FR" sz="2000"/>
          </a:p>
          <a:p>
            <a:pPr>
              <a:buFont typeface="Symbol" pitchFamily="18" charset="2"/>
              <a:buChar char="®"/>
            </a:pPr>
            <a:r>
              <a:rPr lang="fr-FR" sz="2000"/>
              <a:t>stimulation à haute fréquence: dépolarisation du neurone post-synaptique suite à l'activation soutenue des récepteurs AMPA. </a:t>
            </a:r>
          </a:p>
          <a:p>
            <a:pPr>
              <a:buFont typeface="Symbol" pitchFamily="18" charset="2"/>
              <a:buNone/>
            </a:pPr>
            <a:r>
              <a:rPr lang="fr-FR" sz="2000"/>
              <a:t>Le magnésium va alors se retirer des récepteurs NMDA et permettre l'entrée massive de calcium dans la cellule.</a:t>
            </a:r>
          </a:p>
        </p:txBody>
      </p:sp>
      <p:sp>
        <p:nvSpPr>
          <p:cNvPr id="33797"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3798"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spTree>
    <p:extLst>
      <p:ext uri="{BB962C8B-B14F-4D97-AF65-F5344CB8AC3E}">
        <p14:creationId xmlns:p14="http://schemas.microsoft.com/office/powerpoint/2010/main" val="36088726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0" y="1905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dirty="0"/>
              <a:t>Le Glutamate se fixe aussi sur des récepteurs </a:t>
            </a:r>
            <a:r>
              <a:rPr lang="fr-FR" sz="2000" dirty="0" err="1"/>
              <a:t>métabotropiques</a:t>
            </a:r>
            <a:r>
              <a:rPr lang="fr-FR" sz="2000" dirty="0"/>
              <a:t> couplés à des protéines G; qui </a:t>
            </a:r>
            <a:r>
              <a:rPr lang="fr-FR" sz="2000" dirty="0" err="1" smtClean="0"/>
              <a:t>ampplifient</a:t>
            </a:r>
            <a:r>
              <a:rPr lang="fr-FR" sz="2000" dirty="0" smtClean="0"/>
              <a:t> </a:t>
            </a:r>
            <a:r>
              <a:rPr lang="fr-FR" sz="2000" dirty="0"/>
              <a:t>le taux de Ca+ en mobilisant les réserves calciques intracellulaires (réticulum endoplasmique).</a:t>
            </a:r>
          </a:p>
        </p:txBody>
      </p:sp>
      <p:sp>
        <p:nvSpPr>
          <p:cNvPr id="34819"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4820"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pic>
        <p:nvPicPr>
          <p:cNvPr id="34821"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3" y="2971800"/>
            <a:ext cx="72342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Ellipse 11"/>
          <p:cNvSpPr>
            <a:spLocks noChangeArrowheads="1"/>
          </p:cNvSpPr>
          <p:nvPr/>
        </p:nvSpPr>
        <p:spPr bwMode="auto">
          <a:xfrm>
            <a:off x="5486400" y="4267200"/>
            <a:ext cx="152400" cy="152400"/>
          </a:xfrm>
          <a:prstGeom prst="ellipse">
            <a:avLst/>
          </a:prstGeom>
          <a:solidFill>
            <a:srgbClr val="FF0000"/>
          </a:solidFill>
          <a:ln w="9525">
            <a:solidFill>
              <a:schemeClr val="tx1"/>
            </a:solidFill>
            <a:round/>
            <a:headEnd/>
            <a:tailEnd/>
          </a:ln>
        </p:spPr>
        <p:txBody>
          <a:bodyPr/>
          <a:lstStyle/>
          <a:p>
            <a:endParaRPr lang="fr-FR"/>
          </a:p>
        </p:txBody>
      </p:sp>
      <p:sp>
        <p:nvSpPr>
          <p:cNvPr id="34823" name="Ellipse 12"/>
          <p:cNvSpPr>
            <a:spLocks noChangeArrowheads="1"/>
          </p:cNvSpPr>
          <p:nvPr/>
        </p:nvSpPr>
        <p:spPr bwMode="auto">
          <a:xfrm>
            <a:off x="5334000" y="4648200"/>
            <a:ext cx="152400" cy="152400"/>
          </a:xfrm>
          <a:prstGeom prst="ellipse">
            <a:avLst/>
          </a:prstGeom>
          <a:solidFill>
            <a:srgbClr val="FF0000"/>
          </a:solidFill>
          <a:ln w="9525">
            <a:solidFill>
              <a:schemeClr val="tx1"/>
            </a:solidFill>
            <a:round/>
            <a:headEnd/>
            <a:tailEnd/>
          </a:ln>
        </p:spPr>
        <p:txBody>
          <a:bodyPr/>
          <a:lstStyle/>
          <a:p>
            <a:endParaRPr lang="fr-FR" b="1"/>
          </a:p>
        </p:txBody>
      </p:sp>
      <p:sp>
        <p:nvSpPr>
          <p:cNvPr id="34824" name="Ellipse 13"/>
          <p:cNvSpPr>
            <a:spLocks noChangeArrowheads="1"/>
          </p:cNvSpPr>
          <p:nvPr/>
        </p:nvSpPr>
        <p:spPr bwMode="auto">
          <a:xfrm>
            <a:off x="5715000" y="4572000"/>
            <a:ext cx="152400" cy="152400"/>
          </a:xfrm>
          <a:prstGeom prst="ellipse">
            <a:avLst/>
          </a:prstGeom>
          <a:solidFill>
            <a:srgbClr val="FF0000"/>
          </a:solidFill>
          <a:ln w="9525">
            <a:solidFill>
              <a:schemeClr val="tx1"/>
            </a:solidFill>
            <a:round/>
            <a:headEnd/>
            <a:tailEnd/>
          </a:ln>
        </p:spPr>
        <p:txBody>
          <a:bodyPr/>
          <a:lstStyle/>
          <a:p>
            <a:endParaRPr lang="fr-FR"/>
          </a:p>
        </p:txBody>
      </p:sp>
      <p:cxnSp>
        <p:nvCxnSpPr>
          <p:cNvPr id="34825" name="Connecteur droit avec flèche 15"/>
          <p:cNvCxnSpPr>
            <a:cxnSpLocks noChangeShapeType="1"/>
          </p:cNvCxnSpPr>
          <p:nvPr/>
        </p:nvCxnSpPr>
        <p:spPr bwMode="auto">
          <a:xfrm>
            <a:off x="3886200" y="4927600"/>
            <a:ext cx="18288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6" name="Forme libre 19"/>
          <p:cNvSpPr>
            <a:spLocks noChangeArrowheads="1"/>
          </p:cNvSpPr>
          <p:nvPr/>
        </p:nvSpPr>
        <p:spPr bwMode="auto">
          <a:xfrm>
            <a:off x="4572000" y="4059238"/>
            <a:ext cx="863600" cy="233362"/>
          </a:xfrm>
          <a:custGeom>
            <a:avLst/>
            <a:gdLst>
              <a:gd name="T0" fmla="*/ 0 w 863600"/>
              <a:gd name="T1" fmla="*/ 186210 h 232833"/>
              <a:gd name="T2" fmla="*/ 304800 w 863600"/>
              <a:gd name="T3" fmla="*/ 186210 h 232833"/>
              <a:gd name="T4" fmla="*/ 355600 w 863600"/>
              <a:gd name="T5" fmla="*/ 56296 h 232833"/>
              <a:gd name="T6" fmla="*/ 457200 w 863600"/>
              <a:gd name="T7" fmla="*/ 30313 h 232833"/>
              <a:gd name="T8" fmla="*/ 863600 w 863600"/>
              <a:gd name="T9" fmla="*/ 238177 h 232833"/>
              <a:gd name="T10" fmla="*/ 0 60000 65536"/>
              <a:gd name="T11" fmla="*/ 0 60000 65536"/>
              <a:gd name="T12" fmla="*/ 0 60000 65536"/>
              <a:gd name="T13" fmla="*/ 0 60000 65536"/>
              <a:gd name="T14" fmla="*/ 0 60000 65536"/>
              <a:gd name="T15" fmla="*/ 0 w 863600"/>
              <a:gd name="T16" fmla="*/ 0 h 232833"/>
              <a:gd name="T17" fmla="*/ 863600 w 863600"/>
              <a:gd name="T18" fmla="*/ 232833 h 232833"/>
            </a:gdLst>
            <a:ahLst/>
            <a:cxnLst>
              <a:cxn ang="T10">
                <a:pos x="T0" y="T1"/>
              </a:cxn>
              <a:cxn ang="T11">
                <a:pos x="T2" y="T3"/>
              </a:cxn>
              <a:cxn ang="T12">
                <a:pos x="T4" y="T5"/>
              </a:cxn>
              <a:cxn ang="T13">
                <a:pos x="T6" y="T7"/>
              </a:cxn>
              <a:cxn ang="T14">
                <a:pos x="T8" y="T9"/>
              </a:cxn>
            </a:cxnLst>
            <a:rect l="T15" t="T16" r="T17" b="T18"/>
            <a:pathLst>
              <a:path w="863600" h="232833">
                <a:moveTo>
                  <a:pt x="0" y="182033"/>
                </a:moveTo>
                <a:cubicBezTo>
                  <a:pt x="122766" y="192616"/>
                  <a:pt x="245533" y="203200"/>
                  <a:pt x="304800" y="182033"/>
                </a:cubicBezTo>
                <a:cubicBezTo>
                  <a:pt x="364067" y="160866"/>
                  <a:pt x="330200" y="80433"/>
                  <a:pt x="355600" y="55033"/>
                </a:cubicBezTo>
                <a:cubicBezTo>
                  <a:pt x="381000" y="29633"/>
                  <a:pt x="372533" y="0"/>
                  <a:pt x="457200" y="29633"/>
                </a:cubicBezTo>
                <a:cubicBezTo>
                  <a:pt x="541867" y="59266"/>
                  <a:pt x="702733" y="146049"/>
                  <a:pt x="863600" y="232833"/>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827" name="Ellipse 20"/>
          <p:cNvSpPr>
            <a:spLocks noChangeArrowheads="1"/>
          </p:cNvSpPr>
          <p:nvPr/>
        </p:nvSpPr>
        <p:spPr bwMode="auto">
          <a:xfrm>
            <a:off x="5867400" y="4724400"/>
            <a:ext cx="152400" cy="152400"/>
          </a:xfrm>
          <a:prstGeom prst="ellipse">
            <a:avLst/>
          </a:prstGeom>
          <a:solidFill>
            <a:srgbClr val="FF0000"/>
          </a:solidFill>
          <a:ln w="9525">
            <a:solidFill>
              <a:schemeClr val="tx1"/>
            </a:solidFill>
            <a:round/>
            <a:headEnd/>
            <a:tailEnd/>
          </a:ln>
        </p:spPr>
        <p:txBody>
          <a:bodyPr/>
          <a:lstStyle/>
          <a:p>
            <a:endParaRPr lang="fr-FR"/>
          </a:p>
        </p:txBody>
      </p:sp>
      <p:sp>
        <p:nvSpPr>
          <p:cNvPr id="34828" name="Ellipse 21"/>
          <p:cNvSpPr>
            <a:spLocks noChangeArrowheads="1"/>
          </p:cNvSpPr>
          <p:nvPr/>
        </p:nvSpPr>
        <p:spPr bwMode="auto">
          <a:xfrm>
            <a:off x="6019800" y="4267200"/>
            <a:ext cx="152400" cy="152400"/>
          </a:xfrm>
          <a:prstGeom prst="ellipse">
            <a:avLst/>
          </a:prstGeom>
          <a:solidFill>
            <a:srgbClr val="FF0000"/>
          </a:solidFill>
          <a:ln w="9525">
            <a:solidFill>
              <a:schemeClr val="tx1"/>
            </a:solidFill>
            <a:round/>
            <a:headEnd/>
            <a:tailEnd/>
          </a:ln>
        </p:spPr>
        <p:txBody>
          <a:bodyPr/>
          <a:lstStyle/>
          <a:p>
            <a:endParaRPr lang="fr-FR"/>
          </a:p>
        </p:txBody>
      </p:sp>
    </p:spTree>
    <p:extLst>
      <p:ext uri="{BB962C8B-B14F-4D97-AF65-F5344CB8AC3E}">
        <p14:creationId xmlns:p14="http://schemas.microsoft.com/office/powerpoint/2010/main" val="17235961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1066800"/>
            <a:ext cx="906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2800">
                <a:solidFill>
                  <a:srgbClr val="004080"/>
                </a:solidFill>
                <a:latin typeface="Calibri" pitchFamily="34" charset="0"/>
              </a:rPr>
              <a:t>La potentialisation à long terme</a:t>
            </a:r>
          </a:p>
        </p:txBody>
      </p:sp>
      <p:sp>
        <p:nvSpPr>
          <p:cNvPr id="35843" name="Text Box 2"/>
          <p:cNvSpPr txBox="1">
            <a:spLocks noChangeArrowheads="1"/>
          </p:cNvSpPr>
          <p:nvPr/>
        </p:nvSpPr>
        <p:spPr bwMode="auto">
          <a:xfrm>
            <a:off x="0" y="152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pPr>
              <a:spcBef>
                <a:spcPct val="50000"/>
              </a:spcBef>
            </a:pPr>
            <a:r>
              <a:rPr lang="fr-FR" sz="3000">
                <a:solidFill>
                  <a:srgbClr val="004080"/>
                </a:solidFill>
                <a:latin typeface="Calibri" pitchFamily="34" charset="0"/>
              </a:rPr>
              <a:t>Les bases moléculaires et cellulaires de la mémoire</a:t>
            </a:r>
          </a:p>
        </p:txBody>
      </p:sp>
      <p:pic>
        <p:nvPicPr>
          <p:cNvPr id="35844" name="Image 5"/>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6200" y="1828800"/>
            <a:ext cx="58959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ZoneTexte 11"/>
          <p:cNvSpPr txBox="1">
            <a:spLocks noChangeArrowheads="1"/>
          </p:cNvSpPr>
          <p:nvPr/>
        </p:nvSpPr>
        <p:spPr bwMode="auto">
          <a:xfrm>
            <a:off x="5791200" y="18288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sz="1800"/>
              <a:t>Augmentation Ca++</a:t>
            </a:r>
          </a:p>
          <a:p>
            <a:r>
              <a:rPr lang="fr-FR" sz="1800"/>
              <a:t>Liaison avec la calmoduline (CaM)</a:t>
            </a:r>
          </a:p>
          <a:p>
            <a:r>
              <a:rPr lang="fr-FR" sz="1800"/>
              <a:t>Activation de protéines kinases: PKC (Protein Kinase C), calmoduline kinase, et tyrosine kinase</a:t>
            </a:r>
          </a:p>
          <a:p>
            <a:endParaRPr lang="fr-FR" sz="1800"/>
          </a:p>
          <a:p>
            <a:r>
              <a:rPr lang="fr-FR" sz="1800"/>
              <a:t>Ces kinases assurent la phosphorylation d</a:t>
            </a:r>
            <a:r>
              <a:rPr lang="ja-JP" altLang="fr-FR" sz="1800"/>
              <a:t>’</a:t>
            </a:r>
            <a:r>
              <a:rPr lang="fr-FR" altLang="ja-JP" sz="1800"/>
              <a:t>autres protéines (fixation d</a:t>
            </a:r>
            <a:r>
              <a:rPr lang="ja-JP" altLang="fr-FR" sz="1800"/>
              <a:t>’</a:t>
            </a:r>
            <a:r>
              <a:rPr lang="fr-FR" altLang="ja-JP" sz="1800"/>
              <a:t>un groupe phosphate)</a:t>
            </a:r>
            <a:endParaRPr lang="fr-FR" sz="1800"/>
          </a:p>
        </p:txBody>
      </p:sp>
      <p:sp>
        <p:nvSpPr>
          <p:cNvPr id="35846" name="ZoneTexte 12"/>
          <p:cNvSpPr txBox="1">
            <a:spLocks noChangeArrowheads="1"/>
          </p:cNvSpPr>
          <p:nvPr/>
        </p:nvSpPr>
        <p:spPr bwMode="auto">
          <a:xfrm>
            <a:off x="0" y="54864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rebuchet MS" pitchFamily="34" charset="0"/>
                <a:ea typeface="MS PGothic" pitchFamily="34" charset="-128"/>
              </a:defRPr>
            </a:lvl1pPr>
            <a:lvl2pPr marL="742950" indent="-285750">
              <a:defRPr sz="2200">
                <a:solidFill>
                  <a:schemeClr val="tx1"/>
                </a:solidFill>
                <a:latin typeface="Trebuchet MS" pitchFamily="34" charset="0"/>
                <a:ea typeface="MS PGothic" pitchFamily="34" charset="-128"/>
              </a:defRPr>
            </a:lvl2pPr>
            <a:lvl3pPr marL="1143000" indent="-228600">
              <a:defRPr sz="2200">
                <a:solidFill>
                  <a:schemeClr val="tx1"/>
                </a:solidFill>
                <a:latin typeface="Trebuchet MS" pitchFamily="34" charset="0"/>
                <a:ea typeface="MS PGothic" pitchFamily="34" charset="-128"/>
              </a:defRPr>
            </a:lvl3pPr>
            <a:lvl4pPr marL="1600200" indent="-228600">
              <a:defRPr sz="2200">
                <a:solidFill>
                  <a:schemeClr val="tx1"/>
                </a:solidFill>
                <a:latin typeface="Trebuchet MS" pitchFamily="34" charset="0"/>
                <a:ea typeface="MS PGothic" pitchFamily="34" charset="-128"/>
              </a:defRPr>
            </a:lvl4pPr>
            <a:lvl5pPr marL="2057400" indent="-228600">
              <a:defRPr sz="22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2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2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2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200">
                <a:solidFill>
                  <a:schemeClr val="tx1"/>
                </a:solidFill>
                <a:latin typeface="Trebuchet MS" pitchFamily="34" charset="0"/>
                <a:ea typeface="MS PGothic" pitchFamily="34" charset="-128"/>
              </a:defRPr>
            </a:lvl9pPr>
          </a:lstStyle>
          <a:p>
            <a:r>
              <a:rPr lang="fr-FR" sz="2000"/>
              <a:t>La Ca-calmoduline modifie les récepteurs AMPA, augmentant leur sensibilité au glutamate</a:t>
            </a:r>
          </a:p>
          <a:p>
            <a:r>
              <a:rPr lang="fr-FR" sz="2000"/>
              <a:t>Les kinases envoient un messager rétrograde qui modifie l</a:t>
            </a:r>
            <a:r>
              <a:rPr lang="ja-JP" altLang="fr-FR" sz="2000"/>
              <a:t>’</a:t>
            </a:r>
            <a:r>
              <a:rPr lang="fr-FR" altLang="ja-JP" sz="2000"/>
              <a:t>élément pré-synaptique pour augmenter le nbre du neurotransmetteur.</a:t>
            </a:r>
            <a:endParaRPr lang="fr-FR" sz="2000"/>
          </a:p>
        </p:txBody>
      </p:sp>
    </p:spTree>
    <p:extLst>
      <p:ext uri="{BB962C8B-B14F-4D97-AF65-F5344CB8AC3E}">
        <p14:creationId xmlns:p14="http://schemas.microsoft.com/office/powerpoint/2010/main" val="1576498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3975</TotalTime>
  <Words>5108</Words>
  <Application>Microsoft Office PowerPoint</Application>
  <PresentationFormat>Affichage à l'écran (4:3)</PresentationFormat>
  <Paragraphs>569</Paragraphs>
  <Slides>112</Slides>
  <Notes>44</Notes>
  <HiddenSlides>24</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112</vt:i4>
      </vt:variant>
    </vt:vector>
  </HeadingPairs>
  <TitlesOfParts>
    <vt:vector size="114" baseType="lpstr">
      <vt:lpstr>Thème Office</vt:lpstr>
      <vt:lpstr>Graphique</vt:lpstr>
      <vt:lpstr>LA MEMOIRE</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Hippocampe et Mémoire spatiale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CONSOLIDATION MNESIQUE DES APPRENTISSAGES</vt:lpstr>
      <vt:lpstr>Présentation PowerPoint</vt:lpstr>
      <vt:lpstr>Présentation PowerPoint</vt:lpstr>
      <vt:lpstr>CONSOLIDATION MNESIQUE DES APPRENTISSAGES</vt:lpstr>
      <vt:lpstr>CONSOLIDATION MNESIQUE DES APPRENTISSAGES</vt:lpstr>
      <vt:lpstr>Lorsqu’un pianiste joue, il fait appel à </vt:lpstr>
      <vt:lpstr>Lorsqu’un pianiste joue, il fait appel à </vt:lpstr>
      <vt:lpstr>La mémoire antérograde intéresse:</vt:lpstr>
      <vt:lpstr>La mémoire antérograde intéresse:</vt:lpstr>
      <vt:lpstr>Quels sont les structures qui sont impliquées dans la mémoire implicite? </vt:lpstr>
      <vt:lpstr>Quels sont les structures qui sont impliquées dans la mémoire implicite? </vt:lpstr>
      <vt:lpstr>Quel type de mémoire est déficiente chez les patients atteint de la chorée de Huntington?</vt:lpstr>
      <vt:lpstr>Présentation PowerPoint</vt:lpstr>
      <vt:lpstr>Présentation PowerPoint</vt:lpstr>
      <vt:lpstr>Présentation PowerPoint</vt:lpstr>
      <vt:lpstr>Habituation</vt:lpstr>
      <vt:lpstr>Présentation PowerPoint</vt:lpstr>
      <vt:lpstr>Présentation PowerPoint</vt:lpstr>
      <vt:lpstr>Présentation PowerPoint</vt:lpstr>
      <vt:lpstr>Présentation PowerPoint</vt:lpstr>
      <vt:lpstr>Présentation PowerPoint</vt:lpstr>
      <vt:lpstr>Sensibilisation</vt:lpstr>
      <vt:lpstr>Présentation PowerPoint</vt:lpstr>
      <vt:lpstr>Conditionnement</vt:lpstr>
      <vt:lpstr>Présentation PowerPoint</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SYSTEMES  D’EVEIL ET DU SOMMEIL</dc:title>
  <dc:creator>FRANCO PATRICIA</dc:creator>
  <cp:lastModifiedBy>FRANCO PATRICIA</cp:lastModifiedBy>
  <cp:revision>101</cp:revision>
  <dcterms:created xsi:type="dcterms:W3CDTF">2015-11-12T20:29:24Z</dcterms:created>
  <dcterms:modified xsi:type="dcterms:W3CDTF">2019-09-11T21:14:24Z</dcterms:modified>
</cp:coreProperties>
</file>