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44"/>
  </p:notesMasterIdLst>
  <p:sldIdLst>
    <p:sldId id="467" r:id="rId2"/>
    <p:sldId id="423" r:id="rId3"/>
    <p:sldId id="444" r:id="rId4"/>
    <p:sldId id="445" r:id="rId5"/>
    <p:sldId id="330" r:id="rId6"/>
    <p:sldId id="406" r:id="rId7"/>
    <p:sldId id="383" r:id="rId8"/>
    <p:sldId id="384" r:id="rId9"/>
    <p:sldId id="780" r:id="rId10"/>
    <p:sldId id="439" r:id="rId11"/>
    <p:sldId id="283" r:id="rId12"/>
    <p:sldId id="765" r:id="rId13"/>
    <p:sldId id="776" r:id="rId14"/>
    <p:sldId id="512" r:id="rId15"/>
    <p:sldId id="514" r:id="rId16"/>
    <p:sldId id="515" r:id="rId17"/>
    <p:sldId id="440" r:id="rId18"/>
    <p:sldId id="424" r:id="rId19"/>
    <p:sldId id="777" r:id="rId20"/>
    <p:sldId id="461" r:id="rId21"/>
    <p:sldId id="441" r:id="rId22"/>
    <p:sldId id="284" r:id="rId23"/>
    <p:sldId id="442" r:id="rId24"/>
    <p:sldId id="425" r:id="rId25"/>
    <p:sldId id="449" r:id="rId26"/>
    <p:sldId id="462" r:id="rId27"/>
    <p:sldId id="436" r:id="rId28"/>
    <p:sldId id="443" r:id="rId29"/>
    <p:sldId id="429" r:id="rId30"/>
    <p:sldId id="781" r:id="rId31"/>
    <p:sldId id="510" r:id="rId32"/>
    <p:sldId id="783" r:id="rId33"/>
    <p:sldId id="452" r:id="rId34"/>
    <p:sldId id="464" r:id="rId35"/>
    <p:sldId id="431" r:id="rId36"/>
    <p:sldId id="404" r:id="rId37"/>
    <p:sldId id="402" r:id="rId38"/>
    <p:sldId id="403" r:id="rId39"/>
    <p:sldId id="782" r:id="rId40"/>
    <p:sldId id="412" r:id="rId41"/>
    <p:sldId id="511" r:id="rId42"/>
    <p:sldId id="778" r:id="rId43"/>
  </p:sldIdLst>
  <p:sldSz cx="9144000" cy="6858000" type="screen4x3"/>
  <p:notesSz cx="6797675" cy="9928225"/>
  <p:custDataLst>
    <p:tags r:id="rId45"/>
  </p:custDataLst>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6F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83002" autoAdjust="0"/>
  </p:normalViewPr>
  <p:slideViewPr>
    <p:cSldViewPr>
      <p:cViewPr varScale="1">
        <p:scale>
          <a:sx n="95" d="100"/>
          <a:sy n="95" d="100"/>
        </p:scale>
        <p:origin x="2100" y="84"/>
      </p:cViewPr>
      <p:guideLst>
        <p:guide orient="horz" pos="2160"/>
        <p:guide pos="2880"/>
      </p:guideLst>
    </p:cSldViewPr>
  </p:slideViewPr>
  <p:notesTextViewPr>
    <p:cViewPr>
      <p:scale>
        <a:sx n="1" d="1"/>
        <a:sy n="1" d="1"/>
      </p:scale>
      <p:origin x="0" y="0"/>
    </p:cViewPr>
  </p:notesTextViewPr>
  <p:sorterViewPr>
    <p:cViewPr>
      <p:scale>
        <a:sx n="100" d="100"/>
        <a:sy n="100" d="100"/>
      </p:scale>
      <p:origin x="0" y="18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DB3018D-4B4F-4098-805E-B5EFFC5D1673}" type="datetimeFigureOut">
              <a:rPr lang="fr-FR"/>
              <a:pPr>
                <a:defRPr/>
              </a:pPr>
              <a:t>27/09/2023</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819BA75-FE86-4670-B231-666A0D9513AA}" type="slidenum">
              <a:rPr lang="fr-FR"/>
              <a:pPr>
                <a:defRPr/>
              </a:pPr>
              <a:t>‹N°›</a:t>
            </a:fld>
            <a:endParaRPr lang="fr-FR"/>
          </a:p>
        </p:txBody>
      </p:sp>
    </p:spTree>
    <p:extLst>
      <p:ext uri="{BB962C8B-B14F-4D97-AF65-F5344CB8AC3E}">
        <p14:creationId xmlns:p14="http://schemas.microsoft.com/office/powerpoint/2010/main" val="59942481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117632-1129-4B0A-89FE-0ADAF25B101E}" type="slidenum">
              <a:rPr lang="fr-FR"/>
              <a:pPr/>
              <a:t>1</a:t>
            </a:fld>
            <a:endParaRPr lang="fr-FR"/>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2819BA75-FE86-4670-B231-666A0D9513AA}" type="slidenum">
              <a:rPr lang="fr-FR" smtClean="0"/>
              <a:pPr>
                <a:defRPr/>
              </a:pPr>
              <a:t>6</a:t>
            </a:fld>
            <a:endParaRPr lang="fr-FR"/>
          </a:p>
        </p:txBody>
      </p:sp>
    </p:spTree>
    <p:extLst>
      <p:ext uri="{BB962C8B-B14F-4D97-AF65-F5344CB8AC3E}">
        <p14:creationId xmlns:p14="http://schemas.microsoft.com/office/powerpoint/2010/main" val="3147566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dirty="0">
                <a:solidFill>
                  <a:srgbClr val="1F497D"/>
                </a:solidFill>
                <a:effectLst/>
                <a:latin typeface="Calibri" panose="020F0502020204030204" pitchFamily="34" charset="0"/>
              </a:rPr>
              <a:t>&gt; se signaler à la scolarité</a:t>
            </a:r>
            <a:endParaRPr lang="fr-FR" dirty="0"/>
          </a:p>
        </p:txBody>
      </p:sp>
      <p:sp>
        <p:nvSpPr>
          <p:cNvPr id="4" name="Espace réservé du numéro de diapositive 3"/>
          <p:cNvSpPr>
            <a:spLocks noGrp="1"/>
          </p:cNvSpPr>
          <p:nvPr>
            <p:ph type="sldNum" sz="quarter" idx="5"/>
          </p:nvPr>
        </p:nvSpPr>
        <p:spPr/>
        <p:txBody>
          <a:bodyPr/>
          <a:lstStyle/>
          <a:p>
            <a:pPr>
              <a:defRPr/>
            </a:pPr>
            <a:fld id="{2819BA75-FE86-4670-B231-666A0D9513AA}" type="slidenum">
              <a:rPr lang="fr-FR" smtClean="0"/>
              <a:pPr>
                <a:defRPr/>
              </a:pPr>
              <a:t>8</a:t>
            </a:fld>
            <a:endParaRPr lang="fr-FR"/>
          </a:p>
        </p:txBody>
      </p:sp>
    </p:spTree>
    <p:extLst>
      <p:ext uri="{BB962C8B-B14F-4D97-AF65-F5344CB8AC3E}">
        <p14:creationId xmlns:p14="http://schemas.microsoft.com/office/powerpoint/2010/main" val="3940170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2819BA75-FE86-4670-B231-666A0D9513AA}" type="slidenum">
              <a:rPr lang="fr-FR" smtClean="0"/>
              <a:pPr>
                <a:defRPr/>
              </a:pPr>
              <a:t>9</a:t>
            </a:fld>
            <a:endParaRPr lang="fr-FR"/>
          </a:p>
        </p:txBody>
      </p:sp>
    </p:spTree>
    <p:extLst>
      <p:ext uri="{BB962C8B-B14F-4D97-AF65-F5344CB8AC3E}">
        <p14:creationId xmlns:p14="http://schemas.microsoft.com/office/powerpoint/2010/main" val="285519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819BA75-FE86-4670-B231-666A0D9513AA}" type="slidenum">
              <a:rPr lang="fr-FR" smtClean="0"/>
              <a:pPr>
                <a:defRPr/>
              </a:pPr>
              <a:t>11</a:t>
            </a:fld>
            <a:endParaRPr lang="fr-FR"/>
          </a:p>
        </p:txBody>
      </p:sp>
    </p:spTree>
    <p:extLst>
      <p:ext uri="{BB962C8B-B14F-4D97-AF65-F5344CB8AC3E}">
        <p14:creationId xmlns:p14="http://schemas.microsoft.com/office/powerpoint/2010/main" val="1186562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819BA75-FE86-4670-B231-666A0D9513AA}" type="slidenum">
              <a:rPr lang="fr-FR" smtClean="0"/>
              <a:pPr>
                <a:defRPr/>
              </a:pPr>
              <a:t>18</a:t>
            </a:fld>
            <a:endParaRPr lang="fr-FR"/>
          </a:p>
        </p:txBody>
      </p:sp>
    </p:spTree>
    <p:extLst>
      <p:ext uri="{BB962C8B-B14F-4D97-AF65-F5344CB8AC3E}">
        <p14:creationId xmlns:p14="http://schemas.microsoft.com/office/powerpoint/2010/main" val="1028405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819BA75-FE86-4670-B231-666A0D9513AA}" type="slidenum">
              <a:rPr lang="fr-FR" smtClean="0"/>
              <a:pPr>
                <a:defRPr/>
              </a:pPr>
              <a:t>25</a:t>
            </a:fld>
            <a:endParaRPr lang="fr-FR"/>
          </a:p>
        </p:txBody>
      </p:sp>
    </p:spTree>
    <p:extLst>
      <p:ext uri="{BB962C8B-B14F-4D97-AF65-F5344CB8AC3E}">
        <p14:creationId xmlns:p14="http://schemas.microsoft.com/office/powerpoint/2010/main" val="2881738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pPr>
              <a:defRPr/>
            </a:pPr>
            <a:fld id="{4B9B0566-7BA6-472A-8259-1515043E2832}" type="datetimeFigureOut">
              <a:rPr lang="fr-FR" smtClean="0"/>
              <a:pPr>
                <a:defRPr/>
              </a:pPr>
              <a:t>27/09/2023</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CA2D8803-03EE-4E08-A479-1539C9734493}" type="slidenum">
              <a:rPr lang="fr-FR" smtClean="0"/>
              <a:pPr>
                <a:defRPr/>
              </a:pPr>
              <a:t>‹N°›</a:t>
            </a:fld>
            <a:endParaRPr lang="fr-FR"/>
          </a:p>
        </p:txBody>
      </p:sp>
    </p:spTree>
    <p:extLst>
      <p:ext uri="{BB962C8B-B14F-4D97-AF65-F5344CB8AC3E}">
        <p14:creationId xmlns:p14="http://schemas.microsoft.com/office/powerpoint/2010/main" val="2087943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fld id="{D118D940-13F3-410D-9D3F-2B7AB592C693}" type="datetimeFigureOut">
              <a:rPr lang="fr-FR" smtClean="0"/>
              <a:pPr>
                <a:defRPr/>
              </a:pPr>
              <a:t>27/09/2023</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3FC1C334-9FA4-467D-8DF3-563E94CA1049}" type="slidenum">
              <a:rPr lang="fr-FR" smtClean="0"/>
              <a:pPr>
                <a:defRPr/>
              </a:pPr>
              <a:t>‹N°›</a:t>
            </a:fld>
            <a:endParaRPr lang="fr-FR"/>
          </a:p>
        </p:txBody>
      </p:sp>
    </p:spTree>
    <p:extLst>
      <p:ext uri="{BB962C8B-B14F-4D97-AF65-F5344CB8AC3E}">
        <p14:creationId xmlns:p14="http://schemas.microsoft.com/office/powerpoint/2010/main" val="3748075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fld id="{1239FE6F-2AF5-4768-BDB1-F67C10727264}" type="datetimeFigureOut">
              <a:rPr lang="fr-FR" smtClean="0"/>
              <a:pPr>
                <a:defRPr/>
              </a:pPr>
              <a:t>27/09/2023</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88972017-6234-44A9-85CB-75FB580A66E9}" type="slidenum">
              <a:rPr lang="fr-FR" smtClean="0"/>
              <a:pPr>
                <a:defRPr/>
              </a:pPr>
              <a:t>‹N°›</a:t>
            </a:fld>
            <a:endParaRPr lang="fr-FR"/>
          </a:p>
        </p:txBody>
      </p:sp>
    </p:spTree>
    <p:extLst>
      <p:ext uri="{BB962C8B-B14F-4D97-AF65-F5344CB8AC3E}">
        <p14:creationId xmlns:p14="http://schemas.microsoft.com/office/powerpoint/2010/main" val="697574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fld id="{6814C7B9-553D-436F-96E7-DCE5AA7FCFFC}" type="datetimeFigureOut">
              <a:rPr lang="fr-FR" smtClean="0"/>
              <a:pPr>
                <a:defRPr/>
              </a:pPr>
              <a:t>27/09/2023</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0D194419-261D-4CB6-954D-7DEB0F43139C}" type="slidenum">
              <a:rPr lang="fr-FR" smtClean="0"/>
              <a:pPr>
                <a:defRPr/>
              </a:pPr>
              <a:t>‹N°›</a:t>
            </a:fld>
            <a:endParaRPr lang="fr-FR"/>
          </a:p>
        </p:txBody>
      </p:sp>
    </p:spTree>
    <p:extLst>
      <p:ext uri="{BB962C8B-B14F-4D97-AF65-F5344CB8AC3E}">
        <p14:creationId xmlns:p14="http://schemas.microsoft.com/office/powerpoint/2010/main" val="367374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pPr>
              <a:defRPr/>
            </a:pPr>
            <a:fld id="{CD9103B3-1090-45FE-BE68-1FE250153F8E}" type="datetimeFigureOut">
              <a:rPr lang="fr-FR" smtClean="0"/>
              <a:pPr>
                <a:defRPr/>
              </a:pPr>
              <a:t>27/09/2023</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588EDFDD-14FE-464D-8172-26F1A8EC4054}" type="slidenum">
              <a:rPr lang="fr-FR" smtClean="0"/>
              <a:pPr>
                <a:defRPr/>
              </a:pPr>
              <a:t>‹N°›</a:t>
            </a:fld>
            <a:endParaRPr lang="fr-FR"/>
          </a:p>
        </p:txBody>
      </p:sp>
    </p:spTree>
    <p:extLst>
      <p:ext uri="{BB962C8B-B14F-4D97-AF65-F5344CB8AC3E}">
        <p14:creationId xmlns:p14="http://schemas.microsoft.com/office/powerpoint/2010/main" val="104129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pPr>
              <a:defRPr/>
            </a:pPr>
            <a:fld id="{2B12A6A6-789B-433B-AE7C-5AC3F900E23A}" type="datetimeFigureOut">
              <a:rPr lang="fr-FR" smtClean="0"/>
              <a:pPr>
                <a:defRPr/>
              </a:pPr>
              <a:t>27/09/2023</a:t>
            </a:fld>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63289BB2-6558-4837-9152-35665CD28707}" type="slidenum">
              <a:rPr lang="fr-FR" smtClean="0"/>
              <a:pPr>
                <a:defRPr/>
              </a:pPr>
              <a:t>‹N°›</a:t>
            </a:fld>
            <a:endParaRPr lang="fr-FR"/>
          </a:p>
        </p:txBody>
      </p:sp>
    </p:spTree>
    <p:extLst>
      <p:ext uri="{BB962C8B-B14F-4D97-AF65-F5344CB8AC3E}">
        <p14:creationId xmlns:p14="http://schemas.microsoft.com/office/powerpoint/2010/main" val="1895641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pPr>
              <a:defRPr/>
            </a:pPr>
            <a:fld id="{21695416-1F8E-40FA-B5D1-E1D3C2826EE1}" type="datetimeFigureOut">
              <a:rPr lang="fr-FR" smtClean="0"/>
              <a:pPr>
                <a:defRPr/>
              </a:pPr>
              <a:t>27/09/2023</a:t>
            </a:fld>
            <a:endParaRPr lang="fr-FR"/>
          </a:p>
        </p:txBody>
      </p:sp>
      <p:sp>
        <p:nvSpPr>
          <p:cNvPr id="8" name="Espace réservé du pied de page 7"/>
          <p:cNvSpPr>
            <a:spLocks noGrp="1"/>
          </p:cNvSpPr>
          <p:nvPr>
            <p:ph type="ftr" sz="quarter" idx="11"/>
          </p:nvPr>
        </p:nvSpPr>
        <p:spPr/>
        <p:txBody>
          <a:bodyPr/>
          <a:lstStyle/>
          <a:p>
            <a:pPr>
              <a:defRPr/>
            </a:pPr>
            <a:endParaRPr lang="fr-FR"/>
          </a:p>
        </p:txBody>
      </p:sp>
      <p:sp>
        <p:nvSpPr>
          <p:cNvPr id="9" name="Espace réservé du numéro de diapositive 8"/>
          <p:cNvSpPr>
            <a:spLocks noGrp="1"/>
          </p:cNvSpPr>
          <p:nvPr>
            <p:ph type="sldNum" sz="quarter" idx="12"/>
          </p:nvPr>
        </p:nvSpPr>
        <p:spPr/>
        <p:txBody>
          <a:bodyPr/>
          <a:lstStyle/>
          <a:p>
            <a:pPr>
              <a:defRPr/>
            </a:pPr>
            <a:fld id="{C793781A-420A-46EA-AD84-56B1BEEE81F2}" type="slidenum">
              <a:rPr lang="fr-FR" smtClean="0"/>
              <a:pPr>
                <a:defRPr/>
              </a:pPr>
              <a:t>‹N°›</a:t>
            </a:fld>
            <a:endParaRPr lang="fr-FR"/>
          </a:p>
        </p:txBody>
      </p:sp>
    </p:spTree>
    <p:extLst>
      <p:ext uri="{BB962C8B-B14F-4D97-AF65-F5344CB8AC3E}">
        <p14:creationId xmlns:p14="http://schemas.microsoft.com/office/powerpoint/2010/main" val="1142671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pPr>
              <a:defRPr/>
            </a:pPr>
            <a:fld id="{2B493924-181A-456A-AF73-84405D031755}" type="datetimeFigureOut">
              <a:rPr lang="fr-FR" smtClean="0"/>
              <a:pPr>
                <a:defRPr/>
              </a:pPr>
              <a:t>27/09/2023</a:t>
            </a:fld>
            <a:endParaRPr lang="fr-FR"/>
          </a:p>
        </p:txBody>
      </p:sp>
      <p:sp>
        <p:nvSpPr>
          <p:cNvPr id="4" name="Espace réservé du pied de page 3"/>
          <p:cNvSpPr>
            <a:spLocks noGrp="1"/>
          </p:cNvSpPr>
          <p:nvPr>
            <p:ph type="ftr" sz="quarter" idx="11"/>
          </p:nvPr>
        </p:nvSpPr>
        <p:spPr/>
        <p:txBody>
          <a:bodyPr/>
          <a:lstStyle/>
          <a:p>
            <a:pPr>
              <a:defRPr/>
            </a:pPr>
            <a:endParaRPr lang="fr-FR"/>
          </a:p>
        </p:txBody>
      </p:sp>
      <p:sp>
        <p:nvSpPr>
          <p:cNvPr id="5" name="Espace réservé du numéro de diapositive 4"/>
          <p:cNvSpPr>
            <a:spLocks noGrp="1"/>
          </p:cNvSpPr>
          <p:nvPr>
            <p:ph type="sldNum" sz="quarter" idx="12"/>
          </p:nvPr>
        </p:nvSpPr>
        <p:spPr/>
        <p:txBody>
          <a:bodyPr/>
          <a:lstStyle/>
          <a:p>
            <a:pPr>
              <a:defRPr/>
            </a:pPr>
            <a:fld id="{2F973136-2050-47D1-8AF6-2485FED2A145}" type="slidenum">
              <a:rPr lang="fr-FR" smtClean="0"/>
              <a:pPr>
                <a:defRPr/>
              </a:pPr>
              <a:t>‹N°›</a:t>
            </a:fld>
            <a:endParaRPr lang="fr-FR"/>
          </a:p>
        </p:txBody>
      </p:sp>
    </p:spTree>
    <p:extLst>
      <p:ext uri="{BB962C8B-B14F-4D97-AF65-F5344CB8AC3E}">
        <p14:creationId xmlns:p14="http://schemas.microsoft.com/office/powerpoint/2010/main" val="1987828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6F45ACBB-FE74-4E4F-A15B-429A7BD1E202}" type="datetimeFigureOut">
              <a:rPr lang="fr-FR" smtClean="0"/>
              <a:pPr>
                <a:defRPr/>
              </a:pPr>
              <a:t>27/09/2023</a:t>
            </a:fld>
            <a:endParaRPr lang="fr-FR"/>
          </a:p>
        </p:txBody>
      </p:sp>
      <p:sp>
        <p:nvSpPr>
          <p:cNvPr id="3" name="Espace réservé du pied de page 2"/>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C5BDBCFE-6387-4807-B934-BED5668299FD}" type="slidenum">
              <a:rPr lang="fr-FR" smtClean="0"/>
              <a:pPr>
                <a:defRPr/>
              </a:pPr>
              <a:t>‹N°›</a:t>
            </a:fld>
            <a:endParaRPr lang="fr-FR"/>
          </a:p>
        </p:txBody>
      </p:sp>
    </p:spTree>
    <p:extLst>
      <p:ext uri="{BB962C8B-B14F-4D97-AF65-F5344CB8AC3E}">
        <p14:creationId xmlns:p14="http://schemas.microsoft.com/office/powerpoint/2010/main" val="782413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pPr>
              <a:defRPr/>
            </a:pPr>
            <a:fld id="{A0B6F172-8043-491D-8CE3-015BD120AF65}" type="datetimeFigureOut">
              <a:rPr lang="fr-FR" smtClean="0"/>
              <a:pPr>
                <a:defRPr/>
              </a:pPr>
              <a:t>27/09/2023</a:t>
            </a:fld>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0981DCDD-9A31-425E-A5C7-D8218A308F13}" type="slidenum">
              <a:rPr lang="fr-FR" smtClean="0"/>
              <a:pPr>
                <a:defRPr/>
              </a:pPr>
              <a:t>‹N°›</a:t>
            </a:fld>
            <a:endParaRPr lang="fr-FR"/>
          </a:p>
        </p:txBody>
      </p:sp>
    </p:spTree>
    <p:extLst>
      <p:ext uri="{BB962C8B-B14F-4D97-AF65-F5344CB8AC3E}">
        <p14:creationId xmlns:p14="http://schemas.microsoft.com/office/powerpoint/2010/main" val="671703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pPr>
              <a:defRPr/>
            </a:pPr>
            <a:fld id="{935EDAA1-BF2D-4844-A83D-01722DC35EA7}" type="datetimeFigureOut">
              <a:rPr lang="fr-FR" smtClean="0"/>
              <a:pPr>
                <a:defRPr/>
              </a:pPr>
              <a:t>27/09/2023</a:t>
            </a:fld>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C36FBFA5-3168-4F63-BD9E-A82FD2FEFA7B}" type="slidenum">
              <a:rPr lang="fr-FR" smtClean="0"/>
              <a:pPr>
                <a:defRPr/>
              </a:pPr>
              <a:t>‹N°›</a:t>
            </a:fld>
            <a:endParaRPr lang="fr-FR"/>
          </a:p>
        </p:txBody>
      </p:sp>
    </p:spTree>
    <p:extLst>
      <p:ext uri="{BB962C8B-B14F-4D97-AF65-F5344CB8AC3E}">
        <p14:creationId xmlns:p14="http://schemas.microsoft.com/office/powerpoint/2010/main" val="883930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3896282-4773-47E8-871E-9342FAD1F506}" type="datetimeFigureOut">
              <a:rPr lang="fr-FR" smtClean="0"/>
              <a:pPr>
                <a:defRPr/>
              </a:pPr>
              <a:t>27/09/2023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3639738-CA00-4681-9DFA-5581960DD8F6}" type="slidenum">
              <a:rPr lang="fr-FR" smtClean="0"/>
              <a:pPr>
                <a:defRPr/>
              </a:pPr>
              <a:t>‹N°›</a:t>
            </a:fld>
            <a:endParaRPr lang="fr-FR"/>
          </a:p>
        </p:txBody>
      </p:sp>
    </p:spTree>
    <p:extLst>
      <p:ext uri="{BB962C8B-B14F-4D97-AF65-F5344CB8AC3E}">
        <p14:creationId xmlns:p14="http://schemas.microsoft.com/office/powerpoint/2010/main" val="376730133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tmp"/></Relationships>
</file>

<file path=ppt/slides/_rels/slide1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hyperlink" Target="mailto:virginie.desestret@univ-lyon1.fr"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laure.peter-derex@univ-lyon1.fr" TargetMode="External"/><Relationship Id="rId2" Type="http://schemas.openxmlformats.org/officeDocument/2006/relationships/hyperlink" Target="mailto:laure.peter-derex@chu-lyon.fr"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43836" y="387049"/>
            <a:ext cx="8784977" cy="2592140"/>
          </a:xfrm>
        </p:spPr>
        <p:txBody>
          <a:bodyPr>
            <a:normAutofit fontScale="90000"/>
          </a:bodyPr>
          <a:lstStyle/>
          <a:p>
            <a:br>
              <a:rPr lang="fr-FR" sz="3000" dirty="0"/>
            </a:br>
            <a:r>
              <a:rPr lang="fr-FR" sz="4000" b="1" dirty="0">
                <a:solidFill>
                  <a:srgbClr val="002060"/>
                </a:solidFill>
                <a:cs typeface="Arial" pitchFamily="34" charset="0"/>
              </a:rPr>
              <a:t>Accueil FGSM-2</a:t>
            </a:r>
            <a:br>
              <a:rPr lang="fr-FR" sz="4000" b="1" dirty="0">
                <a:solidFill>
                  <a:srgbClr val="002060"/>
                </a:solidFill>
                <a:cs typeface="Arial" pitchFamily="34" charset="0"/>
              </a:rPr>
            </a:br>
            <a:r>
              <a:rPr lang="fr-FR" sz="4000" b="1" dirty="0">
                <a:solidFill>
                  <a:srgbClr val="002060"/>
                </a:solidFill>
                <a:cs typeface="Arial" pitchFamily="34" charset="0"/>
              </a:rPr>
              <a:t>Année Universitaire 2023-2024</a:t>
            </a:r>
            <a:br>
              <a:rPr lang="fr-FR" b="1" dirty="0">
                <a:solidFill>
                  <a:srgbClr val="002060"/>
                </a:solidFill>
                <a:cs typeface="Arial" pitchFamily="34" charset="0"/>
              </a:rPr>
            </a:br>
            <a:br>
              <a:rPr lang="fr-FR" b="1" dirty="0">
                <a:solidFill>
                  <a:srgbClr val="002060"/>
                </a:solidFill>
                <a:cs typeface="Arial" pitchFamily="34" charset="0"/>
              </a:rPr>
            </a:br>
            <a:endParaRPr lang="fr-FR" dirty="0">
              <a:solidFill>
                <a:srgbClr val="002060"/>
              </a:solidFill>
              <a:cs typeface="Arial" pitchFamily="34" charset="0"/>
            </a:endParaRPr>
          </a:p>
        </p:txBody>
      </p:sp>
      <p:sp>
        <p:nvSpPr>
          <p:cNvPr id="2051" name="Rectangle 3"/>
          <p:cNvSpPr>
            <a:spLocks noGrp="1" noChangeArrowheads="1"/>
          </p:cNvSpPr>
          <p:nvPr>
            <p:ph type="subTitle" idx="1"/>
          </p:nvPr>
        </p:nvSpPr>
        <p:spPr>
          <a:xfrm>
            <a:off x="935874" y="3029979"/>
            <a:ext cx="7200900" cy="1755328"/>
          </a:xfrm>
        </p:spPr>
        <p:txBody>
          <a:bodyPr>
            <a:normAutofit fontScale="70000" lnSpcReduction="20000"/>
          </a:bodyPr>
          <a:lstStyle/>
          <a:p>
            <a:endParaRPr lang="fr-FR" dirty="0">
              <a:latin typeface="Arial" pitchFamily="34" charset="0"/>
              <a:cs typeface="Arial" pitchFamily="34" charset="0"/>
            </a:endParaRPr>
          </a:p>
          <a:p>
            <a:r>
              <a:rPr lang="fr-FR" sz="3800" dirty="0">
                <a:solidFill>
                  <a:schemeClr val="tx1"/>
                </a:solidFill>
                <a:latin typeface="+mj-lt"/>
                <a:cs typeface="Arial" panose="020B0604020202020204" pitchFamily="34" charset="0"/>
              </a:rPr>
              <a:t>Réunion de rentrée 11/09/2023</a:t>
            </a:r>
          </a:p>
          <a:p>
            <a:endParaRPr lang="fr-FR" sz="1000" dirty="0">
              <a:latin typeface="+mj-lt"/>
            </a:endParaRPr>
          </a:p>
          <a:p>
            <a:endParaRPr lang="fr-FR" sz="2400" dirty="0">
              <a:latin typeface="+mj-lt"/>
            </a:endParaRPr>
          </a:p>
          <a:p>
            <a:br>
              <a:rPr lang="fr-FR" sz="2800" dirty="0"/>
            </a:br>
            <a:endParaRPr lang="fr-FR" sz="2800" dirty="0"/>
          </a:p>
        </p:txBody>
      </p:sp>
      <p:pic>
        <p:nvPicPr>
          <p:cNvPr id="8" name="Image 7">
            <a:extLst>
              <a:ext uri="{FF2B5EF4-FFF2-40B4-BE49-F238E27FC236}">
                <a16:creationId xmlns:a16="http://schemas.microsoft.com/office/drawing/2014/main" id="{A6FEBE74-89BB-0DE7-BDC9-A2E87C68A737}"/>
              </a:ext>
            </a:extLst>
          </p:cNvPr>
          <p:cNvPicPr>
            <a:picLocks noChangeAspect="1"/>
          </p:cNvPicPr>
          <p:nvPr/>
        </p:nvPicPr>
        <p:blipFill>
          <a:blip r:embed="rId3"/>
          <a:stretch>
            <a:fillRect/>
          </a:stretch>
        </p:blipFill>
        <p:spPr>
          <a:xfrm>
            <a:off x="1653803" y="4785307"/>
            <a:ext cx="5949281" cy="1986292"/>
          </a:xfrm>
          <a:prstGeom prst="rect">
            <a:avLst/>
          </a:prstGeom>
        </p:spPr>
      </p:pic>
    </p:spTree>
    <p:extLst>
      <p:ext uri="{BB962C8B-B14F-4D97-AF65-F5344CB8AC3E}">
        <p14:creationId xmlns:p14="http://schemas.microsoft.com/office/powerpoint/2010/main" val="2181937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51520" y="1196752"/>
            <a:ext cx="8640960" cy="1470025"/>
          </a:xfrm>
        </p:spPr>
        <p:txBody>
          <a:bodyPr>
            <a:normAutofit/>
          </a:bodyPr>
          <a:lstStyle/>
          <a:p>
            <a:r>
              <a:rPr lang="fr-FR" dirty="0">
                <a:solidFill>
                  <a:srgbClr val="002060"/>
                </a:solidFill>
                <a:latin typeface="+mn-lt"/>
                <a:cs typeface="Arial" pitchFamily="34" charset="0"/>
              </a:rPr>
              <a:t>FGSM-2</a:t>
            </a:r>
            <a:br>
              <a:rPr lang="fr-FR" dirty="0">
                <a:solidFill>
                  <a:srgbClr val="002060"/>
                </a:solidFill>
                <a:latin typeface="+mn-lt"/>
                <a:cs typeface="Arial" pitchFamily="34" charset="0"/>
              </a:rPr>
            </a:br>
            <a:r>
              <a:rPr lang="fr-FR" dirty="0">
                <a:solidFill>
                  <a:srgbClr val="002060"/>
                </a:solidFill>
                <a:latin typeface="+mn-lt"/>
                <a:cs typeface="Arial" pitchFamily="34" charset="0"/>
              </a:rPr>
              <a:t>2023 - 2024</a:t>
            </a:r>
          </a:p>
        </p:txBody>
      </p:sp>
      <p:sp>
        <p:nvSpPr>
          <p:cNvPr id="3" name="Sous-titre 2"/>
          <p:cNvSpPr>
            <a:spLocks noGrp="1"/>
          </p:cNvSpPr>
          <p:nvPr>
            <p:ph type="subTitle" idx="1"/>
          </p:nvPr>
        </p:nvSpPr>
        <p:spPr>
          <a:xfrm>
            <a:off x="107504" y="2996952"/>
            <a:ext cx="8856984" cy="2448272"/>
          </a:xfrm>
        </p:spPr>
        <p:txBody>
          <a:bodyPr>
            <a:normAutofit fontScale="32500" lnSpcReduction="20000"/>
          </a:bodyPr>
          <a:lstStyle/>
          <a:p>
            <a:endParaRPr lang="fr-FR" dirty="0">
              <a:solidFill>
                <a:srgbClr val="002060"/>
              </a:solidFill>
              <a:latin typeface="Arial" panose="020B0604020202020204" pitchFamily="34" charset="0"/>
              <a:cs typeface="Arial" panose="020B0604020202020204" pitchFamily="34" charset="0"/>
            </a:endParaRPr>
          </a:p>
          <a:p>
            <a:r>
              <a:rPr lang="fr-FR" sz="9000" b="1" dirty="0">
                <a:solidFill>
                  <a:srgbClr val="002060"/>
                </a:solidFill>
                <a:latin typeface="Arial" panose="020B0604020202020204" pitchFamily="34" charset="0"/>
                <a:cs typeface="Arial" panose="020B0604020202020204" pitchFamily="34" charset="0"/>
              </a:rPr>
              <a:t>Semestre 3 :</a:t>
            </a:r>
          </a:p>
          <a:p>
            <a:r>
              <a:rPr lang="fr-FR" sz="9000" b="1" dirty="0">
                <a:solidFill>
                  <a:srgbClr val="002060"/>
                </a:solidFill>
                <a:latin typeface="Arial" panose="020B0604020202020204" pitchFamily="34" charset="0"/>
                <a:cs typeface="Arial" panose="020B0604020202020204" pitchFamily="34" charset="0"/>
              </a:rPr>
              <a:t>UE &amp; Responsables</a:t>
            </a:r>
          </a:p>
          <a:p>
            <a:endParaRPr lang="fr-FR" sz="6400" dirty="0">
              <a:solidFill>
                <a:srgbClr val="002060"/>
              </a:solidFill>
              <a:latin typeface="Arial" panose="020B0604020202020204" pitchFamily="34" charset="0"/>
              <a:cs typeface="Arial" panose="020B0604020202020204" pitchFamily="34" charset="0"/>
            </a:endParaRPr>
          </a:p>
          <a:p>
            <a:endParaRPr lang="fr-FR" sz="6400" dirty="0">
              <a:solidFill>
                <a:srgbClr val="002060"/>
              </a:solidFill>
              <a:latin typeface="Arial" panose="020B0604020202020204" pitchFamily="34" charset="0"/>
              <a:cs typeface="Arial" panose="020B0604020202020204" pitchFamily="34" charset="0"/>
            </a:endParaRPr>
          </a:p>
          <a:p>
            <a:r>
              <a:rPr lang="fr-FR" sz="6400" dirty="0">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74004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91" y="44624"/>
            <a:ext cx="8712968" cy="6863417"/>
          </a:xfrm>
          <a:prstGeom prst="rect">
            <a:avLst/>
          </a:prstGeom>
          <a:ln>
            <a:noFill/>
          </a:ln>
        </p:spPr>
        <p:txBody>
          <a:bodyPr wrap="square">
            <a:spAutoFit/>
          </a:bodyPr>
          <a:lstStyle/>
          <a:p>
            <a:pPr algn="ctr" fontAlgn="auto">
              <a:spcBef>
                <a:spcPts val="0"/>
              </a:spcBef>
              <a:spcAft>
                <a:spcPts val="0"/>
              </a:spcAft>
              <a:defRPr/>
            </a:pPr>
            <a:r>
              <a:rPr lang="fr-FR" b="1" dirty="0">
                <a:latin typeface="+mn-lt"/>
                <a:cs typeface="Arial" pitchFamily="34" charset="0"/>
              </a:rPr>
              <a:t>- UE 1 Métabolismes &amp; Nutrition</a:t>
            </a:r>
          </a:p>
          <a:p>
            <a:pPr algn="ctr" fontAlgn="auto">
              <a:spcBef>
                <a:spcPts val="0"/>
              </a:spcBef>
              <a:spcAft>
                <a:spcPts val="0"/>
              </a:spcAft>
              <a:defRPr/>
            </a:pPr>
            <a:r>
              <a:rPr lang="fr-FR" b="1" dirty="0">
                <a:latin typeface="+mn-lt"/>
                <a:cs typeface="Arial" pitchFamily="34" charset="0"/>
              </a:rPr>
              <a:t>Pr C Rodriguez-</a:t>
            </a:r>
            <a:r>
              <a:rPr lang="fr-FR" b="1" dirty="0" err="1">
                <a:latin typeface="+mn-lt"/>
                <a:cs typeface="Arial" pitchFamily="34" charset="0"/>
              </a:rPr>
              <a:t>Lafrasse</a:t>
            </a:r>
            <a:endParaRPr lang="fr-FR" b="1" dirty="0">
              <a:latin typeface="+mn-lt"/>
              <a:cs typeface="Arial" pitchFamily="34" charset="0"/>
            </a:endParaRPr>
          </a:p>
          <a:p>
            <a:pPr algn="ctr" fontAlgn="auto">
              <a:spcBef>
                <a:spcPts val="0"/>
              </a:spcBef>
              <a:spcAft>
                <a:spcPts val="0"/>
              </a:spcAft>
              <a:defRPr/>
            </a:pPr>
            <a:endParaRPr lang="fr-FR" b="1" dirty="0">
              <a:latin typeface="+mn-lt"/>
              <a:cs typeface="Arial" pitchFamily="34" charset="0"/>
            </a:endParaRPr>
          </a:p>
          <a:p>
            <a:pPr algn="ctr" fontAlgn="auto">
              <a:spcBef>
                <a:spcPts val="0"/>
              </a:spcBef>
              <a:spcAft>
                <a:spcPts val="0"/>
              </a:spcAft>
              <a:buFontTx/>
              <a:buChar char="-"/>
              <a:defRPr/>
            </a:pPr>
            <a:r>
              <a:rPr lang="fr-FR" b="1" dirty="0">
                <a:latin typeface="+mn-lt"/>
                <a:cs typeface="Arial" pitchFamily="34" charset="0"/>
              </a:rPr>
              <a:t> UE 2 Revêtement cutané &amp; Thermorégulation</a:t>
            </a:r>
          </a:p>
          <a:p>
            <a:pPr algn="ctr" fontAlgn="auto">
              <a:spcBef>
                <a:spcPts val="0"/>
              </a:spcBef>
              <a:spcAft>
                <a:spcPts val="0"/>
              </a:spcAft>
              <a:defRPr/>
            </a:pPr>
            <a:r>
              <a:rPr lang="fr-FR" b="1" dirty="0">
                <a:latin typeface="+mn-lt"/>
                <a:cs typeface="Arial" pitchFamily="34" charset="0"/>
              </a:rPr>
              <a:t>Dr C Mauduit</a:t>
            </a:r>
          </a:p>
          <a:p>
            <a:pPr algn="ctr" fontAlgn="auto">
              <a:spcBef>
                <a:spcPts val="0"/>
              </a:spcBef>
              <a:spcAft>
                <a:spcPts val="0"/>
              </a:spcAft>
              <a:buFontTx/>
              <a:buChar char="-"/>
              <a:defRPr/>
            </a:pPr>
            <a:endParaRPr lang="fr-FR" b="1" dirty="0">
              <a:latin typeface="+mn-lt"/>
              <a:cs typeface="Arial" pitchFamily="34" charset="0"/>
            </a:endParaRPr>
          </a:p>
          <a:p>
            <a:pPr marL="285750" indent="-285750" algn="ctr" fontAlgn="auto">
              <a:spcBef>
                <a:spcPts val="0"/>
              </a:spcBef>
              <a:spcAft>
                <a:spcPts val="0"/>
              </a:spcAft>
              <a:buFontTx/>
              <a:buChar char="-"/>
              <a:defRPr/>
            </a:pPr>
            <a:r>
              <a:rPr lang="fr-FR" b="1" dirty="0">
                <a:latin typeface="+mn-lt"/>
                <a:cs typeface="Arial" pitchFamily="34" charset="0"/>
              </a:rPr>
              <a:t>UE 3 Système Neurosensoriel</a:t>
            </a:r>
          </a:p>
          <a:p>
            <a:pPr marL="285750" indent="-285750" algn="ctr" fontAlgn="auto">
              <a:spcBef>
                <a:spcPts val="0"/>
              </a:spcBef>
              <a:spcAft>
                <a:spcPts val="0"/>
              </a:spcAft>
              <a:buFontTx/>
              <a:buChar char="-"/>
              <a:defRPr/>
            </a:pPr>
            <a:r>
              <a:rPr lang="fr-FR" b="1" dirty="0">
                <a:latin typeface="+mn-lt"/>
                <a:cs typeface="Arial" pitchFamily="34" charset="0"/>
              </a:rPr>
              <a:t> Pr P Franco</a:t>
            </a:r>
          </a:p>
          <a:p>
            <a:pPr algn="ctr" fontAlgn="auto">
              <a:spcBef>
                <a:spcPts val="0"/>
              </a:spcBef>
              <a:spcAft>
                <a:spcPts val="0"/>
              </a:spcAft>
              <a:defRPr/>
            </a:pPr>
            <a:r>
              <a:rPr lang="fr-FR" b="1" dirty="0">
                <a:latin typeface="+mn-lt"/>
                <a:cs typeface="Arial" pitchFamily="34" charset="0"/>
              </a:rPr>
              <a:t>                             </a:t>
            </a:r>
          </a:p>
          <a:p>
            <a:pPr algn="ctr" fontAlgn="auto">
              <a:spcBef>
                <a:spcPts val="0"/>
              </a:spcBef>
              <a:spcAft>
                <a:spcPts val="0"/>
              </a:spcAft>
              <a:defRPr/>
            </a:pPr>
            <a:r>
              <a:rPr lang="fr-FR" b="1" dirty="0">
                <a:latin typeface="+mn-lt"/>
                <a:cs typeface="Arial" pitchFamily="34" charset="0"/>
              </a:rPr>
              <a:t>- UE 4 Génétique Médicale</a:t>
            </a:r>
          </a:p>
          <a:p>
            <a:pPr algn="ctr" fontAlgn="auto">
              <a:spcBef>
                <a:spcPts val="0"/>
              </a:spcBef>
              <a:spcAft>
                <a:spcPts val="0"/>
              </a:spcAft>
              <a:defRPr/>
            </a:pPr>
            <a:r>
              <a:rPr lang="fr-FR" b="1" dirty="0">
                <a:latin typeface="+mn-lt"/>
                <a:cs typeface="Arial" pitchFamily="34" charset="0"/>
              </a:rPr>
              <a:t>Pr D. </a:t>
            </a:r>
            <a:r>
              <a:rPr lang="fr-FR" b="1" dirty="0" err="1">
                <a:latin typeface="+mn-lt"/>
                <a:cs typeface="Arial" pitchFamily="34" charset="0"/>
              </a:rPr>
              <a:t>Sanlaville</a:t>
            </a:r>
            <a:r>
              <a:rPr lang="fr-FR" b="1" dirty="0">
                <a:latin typeface="+mn-lt"/>
                <a:cs typeface="Arial" pitchFamily="34" charset="0"/>
              </a:rPr>
              <a:t>, Dr A. </a:t>
            </a:r>
            <a:r>
              <a:rPr lang="fr-FR" b="1" dirty="0" err="1">
                <a:latin typeface="+mn-lt"/>
                <a:cs typeface="Arial" pitchFamily="34" charset="0"/>
              </a:rPr>
              <a:t>Putoux</a:t>
            </a:r>
            <a:endParaRPr lang="fr-FR" b="1" dirty="0">
              <a:latin typeface="+mn-lt"/>
              <a:cs typeface="Arial" pitchFamily="34" charset="0"/>
            </a:endParaRPr>
          </a:p>
          <a:p>
            <a:pPr algn="ctr" fontAlgn="auto">
              <a:spcBef>
                <a:spcPts val="0"/>
              </a:spcBef>
              <a:spcAft>
                <a:spcPts val="0"/>
              </a:spcAft>
              <a:defRPr/>
            </a:pPr>
            <a:endParaRPr lang="fr-FR" b="1" dirty="0">
              <a:latin typeface="+mn-lt"/>
              <a:cs typeface="Arial" pitchFamily="34" charset="0"/>
            </a:endParaRPr>
          </a:p>
          <a:p>
            <a:pPr algn="ctr" fontAlgn="auto">
              <a:spcBef>
                <a:spcPts val="0"/>
              </a:spcBef>
              <a:spcAft>
                <a:spcPts val="0"/>
              </a:spcAft>
              <a:defRPr/>
            </a:pPr>
            <a:r>
              <a:rPr lang="fr-FR" b="1" dirty="0">
                <a:latin typeface="+mn-lt"/>
                <a:cs typeface="Arial" pitchFamily="34" charset="0"/>
              </a:rPr>
              <a:t>- UE 5 Sémiologie 1</a:t>
            </a:r>
          </a:p>
          <a:p>
            <a:pPr algn="ctr" fontAlgn="auto">
              <a:spcBef>
                <a:spcPts val="0"/>
              </a:spcBef>
              <a:spcAft>
                <a:spcPts val="0"/>
              </a:spcAft>
              <a:defRPr/>
            </a:pPr>
            <a:r>
              <a:rPr lang="fr-FR" b="1" dirty="0">
                <a:latin typeface="+mn-lt"/>
                <a:cs typeface="Arial" pitchFamily="34" charset="0"/>
              </a:rPr>
              <a:t>Pr Y. </a:t>
            </a:r>
            <a:r>
              <a:rPr lang="fr-FR" b="1" dirty="0" err="1">
                <a:latin typeface="+mn-lt"/>
                <a:cs typeface="Arial" pitchFamily="34" charset="0"/>
              </a:rPr>
              <a:t>Jamilloux</a:t>
            </a:r>
            <a:endParaRPr lang="fr-FR" b="1" dirty="0">
              <a:latin typeface="+mn-lt"/>
              <a:cs typeface="Arial" pitchFamily="34" charset="0"/>
            </a:endParaRPr>
          </a:p>
          <a:p>
            <a:pPr algn="ctr" fontAlgn="auto">
              <a:spcBef>
                <a:spcPts val="0"/>
              </a:spcBef>
              <a:spcAft>
                <a:spcPts val="0"/>
              </a:spcAft>
              <a:defRPr/>
            </a:pPr>
            <a:endParaRPr lang="fr-FR" b="1" dirty="0">
              <a:latin typeface="+mn-lt"/>
              <a:cs typeface="Arial" pitchFamily="34" charset="0"/>
            </a:endParaRPr>
          </a:p>
          <a:p>
            <a:pPr marL="342900" indent="-342900" algn="ctr" fontAlgn="auto">
              <a:spcBef>
                <a:spcPts val="0"/>
              </a:spcBef>
              <a:spcAft>
                <a:spcPts val="0"/>
              </a:spcAft>
              <a:buFontTx/>
              <a:buChar char="-"/>
              <a:defRPr/>
            </a:pPr>
            <a:r>
              <a:rPr lang="fr-FR" b="1" dirty="0">
                <a:latin typeface="+mn-lt"/>
                <a:cs typeface="Arial" pitchFamily="34" charset="0"/>
              </a:rPr>
              <a:t>UE 15 Appareil rénal et urinaire</a:t>
            </a:r>
          </a:p>
          <a:p>
            <a:pPr algn="ctr" fontAlgn="auto">
              <a:spcBef>
                <a:spcPts val="0"/>
              </a:spcBef>
              <a:spcAft>
                <a:spcPts val="0"/>
              </a:spcAft>
              <a:defRPr/>
            </a:pPr>
            <a:r>
              <a:rPr lang="fr-FR" b="1" dirty="0">
                <a:latin typeface="+mn-lt"/>
                <a:cs typeface="Arial" pitchFamily="34" charset="0"/>
              </a:rPr>
              <a:t>Pr V. </a:t>
            </a:r>
            <a:r>
              <a:rPr lang="fr-FR" b="1" dirty="0" err="1">
                <a:latin typeface="+mn-lt"/>
                <a:cs typeface="Arial" pitchFamily="34" charset="0"/>
              </a:rPr>
              <a:t>Desestret</a:t>
            </a:r>
            <a:r>
              <a:rPr lang="fr-FR" b="1" dirty="0">
                <a:latin typeface="+mn-lt"/>
                <a:cs typeface="Arial" pitchFamily="34" charset="0"/>
              </a:rPr>
              <a:t>/Pr S. Lemoine</a:t>
            </a:r>
          </a:p>
          <a:p>
            <a:pPr algn="ctr" fontAlgn="auto">
              <a:spcBef>
                <a:spcPts val="0"/>
              </a:spcBef>
              <a:spcAft>
                <a:spcPts val="0"/>
              </a:spcAft>
              <a:defRPr/>
            </a:pPr>
            <a:endParaRPr lang="fr-FR" b="1" dirty="0">
              <a:latin typeface="+mn-lt"/>
              <a:cs typeface="Arial" pitchFamily="34" charset="0"/>
            </a:endParaRPr>
          </a:p>
          <a:p>
            <a:pPr marL="342900" indent="-342900" algn="ctr" fontAlgn="auto">
              <a:spcBef>
                <a:spcPts val="0"/>
              </a:spcBef>
              <a:spcAft>
                <a:spcPts val="0"/>
              </a:spcAft>
              <a:buFontTx/>
              <a:buChar char="-"/>
              <a:defRPr/>
            </a:pPr>
            <a:r>
              <a:rPr lang="fr-FR" b="1" dirty="0">
                <a:latin typeface="+mn-lt"/>
                <a:cs typeface="Arial" pitchFamily="34" charset="0"/>
              </a:rPr>
              <a:t>UE16 Appareil respiratoire</a:t>
            </a:r>
          </a:p>
          <a:p>
            <a:pPr marL="342900" indent="-342900" algn="ctr" fontAlgn="auto">
              <a:spcBef>
                <a:spcPts val="0"/>
              </a:spcBef>
              <a:spcAft>
                <a:spcPts val="0"/>
              </a:spcAft>
              <a:buFontTx/>
              <a:buChar char="-"/>
              <a:defRPr/>
            </a:pPr>
            <a:r>
              <a:rPr lang="fr-FR" b="1" dirty="0">
                <a:latin typeface="+mn-lt"/>
                <a:cs typeface="Arial" pitchFamily="34" charset="0"/>
              </a:rPr>
              <a:t>Pr V. </a:t>
            </a:r>
            <a:r>
              <a:rPr lang="fr-FR" b="1" dirty="0" err="1">
                <a:latin typeface="+mn-lt"/>
                <a:cs typeface="Arial" pitchFamily="34" charset="0"/>
              </a:rPr>
              <a:t>Desestret</a:t>
            </a:r>
            <a:endParaRPr lang="fr-FR" b="1" dirty="0">
              <a:latin typeface="+mn-lt"/>
              <a:cs typeface="Arial" pitchFamily="34" charset="0"/>
            </a:endParaRPr>
          </a:p>
          <a:p>
            <a:pPr marL="342900" indent="-342900" algn="ctr" fontAlgn="auto">
              <a:spcBef>
                <a:spcPts val="0"/>
              </a:spcBef>
              <a:spcAft>
                <a:spcPts val="0"/>
              </a:spcAft>
              <a:buFontTx/>
              <a:buChar char="-"/>
              <a:defRPr/>
            </a:pPr>
            <a:endParaRPr lang="fr-FR" b="1" dirty="0">
              <a:latin typeface="+mn-lt"/>
              <a:cs typeface="Arial" pitchFamily="34" charset="0"/>
            </a:endParaRPr>
          </a:p>
          <a:p>
            <a:pPr marL="342900" indent="-342900" algn="ctr" fontAlgn="auto">
              <a:spcBef>
                <a:spcPts val="0"/>
              </a:spcBef>
              <a:spcAft>
                <a:spcPts val="0"/>
              </a:spcAft>
              <a:buFontTx/>
              <a:buChar char="-"/>
              <a:defRPr/>
            </a:pPr>
            <a:r>
              <a:rPr lang="fr-FR" b="1" dirty="0">
                <a:latin typeface="+mn-lt"/>
                <a:cs typeface="Arial" pitchFamily="34" charset="0"/>
              </a:rPr>
              <a:t>UE23  Tissu sanguin</a:t>
            </a:r>
          </a:p>
          <a:p>
            <a:pPr marL="342900" indent="-342900" algn="ctr" fontAlgn="auto">
              <a:spcBef>
                <a:spcPts val="0"/>
              </a:spcBef>
              <a:spcAft>
                <a:spcPts val="0"/>
              </a:spcAft>
              <a:buFontTx/>
              <a:buChar char="-"/>
              <a:defRPr/>
            </a:pPr>
            <a:r>
              <a:rPr lang="fr-FR" b="1" dirty="0">
                <a:latin typeface="+mn-lt"/>
                <a:cs typeface="Arial" pitchFamily="34" charset="0"/>
              </a:rPr>
              <a:t>Pr P. </a:t>
            </a:r>
            <a:r>
              <a:rPr lang="fr-FR" b="1" dirty="0" err="1">
                <a:latin typeface="+mn-lt"/>
                <a:cs typeface="Arial" pitchFamily="34" charset="0"/>
              </a:rPr>
              <a:t>Sujobert</a:t>
            </a:r>
            <a:endParaRPr lang="fr-FR" b="1" dirty="0">
              <a:latin typeface="+mn-lt"/>
              <a:cs typeface="Arial" pitchFamily="34" charset="0"/>
            </a:endParaRPr>
          </a:p>
          <a:p>
            <a:pPr marL="342900" indent="-342900" algn="ctr" fontAlgn="auto">
              <a:spcBef>
                <a:spcPts val="0"/>
              </a:spcBef>
              <a:spcAft>
                <a:spcPts val="0"/>
              </a:spcAft>
              <a:buFontTx/>
              <a:buChar char="-"/>
              <a:defRPr/>
            </a:pPr>
            <a:endParaRPr lang="fr-FR" b="1" dirty="0">
              <a:latin typeface="+mn-lt"/>
              <a:cs typeface="Arial" pitchFamily="34" charset="0"/>
            </a:endParaRPr>
          </a:p>
        </p:txBody>
      </p:sp>
      <p:sp>
        <p:nvSpPr>
          <p:cNvPr id="4" name="Titre 1"/>
          <p:cNvSpPr txBox="1">
            <a:spLocks/>
          </p:cNvSpPr>
          <p:nvPr/>
        </p:nvSpPr>
        <p:spPr>
          <a:xfrm>
            <a:off x="3492500" y="333375"/>
            <a:ext cx="1809750" cy="431800"/>
          </a:xfrm>
          <a:prstGeom prst="rect">
            <a:avLst/>
          </a:prstGeom>
        </p:spPr>
        <p:txBody>
          <a:bodyPr>
            <a:normAutofit fontScale="97500"/>
          </a:bodyPr>
          <a:lstStyle/>
          <a:p>
            <a:pPr algn="ctr" fontAlgn="auto">
              <a:spcAft>
                <a:spcPts val="0"/>
              </a:spcAft>
              <a:defRPr/>
            </a:pPr>
            <a:endParaRPr lang="fr-FR" sz="2000" dirty="0">
              <a:latin typeface="+mn-lt"/>
              <a:ea typeface="+mj-ea"/>
              <a:cs typeface="+mj-cs"/>
            </a:endParaRPr>
          </a:p>
        </p:txBody>
      </p:sp>
      <p:sp>
        <p:nvSpPr>
          <p:cNvPr id="5" name="Titre 1"/>
          <p:cNvSpPr txBox="1">
            <a:spLocks/>
          </p:cNvSpPr>
          <p:nvPr/>
        </p:nvSpPr>
        <p:spPr>
          <a:xfrm>
            <a:off x="107950" y="1628775"/>
            <a:ext cx="1809750" cy="431800"/>
          </a:xfrm>
          <a:prstGeom prst="rect">
            <a:avLst/>
          </a:prstGeom>
        </p:spPr>
        <p:txBody>
          <a:bodyPr>
            <a:normAutofit fontScale="97500"/>
          </a:bodyPr>
          <a:lstStyle/>
          <a:p>
            <a:pPr algn="ctr" fontAlgn="auto">
              <a:spcAft>
                <a:spcPts val="0"/>
              </a:spcAft>
              <a:defRPr/>
            </a:pPr>
            <a:endParaRPr lang="fr-FR" sz="2000" dirty="0">
              <a:latin typeface="+mn-lt"/>
              <a:ea typeface="+mj-ea"/>
              <a:cs typeface="+mj-cs"/>
            </a:endParaRPr>
          </a:p>
        </p:txBody>
      </p:sp>
      <p:sp>
        <p:nvSpPr>
          <p:cNvPr id="6" name="Titre 1"/>
          <p:cNvSpPr txBox="1">
            <a:spLocks/>
          </p:cNvSpPr>
          <p:nvPr/>
        </p:nvSpPr>
        <p:spPr>
          <a:xfrm>
            <a:off x="5867400" y="4941888"/>
            <a:ext cx="1811338" cy="431800"/>
          </a:xfrm>
          <a:prstGeom prst="rect">
            <a:avLst/>
          </a:prstGeom>
        </p:spPr>
        <p:txBody>
          <a:bodyPr>
            <a:normAutofit fontScale="97500"/>
          </a:bodyPr>
          <a:lstStyle/>
          <a:p>
            <a:pPr algn="ctr" fontAlgn="auto">
              <a:spcAft>
                <a:spcPts val="0"/>
              </a:spcAft>
              <a:defRPr/>
            </a:pPr>
            <a:endParaRPr lang="fr-FR" sz="2000" dirty="0">
              <a:latin typeface="+mn-lt"/>
              <a:ea typeface="+mj-ea"/>
              <a:cs typeface="+mj-cs"/>
            </a:endParaRPr>
          </a:p>
        </p:txBody>
      </p:sp>
      <p:sp>
        <p:nvSpPr>
          <p:cNvPr id="7" name="Titre 1"/>
          <p:cNvSpPr txBox="1">
            <a:spLocks/>
          </p:cNvSpPr>
          <p:nvPr/>
        </p:nvSpPr>
        <p:spPr>
          <a:xfrm>
            <a:off x="2700338" y="3141663"/>
            <a:ext cx="1809750" cy="431800"/>
          </a:xfrm>
          <a:prstGeom prst="rect">
            <a:avLst/>
          </a:prstGeom>
        </p:spPr>
        <p:txBody>
          <a:bodyPr>
            <a:normAutofit fontScale="97500"/>
          </a:bodyPr>
          <a:lstStyle/>
          <a:p>
            <a:pPr algn="ctr" fontAlgn="auto">
              <a:spcAft>
                <a:spcPts val="0"/>
              </a:spcAft>
              <a:defRPr/>
            </a:pPr>
            <a:endParaRPr lang="fr-FR" sz="2000" dirty="0">
              <a:latin typeface="+mn-lt"/>
              <a:ea typeface="+mj-ea"/>
              <a:cs typeface="+mj-cs"/>
            </a:endParaRPr>
          </a:p>
        </p:txBody>
      </p:sp>
      <p:sp>
        <p:nvSpPr>
          <p:cNvPr id="8" name="Titre 1"/>
          <p:cNvSpPr txBox="1">
            <a:spLocks/>
          </p:cNvSpPr>
          <p:nvPr/>
        </p:nvSpPr>
        <p:spPr>
          <a:xfrm>
            <a:off x="2484438" y="5516563"/>
            <a:ext cx="1809750" cy="433387"/>
          </a:xfrm>
          <a:prstGeom prst="rect">
            <a:avLst/>
          </a:prstGeom>
        </p:spPr>
        <p:txBody>
          <a:bodyPr>
            <a:normAutofit fontScale="97500"/>
          </a:bodyPr>
          <a:lstStyle/>
          <a:p>
            <a:pPr algn="ctr" fontAlgn="auto">
              <a:spcAft>
                <a:spcPts val="0"/>
              </a:spcAft>
              <a:defRPr/>
            </a:pPr>
            <a:endParaRPr lang="fr-FR" sz="2000" dirty="0">
              <a:latin typeface="+mn-lt"/>
              <a:ea typeface="+mj-ea"/>
              <a:cs typeface="+mj-cs"/>
            </a:endParaRPr>
          </a:p>
        </p:txBody>
      </p:sp>
      <p:sp>
        <p:nvSpPr>
          <p:cNvPr id="9" name="Titre 1"/>
          <p:cNvSpPr txBox="1">
            <a:spLocks/>
          </p:cNvSpPr>
          <p:nvPr/>
        </p:nvSpPr>
        <p:spPr>
          <a:xfrm>
            <a:off x="0" y="2565400"/>
            <a:ext cx="1811338" cy="431800"/>
          </a:xfrm>
          <a:prstGeom prst="rect">
            <a:avLst/>
          </a:prstGeom>
        </p:spPr>
        <p:txBody>
          <a:bodyPr>
            <a:normAutofit fontScale="97500"/>
          </a:bodyPr>
          <a:lstStyle/>
          <a:p>
            <a:pPr algn="ctr" fontAlgn="auto">
              <a:spcAft>
                <a:spcPts val="0"/>
              </a:spcAft>
              <a:defRPr/>
            </a:pPr>
            <a:endParaRPr lang="fr-FR" sz="2000" dirty="0">
              <a:latin typeface="+mn-lt"/>
              <a:ea typeface="+mj-ea"/>
              <a:cs typeface="+mj-cs"/>
            </a:endParaRPr>
          </a:p>
        </p:txBody>
      </p:sp>
      <p:sp>
        <p:nvSpPr>
          <p:cNvPr id="10" name="Titre 1"/>
          <p:cNvSpPr txBox="1">
            <a:spLocks/>
          </p:cNvSpPr>
          <p:nvPr/>
        </p:nvSpPr>
        <p:spPr>
          <a:xfrm>
            <a:off x="2843213" y="4292600"/>
            <a:ext cx="1811337" cy="431800"/>
          </a:xfrm>
          <a:prstGeom prst="rect">
            <a:avLst/>
          </a:prstGeom>
        </p:spPr>
        <p:txBody>
          <a:bodyPr>
            <a:normAutofit fontScale="97500"/>
          </a:bodyPr>
          <a:lstStyle/>
          <a:p>
            <a:pPr algn="ctr" fontAlgn="auto">
              <a:spcAft>
                <a:spcPts val="0"/>
              </a:spcAft>
              <a:defRPr/>
            </a:pPr>
            <a:endParaRPr lang="fr-FR" sz="2000" dirty="0">
              <a:latin typeface="+mn-lt"/>
              <a:ea typeface="+mj-ea"/>
              <a:cs typeface="+mj-cs"/>
            </a:endParaRPr>
          </a:p>
        </p:txBody>
      </p:sp>
      <p:sp>
        <p:nvSpPr>
          <p:cNvPr id="11" name="Titre 1"/>
          <p:cNvSpPr txBox="1">
            <a:spLocks/>
          </p:cNvSpPr>
          <p:nvPr/>
        </p:nvSpPr>
        <p:spPr>
          <a:xfrm>
            <a:off x="5219700" y="6092825"/>
            <a:ext cx="1811338" cy="431800"/>
          </a:xfrm>
          <a:prstGeom prst="rect">
            <a:avLst/>
          </a:prstGeom>
        </p:spPr>
        <p:txBody>
          <a:bodyPr>
            <a:normAutofit fontScale="97500"/>
          </a:bodyPr>
          <a:lstStyle/>
          <a:p>
            <a:pPr algn="ctr" fontAlgn="auto">
              <a:spcAft>
                <a:spcPts val="0"/>
              </a:spcAft>
              <a:defRPr/>
            </a:pPr>
            <a:endParaRPr lang="fr-FR" sz="2000" dirty="0">
              <a:latin typeface="+mn-lt"/>
              <a:ea typeface="+mj-ea"/>
              <a:cs typeface="+mj-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nodePh="1">
                                  <p:stCondLst>
                                    <p:cond delay="0"/>
                                  </p:stCondLst>
                                  <p:endCondLst>
                                    <p:cond evt="begin" delay="0">
                                      <p:tn val="8"/>
                                    </p:cond>
                                  </p:end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nodePh="1">
                                  <p:stCondLst>
                                    <p:cond delay="0"/>
                                  </p:stCondLst>
                                  <p:endCondLst>
                                    <p:cond evt="begin" delay="0">
                                      <p:tn val="11"/>
                                    </p:cond>
                                  </p:end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nodePh="1">
                                  <p:stCondLst>
                                    <p:cond delay="0"/>
                                  </p:stCondLst>
                                  <p:endCondLst>
                                    <p:cond evt="begin" delay="0">
                                      <p:tn val="20"/>
                                    </p:cond>
                                  </p:end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nodePh="1">
                                  <p:stCondLst>
                                    <p:cond delay="0"/>
                                  </p:stCondLst>
                                  <p:endCondLst>
                                    <p:cond evt="begin" delay="0">
                                      <p:tn val="23"/>
                                    </p:cond>
                                  </p:endCondLst>
                                  <p:childTnLst>
                                    <p:set>
                                      <p:cBhvr>
                                        <p:cTn id="24" dur="1" fill="hold">
                                          <p:stCondLst>
                                            <p:cond delay="0"/>
                                          </p:stCondLst>
                                        </p:cTn>
                                        <p:tgtEl>
                                          <p:spTgt spid="8"/>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nodePh="1">
                                  <p:stCondLst>
                                    <p:cond delay="0"/>
                                  </p:stCondLst>
                                  <p:endCondLst>
                                    <p:cond evt="begin" delay="0">
                                      <p:tn val="26"/>
                                    </p:cond>
                                  </p:end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412776"/>
            <a:ext cx="8892480" cy="1143000"/>
          </a:xfrm>
        </p:spPr>
        <p:txBody>
          <a:bodyPr>
            <a:noAutofit/>
          </a:bodyPr>
          <a:lstStyle/>
          <a:p>
            <a:r>
              <a:rPr lang="fr-FR" sz="2400" b="1" dirty="0">
                <a:solidFill>
                  <a:srgbClr val="FF0000"/>
                </a:solidFill>
              </a:rPr>
              <a:t>Implémentation des objectifs de rang A et B </a:t>
            </a:r>
            <a:br>
              <a:rPr lang="fr-FR" sz="2400" b="1" dirty="0">
                <a:solidFill>
                  <a:srgbClr val="FF0000"/>
                </a:solidFill>
              </a:rPr>
            </a:br>
            <a:r>
              <a:rPr lang="fr-FR" sz="2400" b="1" dirty="0">
                <a:solidFill>
                  <a:srgbClr val="FF0000"/>
                </a:solidFill>
              </a:rPr>
              <a:t>dans l’enseignement du 1</a:t>
            </a:r>
            <a:r>
              <a:rPr lang="fr-FR" sz="2400" b="1" baseline="30000" dirty="0">
                <a:solidFill>
                  <a:srgbClr val="FF0000"/>
                </a:solidFill>
              </a:rPr>
              <a:t>er</a:t>
            </a:r>
            <a:r>
              <a:rPr lang="fr-FR" sz="2400" b="1" dirty="0">
                <a:solidFill>
                  <a:srgbClr val="FF0000"/>
                </a:solidFill>
              </a:rPr>
              <a:t> cycle </a:t>
            </a:r>
            <a:br>
              <a:rPr lang="fr-FR" sz="2400" dirty="0"/>
            </a:br>
            <a:r>
              <a:rPr lang="fr-FR" sz="2000" dirty="0"/>
              <a:t>(Mme </a:t>
            </a:r>
            <a:r>
              <a:rPr lang="fr-FR" sz="2000" dirty="0" err="1"/>
              <a:t>Eloisa</a:t>
            </a:r>
            <a:r>
              <a:rPr lang="fr-FR" sz="2000" dirty="0"/>
              <a:t> NORIEGA VELASCO/Pr Pascal SEVE)</a:t>
            </a:r>
          </a:p>
        </p:txBody>
      </p:sp>
      <p:sp>
        <p:nvSpPr>
          <p:cNvPr id="3" name="Espace réservé du contenu 2"/>
          <p:cNvSpPr>
            <a:spLocks noGrp="1"/>
          </p:cNvSpPr>
          <p:nvPr>
            <p:ph idx="1"/>
          </p:nvPr>
        </p:nvSpPr>
        <p:spPr>
          <a:xfrm>
            <a:off x="611560" y="3847058"/>
            <a:ext cx="8229600" cy="4525963"/>
          </a:xfrm>
        </p:spPr>
        <p:txBody>
          <a:bodyPr>
            <a:normAutofit/>
          </a:bodyPr>
          <a:lstStyle/>
          <a:p>
            <a:pPr marL="0" indent="0">
              <a:buNone/>
            </a:pPr>
            <a:r>
              <a:rPr lang="fr-FR" sz="2200" dirty="0"/>
              <a:t>367 Items / 4871 objectifs de connaissance rang A et B      </a:t>
            </a:r>
          </a:p>
          <a:p>
            <a:pPr marL="0" indent="0">
              <a:buNone/>
            </a:pPr>
            <a:r>
              <a:rPr lang="fr-FR" sz="2200" dirty="0"/>
              <a:t>         </a:t>
            </a:r>
            <a:r>
              <a:rPr lang="fr-FR" sz="2200" dirty="0">
                <a:sym typeface="Wingdings" panose="05000000000000000000" pitchFamily="2" charset="2"/>
              </a:rPr>
              <a:t> </a:t>
            </a:r>
            <a:r>
              <a:rPr lang="fr-FR" sz="2200" dirty="0"/>
              <a:t>Définition</a:t>
            </a:r>
          </a:p>
          <a:p>
            <a:pPr marL="457200" lvl="1" indent="0">
              <a:buNone/>
            </a:pPr>
            <a:r>
              <a:rPr lang="fr-FR" sz="2200" dirty="0"/>
              <a:t>  </a:t>
            </a:r>
            <a:r>
              <a:rPr lang="fr-FR" sz="2200" dirty="0">
                <a:sym typeface="Wingdings" panose="05000000000000000000" pitchFamily="2" charset="2"/>
              </a:rPr>
              <a:t> </a:t>
            </a:r>
            <a:r>
              <a:rPr lang="fr-FR" sz="2200" dirty="0"/>
              <a:t>Diagnostic positif</a:t>
            </a:r>
          </a:p>
          <a:p>
            <a:pPr marL="457200" lvl="1" indent="0">
              <a:buNone/>
            </a:pPr>
            <a:r>
              <a:rPr lang="fr-FR" sz="2200" dirty="0"/>
              <a:t>  </a:t>
            </a:r>
            <a:r>
              <a:rPr lang="fr-FR" sz="2200" dirty="0">
                <a:sym typeface="Wingdings" panose="05000000000000000000" pitchFamily="2" charset="2"/>
              </a:rPr>
              <a:t> </a:t>
            </a:r>
            <a:r>
              <a:rPr lang="fr-FR" sz="2200" dirty="0"/>
              <a:t>Multimédia</a:t>
            </a:r>
          </a:p>
          <a:p>
            <a:pPr marL="457200" lvl="1" indent="0">
              <a:buNone/>
            </a:pPr>
            <a:r>
              <a:rPr lang="fr-FR" sz="2200" dirty="0"/>
              <a:t>  </a:t>
            </a:r>
            <a:r>
              <a:rPr lang="fr-FR" sz="2200" dirty="0">
                <a:sym typeface="Wingdings" panose="05000000000000000000" pitchFamily="2" charset="2"/>
              </a:rPr>
              <a:t> </a:t>
            </a:r>
            <a:r>
              <a:rPr lang="fr-FR" sz="2200" dirty="0"/>
              <a:t>Urgences</a:t>
            </a:r>
          </a:p>
          <a:p>
            <a:pPr marL="457200" lvl="1" indent="0">
              <a:buNone/>
            </a:pPr>
            <a:r>
              <a:rPr lang="fr-FR" sz="2200" dirty="0"/>
              <a:t>  </a:t>
            </a:r>
            <a:r>
              <a:rPr lang="fr-FR" sz="2200" dirty="0">
                <a:sym typeface="Wingdings" panose="05000000000000000000" pitchFamily="2" charset="2"/>
              </a:rPr>
              <a:t> </a:t>
            </a:r>
            <a:r>
              <a:rPr lang="fr-FR" sz="2200" dirty="0"/>
              <a:t>Physiopathologie</a:t>
            </a:r>
          </a:p>
          <a:p>
            <a:pPr marL="0" indent="0">
              <a:buNone/>
            </a:pPr>
            <a:endParaRPr lang="fr-FR" sz="2200" dirty="0"/>
          </a:p>
        </p:txBody>
      </p:sp>
      <p:sp>
        <p:nvSpPr>
          <p:cNvPr id="4" name="ZoneTexte 3">
            <a:extLst>
              <a:ext uri="{FF2B5EF4-FFF2-40B4-BE49-F238E27FC236}">
                <a16:creationId xmlns:a16="http://schemas.microsoft.com/office/drawing/2014/main" id="{3C2DD7B9-8602-3050-E2F0-CA4DF39DEBA0}"/>
              </a:ext>
            </a:extLst>
          </p:cNvPr>
          <p:cNvSpPr txBox="1"/>
          <p:nvPr/>
        </p:nvSpPr>
        <p:spPr>
          <a:xfrm>
            <a:off x="3995936" y="2780109"/>
            <a:ext cx="2520280" cy="461665"/>
          </a:xfrm>
          <a:prstGeom prst="rect">
            <a:avLst/>
          </a:prstGeom>
          <a:noFill/>
        </p:spPr>
        <p:txBody>
          <a:bodyPr wrap="square" rtlCol="0">
            <a:spAutoFit/>
          </a:bodyPr>
          <a:lstStyle/>
          <a:p>
            <a:r>
              <a:rPr lang="fr-FR" sz="2400" b="1" dirty="0">
                <a:latin typeface="+mj-lt"/>
              </a:rPr>
              <a:t>R2C</a:t>
            </a:r>
          </a:p>
        </p:txBody>
      </p:sp>
      <p:sp>
        <p:nvSpPr>
          <p:cNvPr id="5" name="ZoneTexte 4">
            <a:extLst>
              <a:ext uri="{FF2B5EF4-FFF2-40B4-BE49-F238E27FC236}">
                <a16:creationId xmlns:a16="http://schemas.microsoft.com/office/drawing/2014/main" id="{A56AA8AE-180E-5577-EA06-6996B96E82A5}"/>
              </a:ext>
            </a:extLst>
          </p:cNvPr>
          <p:cNvSpPr txBox="1"/>
          <p:nvPr/>
        </p:nvSpPr>
        <p:spPr>
          <a:xfrm>
            <a:off x="1259632" y="458531"/>
            <a:ext cx="8496944" cy="461665"/>
          </a:xfrm>
          <a:prstGeom prst="rect">
            <a:avLst/>
          </a:prstGeom>
          <a:noFill/>
        </p:spPr>
        <p:txBody>
          <a:bodyPr wrap="square" rtlCol="0">
            <a:spAutoFit/>
          </a:bodyPr>
          <a:lstStyle/>
          <a:p>
            <a:r>
              <a:rPr lang="fr-FR" sz="2400" b="1" dirty="0">
                <a:latin typeface="+mj-lt"/>
              </a:rPr>
              <a:t>1</a:t>
            </a:r>
            <a:r>
              <a:rPr lang="fr-FR" sz="2400" b="1" baseline="30000" dirty="0">
                <a:latin typeface="+mj-lt"/>
              </a:rPr>
              <a:t>er</a:t>
            </a:r>
            <a:r>
              <a:rPr lang="fr-FR" sz="2400" b="1" dirty="0">
                <a:latin typeface="+mj-lt"/>
              </a:rPr>
              <a:t> cycle : les bases pour l’apprentissage du 2</a:t>
            </a:r>
            <a:r>
              <a:rPr lang="fr-FR" sz="2400" b="1" baseline="30000" dirty="0">
                <a:latin typeface="+mj-lt"/>
              </a:rPr>
              <a:t>nd</a:t>
            </a:r>
            <a:r>
              <a:rPr lang="fr-FR" sz="2400" b="1" dirty="0">
                <a:latin typeface="+mj-lt"/>
              </a:rPr>
              <a:t> cycle </a:t>
            </a:r>
          </a:p>
        </p:txBody>
      </p:sp>
    </p:spTree>
    <p:extLst>
      <p:ext uri="{BB962C8B-B14F-4D97-AF65-F5344CB8AC3E}">
        <p14:creationId xmlns:p14="http://schemas.microsoft.com/office/powerpoint/2010/main" val="1071933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173" y="0"/>
            <a:ext cx="8686800" cy="1143000"/>
          </a:xfrm>
        </p:spPr>
        <p:txBody>
          <a:bodyPr>
            <a:noAutofit/>
          </a:bodyPr>
          <a:lstStyle/>
          <a:p>
            <a:r>
              <a:rPr lang="fr-FR" sz="2400" b="1" dirty="0">
                <a:solidFill>
                  <a:srgbClr val="FF0000"/>
                </a:solidFill>
              </a:rPr>
              <a:t>Implémentation des objectifs de rang A et B  </a:t>
            </a:r>
            <a:br>
              <a:rPr lang="fr-FR" sz="2400" dirty="0"/>
            </a:br>
            <a:endParaRPr lang="fr-FR" sz="2000" dirty="0"/>
          </a:p>
        </p:txBody>
      </p:sp>
      <p:graphicFrame>
        <p:nvGraphicFramePr>
          <p:cNvPr id="18" name="Espace réservé du contenu 3">
            <a:extLst>
              <a:ext uri="{FF2B5EF4-FFF2-40B4-BE49-F238E27FC236}">
                <a16:creationId xmlns:a16="http://schemas.microsoft.com/office/drawing/2014/main" id="{9BF52CFF-9425-4D3C-BEFD-C59A73083446}"/>
              </a:ext>
            </a:extLst>
          </p:cNvPr>
          <p:cNvGraphicFramePr>
            <a:graphicFrameLocks/>
          </p:cNvGraphicFramePr>
          <p:nvPr>
            <p:extLst>
              <p:ext uri="{D42A27DB-BD31-4B8C-83A1-F6EECF244321}">
                <p14:modId xmlns:p14="http://schemas.microsoft.com/office/powerpoint/2010/main" val="1910120091"/>
              </p:ext>
            </p:extLst>
          </p:nvPr>
        </p:nvGraphicFramePr>
        <p:xfrm>
          <a:off x="323528" y="4105034"/>
          <a:ext cx="5727065" cy="2669668"/>
        </p:xfrm>
        <a:graphic>
          <a:graphicData uri="http://schemas.openxmlformats.org/drawingml/2006/table">
            <a:tbl>
              <a:tblPr firstRow="1" firstCol="1" bandRow="1">
                <a:tableStyleId>{5C22544A-7EE6-4342-B048-85BDC9FD1C3A}</a:tableStyleId>
              </a:tblPr>
              <a:tblGrid>
                <a:gridCol w="505460">
                  <a:extLst>
                    <a:ext uri="{9D8B030D-6E8A-4147-A177-3AD203B41FA5}">
                      <a16:colId xmlns:a16="http://schemas.microsoft.com/office/drawing/2014/main" val="1925993957"/>
                    </a:ext>
                  </a:extLst>
                </a:gridCol>
                <a:gridCol w="1310640">
                  <a:extLst>
                    <a:ext uri="{9D8B030D-6E8A-4147-A177-3AD203B41FA5}">
                      <a16:colId xmlns:a16="http://schemas.microsoft.com/office/drawing/2014/main" val="3839954803"/>
                    </a:ext>
                  </a:extLst>
                </a:gridCol>
                <a:gridCol w="1151255">
                  <a:extLst>
                    <a:ext uri="{9D8B030D-6E8A-4147-A177-3AD203B41FA5}">
                      <a16:colId xmlns:a16="http://schemas.microsoft.com/office/drawing/2014/main" val="742781749"/>
                    </a:ext>
                  </a:extLst>
                </a:gridCol>
                <a:gridCol w="1270000">
                  <a:extLst>
                    <a:ext uri="{9D8B030D-6E8A-4147-A177-3AD203B41FA5}">
                      <a16:colId xmlns:a16="http://schemas.microsoft.com/office/drawing/2014/main" val="115723811"/>
                    </a:ext>
                  </a:extLst>
                </a:gridCol>
                <a:gridCol w="1489710">
                  <a:extLst>
                    <a:ext uri="{9D8B030D-6E8A-4147-A177-3AD203B41FA5}">
                      <a16:colId xmlns:a16="http://schemas.microsoft.com/office/drawing/2014/main" val="1980940486"/>
                    </a:ext>
                  </a:extLst>
                </a:gridCol>
              </a:tblGrid>
              <a:tr h="190500">
                <a:tc>
                  <a:txBody>
                    <a:bodyPr/>
                    <a:lstStyle/>
                    <a:p>
                      <a:endParaRPr lang="fr-FR" sz="1100">
                        <a:effectLst/>
                        <a:latin typeface="Arial" panose="020B0604020202020204" pitchFamily="34" charset="0"/>
                      </a:endParaRPr>
                    </a:p>
                  </a:txBody>
                  <a:tcPr marL="68580" marR="68580" marT="0" marB="0"/>
                </a:tc>
                <a:tc>
                  <a:txBody>
                    <a:bodyPr/>
                    <a:lstStyle/>
                    <a:p>
                      <a:endParaRPr lang="fr-FR" sz="1100">
                        <a:effectLst/>
                        <a:latin typeface="Arial" panose="020B0604020202020204" pitchFamily="34" charset="0"/>
                      </a:endParaRPr>
                    </a:p>
                  </a:txBody>
                  <a:tcPr marL="68580" marR="68580" marT="0" marB="0"/>
                </a:tc>
                <a:tc>
                  <a:txBody>
                    <a:bodyPr/>
                    <a:lstStyle/>
                    <a:p>
                      <a:pPr>
                        <a:lnSpc>
                          <a:spcPct val="115000"/>
                        </a:lnSpc>
                        <a:spcAft>
                          <a:spcPts val="0"/>
                        </a:spcAft>
                      </a:pPr>
                      <a:r>
                        <a:rPr lang="fr-FR" sz="1100">
                          <a:effectLst/>
                        </a:rPr>
                        <a:t>Item : 348</a:t>
                      </a:r>
                      <a:endParaRPr lang="fr-FR" sz="1100">
                        <a:effectLst/>
                        <a:latin typeface="Arial" panose="020B0604020202020204" pitchFamily="34" charset="0"/>
                        <a:ea typeface="Arial" panose="020B0604020202020204" pitchFamily="34" charset="0"/>
                      </a:endParaRPr>
                    </a:p>
                  </a:txBody>
                  <a:tcPr marL="68580" marR="68580" marT="0" marB="0"/>
                </a:tc>
                <a:tc gridSpan="2">
                  <a:txBody>
                    <a:bodyPr/>
                    <a:lstStyle/>
                    <a:p>
                      <a:pPr>
                        <a:lnSpc>
                          <a:spcPct val="115000"/>
                        </a:lnSpc>
                        <a:spcAft>
                          <a:spcPts val="0"/>
                        </a:spcAft>
                      </a:pPr>
                      <a:r>
                        <a:rPr lang="fr-FR" sz="1100" dirty="0">
                          <a:effectLst/>
                        </a:rPr>
                        <a:t>Insuffisance rénale aiguë - Anurie </a:t>
                      </a:r>
                      <a:endParaRPr lang="fr-FR" sz="1100" dirty="0">
                        <a:effectLst/>
                        <a:latin typeface="Arial" panose="020B0604020202020204" pitchFamily="34" charset="0"/>
                        <a:ea typeface="Arial" panose="020B0604020202020204" pitchFamily="34" charset="0"/>
                      </a:endParaRPr>
                    </a:p>
                  </a:txBody>
                  <a:tcPr marL="68580" marR="68580" marT="0" marB="0"/>
                </a:tc>
                <a:tc hMerge="1">
                  <a:txBody>
                    <a:bodyPr/>
                    <a:lstStyle/>
                    <a:p>
                      <a:pPr>
                        <a:lnSpc>
                          <a:spcPct val="115000"/>
                        </a:lnSpc>
                        <a:spcAft>
                          <a:spcPts val="0"/>
                        </a:spcAft>
                      </a:pPr>
                      <a:endParaRPr lang="fr-FR" sz="11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462886715"/>
                  </a:ext>
                </a:extLst>
              </a:tr>
              <a:tr h="190500">
                <a:tc>
                  <a:txBody>
                    <a:bodyPr/>
                    <a:lstStyle/>
                    <a:p>
                      <a:pPr>
                        <a:lnSpc>
                          <a:spcPct val="115000"/>
                        </a:lnSpc>
                        <a:spcAft>
                          <a:spcPts val="0"/>
                        </a:spcAft>
                      </a:pPr>
                      <a:r>
                        <a:rPr lang="fr-FR" sz="1100">
                          <a:effectLst/>
                        </a:rPr>
                        <a:t>Rang</a:t>
                      </a:r>
                      <a:endParaRPr lang="fr-FR" sz="110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spcAft>
                          <a:spcPts val="0"/>
                        </a:spcAft>
                      </a:pPr>
                      <a:r>
                        <a:rPr lang="fr-FR" sz="1100">
                          <a:effectLst/>
                        </a:rPr>
                        <a:t>Rubrique</a:t>
                      </a:r>
                      <a:endParaRPr lang="fr-FR" sz="110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spcAft>
                          <a:spcPts val="0"/>
                        </a:spcAft>
                      </a:pPr>
                      <a:r>
                        <a:rPr lang="fr-FR" sz="1100">
                          <a:effectLst/>
                        </a:rPr>
                        <a:t>Intitulé</a:t>
                      </a:r>
                      <a:endParaRPr lang="fr-FR" sz="110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spcAft>
                          <a:spcPts val="0"/>
                        </a:spcAft>
                      </a:pPr>
                      <a:r>
                        <a:rPr lang="fr-FR" sz="1100">
                          <a:effectLst/>
                        </a:rPr>
                        <a:t>Descriptif</a:t>
                      </a:r>
                      <a:endParaRPr lang="fr-FR" sz="1100">
                        <a:effectLst/>
                        <a:latin typeface="Arial" panose="020B0604020202020204" pitchFamily="34" charset="0"/>
                        <a:ea typeface="Arial" panose="020B0604020202020204" pitchFamily="34" charset="0"/>
                      </a:endParaRPr>
                    </a:p>
                  </a:txBody>
                  <a:tcPr marL="68580" marR="68580" marT="0" marB="0"/>
                </a:tc>
                <a:tc>
                  <a:txBody>
                    <a:bodyPr/>
                    <a:lstStyle/>
                    <a:p>
                      <a:endParaRPr lang="fr-FR" sz="1100">
                        <a:effectLst/>
                        <a:latin typeface="Arial" panose="020B0604020202020204" pitchFamily="34" charset="0"/>
                      </a:endParaRPr>
                    </a:p>
                  </a:txBody>
                  <a:tcPr marL="68580" marR="68580" marT="0" marB="0"/>
                </a:tc>
                <a:extLst>
                  <a:ext uri="{0D108BD9-81ED-4DB2-BD59-A6C34878D82A}">
                    <a16:rowId xmlns:a16="http://schemas.microsoft.com/office/drawing/2014/main" val="371419247"/>
                  </a:ext>
                </a:extLst>
              </a:tr>
              <a:tr h="190500">
                <a:tc>
                  <a:txBody>
                    <a:bodyPr/>
                    <a:lstStyle/>
                    <a:p>
                      <a:pPr>
                        <a:lnSpc>
                          <a:spcPct val="115000"/>
                        </a:lnSpc>
                        <a:spcAft>
                          <a:spcPts val="0"/>
                        </a:spcAft>
                      </a:pPr>
                      <a:r>
                        <a:rPr lang="fr-FR" sz="1100">
                          <a:effectLst/>
                        </a:rPr>
                        <a:t>A</a:t>
                      </a:r>
                      <a:endParaRPr lang="fr-FR" sz="110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spcAft>
                          <a:spcPts val="0"/>
                        </a:spcAft>
                      </a:pPr>
                      <a:r>
                        <a:rPr lang="fr-FR" sz="1100">
                          <a:effectLst/>
                        </a:rPr>
                        <a:t>Diagnostic positif</a:t>
                      </a:r>
                      <a:endParaRPr lang="fr-FR" sz="110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spcAft>
                          <a:spcPts val="0"/>
                        </a:spcAft>
                      </a:pPr>
                      <a:r>
                        <a:rPr lang="fr-FR" sz="1100">
                          <a:effectLst/>
                        </a:rPr>
                        <a:t>Diagnostiquer une IRA et sa sévérité (oligurie, anurie) chez l'adulte et l'enfant</a:t>
                      </a:r>
                      <a:endParaRPr lang="fr-FR" sz="1100">
                        <a:effectLst/>
                        <a:latin typeface="Arial" panose="020B0604020202020204" pitchFamily="34" charset="0"/>
                        <a:ea typeface="Arial" panose="020B0604020202020204" pitchFamily="34" charset="0"/>
                      </a:endParaRPr>
                    </a:p>
                  </a:txBody>
                  <a:tcPr marL="68580" marR="68580" marT="0" marB="0"/>
                </a:tc>
                <a:tc gridSpan="2">
                  <a:txBody>
                    <a:bodyPr/>
                    <a:lstStyle/>
                    <a:p>
                      <a:pPr>
                        <a:lnSpc>
                          <a:spcPct val="115000"/>
                        </a:lnSpc>
                        <a:spcAft>
                          <a:spcPts val="0"/>
                        </a:spcAft>
                      </a:pPr>
                      <a:r>
                        <a:rPr lang="fr-FR" sz="1100">
                          <a:effectLst/>
                        </a:rPr>
                        <a:t>Savoir analyser une élévation de la créatininémie en fonction du contexte clinique, de la notion de créatininémie antérieure et grader la sévérité en tenant compte de la créatininémie et de la diurèse, savoir diagnostiquer une IRA d'une IRC, reconnaitre une IRA sur IRC</a:t>
                      </a:r>
                      <a:endParaRPr lang="fr-FR" sz="1100">
                        <a:effectLst/>
                        <a:latin typeface="Arial" panose="020B0604020202020204" pitchFamily="34" charset="0"/>
                        <a:ea typeface="Arial" panose="020B0604020202020204" pitchFamily="34" charset="0"/>
                      </a:endParaRPr>
                    </a:p>
                  </a:txBody>
                  <a:tcPr marL="68580" marR="68580" marT="0" marB="0"/>
                </a:tc>
                <a:tc hMerge="1">
                  <a:txBody>
                    <a:bodyPr/>
                    <a:lstStyle/>
                    <a:p>
                      <a:endParaRPr lang="fr-FR"/>
                    </a:p>
                  </a:txBody>
                  <a:tcPr/>
                </a:tc>
                <a:extLst>
                  <a:ext uri="{0D108BD9-81ED-4DB2-BD59-A6C34878D82A}">
                    <a16:rowId xmlns:a16="http://schemas.microsoft.com/office/drawing/2014/main" val="3656662739"/>
                  </a:ext>
                </a:extLst>
              </a:tr>
              <a:tr h="190500">
                <a:tc>
                  <a:txBody>
                    <a:bodyPr/>
                    <a:lstStyle/>
                    <a:p>
                      <a:pPr>
                        <a:lnSpc>
                          <a:spcPct val="115000"/>
                        </a:lnSpc>
                        <a:spcAft>
                          <a:spcPts val="0"/>
                        </a:spcAft>
                      </a:pPr>
                      <a:r>
                        <a:rPr lang="fr-FR" sz="1100">
                          <a:effectLst/>
                        </a:rPr>
                        <a:t>B</a:t>
                      </a:r>
                      <a:endParaRPr lang="fr-FR" sz="110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spcAft>
                          <a:spcPts val="0"/>
                        </a:spcAft>
                      </a:pPr>
                      <a:r>
                        <a:rPr lang="fr-FR" sz="1100">
                          <a:effectLst/>
                        </a:rPr>
                        <a:t>Éléments physiopathologiques</a:t>
                      </a:r>
                      <a:endParaRPr lang="fr-FR" sz="110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spcAft>
                          <a:spcPts val="0"/>
                        </a:spcAft>
                      </a:pPr>
                      <a:r>
                        <a:rPr lang="fr-FR" sz="1100">
                          <a:effectLst/>
                        </a:rPr>
                        <a:t>Connaître les principaux types et mécanismes d'insuffisance rénale aiguë</a:t>
                      </a:r>
                      <a:endParaRPr lang="fr-FR" sz="1100">
                        <a:effectLst/>
                        <a:latin typeface="Arial" panose="020B0604020202020204" pitchFamily="34" charset="0"/>
                        <a:ea typeface="Arial" panose="020B0604020202020204" pitchFamily="34" charset="0"/>
                      </a:endParaRPr>
                    </a:p>
                  </a:txBody>
                  <a:tcPr marL="68580" marR="68580" marT="0" marB="0"/>
                </a:tc>
                <a:tc gridSpan="2">
                  <a:txBody>
                    <a:bodyPr/>
                    <a:lstStyle/>
                    <a:p>
                      <a:pPr>
                        <a:lnSpc>
                          <a:spcPct val="115000"/>
                        </a:lnSpc>
                        <a:spcAft>
                          <a:spcPts val="0"/>
                        </a:spcAft>
                      </a:pPr>
                      <a:r>
                        <a:rPr lang="fr-FR" sz="1100" dirty="0">
                          <a:effectLst/>
                        </a:rPr>
                        <a:t>Connaître les mécanismes d'IRA obstructive, d'IRA fonctionnelle et de d'IRA parenchymateuse. Connaitre le rôle de l'hémodynamique glomérulaire dans les mécanismes de l'IRA</a:t>
                      </a:r>
                      <a:endParaRPr lang="fr-FR" sz="1100" dirty="0">
                        <a:effectLst/>
                        <a:latin typeface="Arial" panose="020B0604020202020204" pitchFamily="34" charset="0"/>
                        <a:ea typeface="Arial" panose="020B0604020202020204" pitchFamily="34" charset="0"/>
                      </a:endParaRPr>
                    </a:p>
                  </a:txBody>
                  <a:tcPr marL="68580" marR="68580" marT="0" marB="0"/>
                </a:tc>
                <a:tc hMerge="1">
                  <a:txBody>
                    <a:bodyPr/>
                    <a:lstStyle/>
                    <a:p>
                      <a:endParaRPr lang="fr-FR"/>
                    </a:p>
                  </a:txBody>
                  <a:tcPr/>
                </a:tc>
                <a:extLst>
                  <a:ext uri="{0D108BD9-81ED-4DB2-BD59-A6C34878D82A}">
                    <a16:rowId xmlns:a16="http://schemas.microsoft.com/office/drawing/2014/main" val="756203016"/>
                  </a:ext>
                </a:extLst>
              </a:tr>
            </a:tbl>
          </a:graphicData>
        </a:graphic>
      </p:graphicFrame>
      <p:graphicFrame>
        <p:nvGraphicFramePr>
          <p:cNvPr id="19" name="Tableau 18">
            <a:extLst>
              <a:ext uri="{FF2B5EF4-FFF2-40B4-BE49-F238E27FC236}">
                <a16:creationId xmlns:a16="http://schemas.microsoft.com/office/drawing/2014/main" id="{835E6C8A-369C-4545-AE59-0DB8074E078D}"/>
              </a:ext>
            </a:extLst>
          </p:cNvPr>
          <p:cNvGraphicFramePr>
            <a:graphicFrameLocks noGrp="1"/>
          </p:cNvGraphicFramePr>
          <p:nvPr>
            <p:extLst>
              <p:ext uri="{D42A27DB-BD31-4B8C-83A1-F6EECF244321}">
                <p14:modId xmlns:p14="http://schemas.microsoft.com/office/powerpoint/2010/main" val="1612081649"/>
              </p:ext>
            </p:extLst>
          </p:nvPr>
        </p:nvGraphicFramePr>
        <p:xfrm>
          <a:off x="323528" y="1340768"/>
          <a:ext cx="5727065" cy="2644904"/>
        </p:xfrm>
        <a:graphic>
          <a:graphicData uri="http://schemas.openxmlformats.org/drawingml/2006/table">
            <a:tbl>
              <a:tblPr firstRow="1" firstCol="1" bandRow="1">
                <a:tableStyleId>{5C22544A-7EE6-4342-B048-85BDC9FD1C3A}</a:tableStyleId>
              </a:tblPr>
              <a:tblGrid>
                <a:gridCol w="537210">
                  <a:extLst>
                    <a:ext uri="{9D8B030D-6E8A-4147-A177-3AD203B41FA5}">
                      <a16:colId xmlns:a16="http://schemas.microsoft.com/office/drawing/2014/main" val="3888739535"/>
                    </a:ext>
                  </a:extLst>
                </a:gridCol>
                <a:gridCol w="852170">
                  <a:extLst>
                    <a:ext uri="{9D8B030D-6E8A-4147-A177-3AD203B41FA5}">
                      <a16:colId xmlns:a16="http://schemas.microsoft.com/office/drawing/2014/main" val="1347681238"/>
                    </a:ext>
                  </a:extLst>
                </a:gridCol>
                <a:gridCol w="1770380">
                  <a:extLst>
                    <a:ext uri="{9D8B030D-6E8A-4147-A177-3AD203B41FA5}">
                      <a16:colId xmlns:a16="http://schemas.microsoft.com/office/drawing/2014/main" val="2334716370"/>
                    </a:ext>
                  </a:extLst>
                </a:gridCol>
                <a:gridCol w="2567305">
                  <a:extLst>
                    <a:ext uri="{9D8B030D-6E8A-4147-A177-3AD203B41FA5}">
                      <a16:colId xmlns:a16="http://schemas.microsoft.com/office/drawing/2014/main" val="2161147061"/>
                    </a:ext>
                  </a:extLst>
                </a:gridCol>
              </a:tblGrid>
              <a:tr h="190500">
                <a:tc gridSpan="4">
                  <a:txBody>
                    <a:bodyPr/>
                    <a:lstStyle/>
                    <a:p>
                      <a:pPr algn="ctr">
                        <a:lnSpc>
                          <a:spcPct val="115000"/>
                        </a:lnSpc>
                        <a:spcAft>
                          <a:spcPts val="0"/>
                        </a:spcAft>
                      </a:pPr>
                      <a:r>
                        <a:rPr lang="fr-FR" sz="1100" dirty="0">
                          <a:effectLst/>
                        </a:rPr>
                        <a:t>Item : 258 Elévation de la créatinine</a:t>
                      </a:r>
                      <a:endParaRPr lang="fr-FR" sz="1100" dirty="0">
                        <a:effectLst/>
                        <a:latin typeface="Arial" panose="020B0604020202020204" pitchFamily="34" charset="0"/>
                        <a:ea typeface="Arial" panose="020B0604020202020204" pitchFamily="34" charset="0"/>
                      </a:endParaRPr>
                    </a:p>
                  </a:txBody>
                  <a:tcPr marL="68580" marR="68580" marT="0" marB="0"/>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997474550"/>
                  </a:ext>
                </a:extLst>
              </a:tr>
              <a:tr h="190500">
                <a:tc>
                  <a:txBody>
                    <a:bodyPr/>
                    <a:lstStyle/>
                    <a:p>
                      <a:pPr>
                        <a:lnSpc>
                          <a:spcPct val="115000"/>
                        </a:lnSpc>
                        <a:spcAft>
                          <a:spcPts val="0"/>
                        </a:spcAft>
                      </a:pPr>
                      <a:r>
                        <a:rPr lang="fr-FR" sz="1100">
                          <a:effectLst/>
                        </a:rPr>
                        <a:t>Rang</a:t>
                      </a:r>
                      <a:endParaRPr lang="fr-FR" sz="110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spcAft>
                          <a:spcPts val="0"/>
                        </a:spcAft>
                      </a:pPr>
                      <a:r>
                        <a:rPr lang="fr-FR" sz="1100">
                          <a:effectLst/>
                        </a:rPr>
                        <a:t>Rubrique</a:t>
                      </a:r>
                      <a:endParaRPr lang="fr-FR" sz="110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spcAft>
                          <a:spcPts val="0"/>
                        </a:spcAft>
                      </a:pPr>
                      <a:r>
                        <a:rPr lang="fr-FR" sz="1100">
                          <a:effectLst/>
                        </a:rPr>
                        <a:t>Intitulé</a:t>
                      </a:r>
                      <a:endParaRPr lang="fr-FR" sz="110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spcAft>
                          <a:spcPts val="0"/>
                        </a:spcAft>
                      </a:pPr>
                      <a:r>
                        <a:rPr lang="fr-FR" sz="1100">
                          <a:effectLst/>
                        </a:rPr>
                        <a:t>Descriptif</a:t>
                      </a:r>
                      <a:endParaRPr lang="fr-FR" sz="11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543634"/>
                  </a:ext>
                </a:extLst>
              </a:tr>
              <a:tr h="190500">
                <a:tc>
                  <a:txBody>
                    <a:bodyPr/>
                    <a:lstStyle/>
                    <a:p>
                      <a:pPr>
                        <a:lnSpc>
                          <a:spcPct val="115000"/>
                        </a:lnSpc>
                        <a:spcAft>
                          <a:spcPts val="0"/>
                        </a:spcAft>
                      </a:pPr>
                      <a:r>
                        <a:rPr lang="fr-FR" sz="1100">
                          <a:effectLst/>
                        </a:rPr>
                        <a:t>A</a:t>
                      </a:r>
                      <a:endParaRPr lang="fr-FR" sz="110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spcAft>
                          <a:spcPts val="0"/>
                        </a:spcAft>
                      </a:pPr>
                      <a:r>
                        <a:rPr lang="fr-FR" sz="1100">
                          <a:effectLst/>
                        </a:rPr>
                        <a:t>Diagnostic positif</a:t>
                      </a:r>
                      <a:endParaRPr lang="fr-FR" sz="110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spcAft>
                          <a:spcPts val="0"/>
                        </a:spcAft>
                      </a:pPr>
                      <a:r>
                        <a:rPr lang="fr-FR" sz="1100">
                          <a:effectLst/>
                        </a:rPr>
                        <a:t>Connaître l’interprétation d’un dosage de créatininémie</a:t>
                      </a:r>
                      <a:endParaRPr lang="fr-FR" sz="110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spcAft>
                          <a:spcPts val="0"/>
                        </a:spcAft>
                      </a:pPr>
                      <a:r>
                        <a:rPr lang="fr-FR" sz="1100">
                          <a:effectLst/>
                        </a:rPr>
                        <a:t>None</a:t>
                      </a:r>
                      <a:endParaRPr lang="fr-FR" sz="11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402804050"/>
                  </a:ext>
                </a:extLst>
              </a:tr>
              <a:tr h="190500">
                <a:tc>
                  <a:txBody>
                    <a:bodyPr/>
                    <a:lstStyle/>
                    <a:p>
                      <a:pPr>
                        <a:lnSpc>
                          <a:spcPct val="115000"/>
                        </a:lnSpc>
                        <a:spcAft>
                          <a:spcPts val="0"/>
                        </a:spcAft>
                      </a:pPr>
                      <a:r>
                        <a:rPr lang="fr-FR" sz="1100">
                          <a:effectLst/>
                        </a:rPr>
                        <a:t>A</a:t>
                      </a:r>
                      <a:endParaRPr lang="fr-FR" sz="110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spcAft>
                          <a:spcPts val="0"/>
                        </a:spcAft>
                      </a:pPr>
                      <a:r>
                        <a:rPr lang="fr-FR" sz="1100">
                          <a:effectLst/>
                        </a:rPr>
                        <a:t>Diagnostic positif</a:t>
                      </a:r>
                      <a:endParaRPr lang="fr-FR" sz="110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spcAft>
                          <a:spcPts val="0"/>
                        </a:spcAft>
                      </a:pPr>
                      <a:r>
                        <a:rPr lang="fr-FR" sz="1100">
                          <a:effectLst/>
                        </a:rPr>
                        <a:t>Connaitre les formules d'estimation du débit de filtration glomérulaire</a:t>
                      </a:r>
                      <a:endParaRPr lang="fr-FR" sz="110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spcAft>
                          <a:spcPts val="0"/>
                        </a:spcAft>
                      </a:pPr>
                      <a:r>
                        <a:rPr lang="fr-FR" sz="1100">
                          <a:effectLst/>
                        </a:rPr>
                        <a:t>Savoir utiliser les formules CKD-EPI chez l'adulte et connaître la formule de Schwartz chez l'enfant, </a:t>
                      </a:r>
                      <a:endParaRPr lang="fr-FR" sz="11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889299252"/>
                  </a:ext>
                </a:extLst>
              </a:tr>
              <a:tr h="190500">
                <a:tc>
                  <a:txBody>
                    <a:bodyPr/>
                    <a:lstStyle/>
                    <a:p>
                      <a:pPr>
                        <a:lnSpc>
                          <a:spcPct val="115000"/>
                        </a:lnSpc>
                        <a:spcAft>
                          <a:spcPts val="0"/>
                        </a:spcAft>
                      </a:pPr>
                      <a:r>
                        <a:rPr lang="fr-FR" sz="1100">
                          <a:effectLst/>
                        </a:rPr>
                        <a:t>B</a:t>
                      </a:r>
                      <a:endParaRPr lang="fr-FR" sz="110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spcAft>
                          <a:spcPts val="0"/>
                        </a:spcAft>
                      </a:pPr>
                      <a:r>
                        <a:rPr lang="fr-FR" sz="1100">
                          <a:effectLst/>
                        </a:rPr>
                        <a:t>Diagnostic positif</a:t>
                      </a:r>
                      <a:endParaRPr lang="fr-FR" sz="110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spcAft>
                          <a:spcPts val="0"/>
                        </a:spcAft>
                      </a:pPr>
                      <a:r>
                        <a:rPr lang="fr-FR" sz="1100">
                          <a:effectLst/>
                        </a:rPr>
                        <a:t>Connaitre les formules d'estimation d'une clairance rénale de la créatinine</a:t>
                      </a:r>
                      <a:endParaRPr lang="fr-FR" sz="110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spcAft>
                          <a:spcPts val="0"/>
                        </a:spcAft>
                      </a:pPr>
                      <a:r>
                        <a:rPr lang="fr-FR" sz="1100">
                          <a:effectLst/>
                        </a:rPr>
                        <a:t>Cockcroft-Gault et CKD-EPI chez l'adulte</a:t>
                      </a:r>
                      <a:endParaRPr lang="fr-FR" sz="11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07320519"/>
                  </a:ext>
                </a:extLst>
              </a:tr>
              <a:tr h="190500">
                <a:tc>
                  <a:txBody>
                    <a:bodyPr/>
                    <a:lstStyle/>
                    <a:p>
                      <a:pPr>
                        <a:lnSpc>
                          <a:spcPct val="115000"/>
                        </a:lnSpc>
                        <a:spcAft>
                          <a:spcPts val="0"/>
                        </a:spcAft>
                      </a:pPr>
                      <a:r>
                        <a:rPr lang="fr-FR" sz="1100">
                          <a:effectLst/>
                        </a:rPr>
                        <a:t>A</a:t>
                      </a:r>
                      <a:endParaRPr lang="fr-FR" sz="110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spcAft>
                          <a:spcPts val="0"/>
                        </a:spcAft>
                      </a:pPr>
                      <a:r>
                        <a:rPr lang="fr-FR" sz="1100">
                          <a:effectLst/>
                        </a:rPr>
                        <a:t>Prise en charge</a:t>
                      </a:r>
                      <a:endParaRPr lang="fr-FR" sz="110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spcAft>
                          <a:spcPts val="0"/>
                        </a:spcAft>
                      </a:pPr>
                      <a:r>
                        <a:rPr lang="fr-FR" sz="1100">
                          <a:effectLst/>
                        </a:rPr>
                        <a:t>Citer les circonstances au cours desquelles il convient de doser la créatinine</a:t>
                      </a:r>
                      <a:endParaRPr lang="fr-FR" sz="110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spcAft>
                          <a:spcPts val="0"/>
                        </a:spcAft>
                      </a:pPr>
                      <a:r>
                        <a:rPr lang="fr-FR" sz="1100" dirty="0">
                          <a:effectLst/>
                        </a:rPr>
                        <a:t>None</a:t>
                      </a:r>
                      <a:endParaRPr lang="fr-FR" sz="11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438604907"/>
                  </a:ext>
                </a:extLst>
              </a:tr>
            </a:tbl>
          </a:graphicData>
        </a:graphic>
      </p:graphicFrame>
      <p:sp>
        <p:nvSpPr>
          <p:cNvPr id="20" name="ZoneTexte 19">
            <a:extLst>
              <a:ext uri="{FF2B5EF4-FFF2-40B4-BE49-F238E27FC236}">
                <a16:creationId xmlns:a16="http://schemas.microsoft.com/office/drawing/2014/main" id="{FC86147B-207B-49F7-B596-89B24296425C}"/>
              </a:ext>
            </a:extLst>
          </p:cNvPr>
          <p:cNvSpPr txBox="1"/>
          <p:nvPr/>
        </p:nvSpPr>
        <p:spPr>
          <a:xfrm>
            <a:off x="6444208" y="3688372"/>
            <a:ext cx="3024336" cy="1477328"/>
          </a:xfrm>
          <a:prstGeom prst="rect">
            <a:avLst/>
          </a:prstGeom>
          <a:noFill/>
        </p:spPr>
        <p:txBody>
          <a:bodyPr wrap="square" rtlCol="0">
            <a:spAutoFit/>
          </a:bodyPr>
          <a:lstStyle/>
          <a:p>
            <a:r>
              <a:rPr lang="fr-FR" dirty="0">
                <a:latin typeface="+mn-lt"/>
              </a:rPr>
              <a:t>Exemple  UE15 </a:t>
            </a:r>
          </a:p>
          <a:p>
            <a:r>
              <a:rPr lang="fr-FR" dirty="0">
                <a:latin typeface="+mn-lt"/>
              </a:rPr>
              <a:t>Rein et voies urinaires</a:t>
            </a:r>
          </a:p>
          <a:p>
            <a:endParaRPr lang="fr-FR" dirty="0">
              <a:latin typeface="+mn-lt"/>
            </a:endParaRPr>
          </a:p>
          <a:p>
            <a:r>
              <a:rPr lang="fr-FR" dirty="0">
                <a:latin typeface="+mn-lt"/>
              </a:rPr>
              <a:t> Pr S. Lemoine </a:t>
            </a:r>
          </a:p>
          <a:p>
            <a:r>
              <a:rPr lang="fr-FR" b="1" dirty="0">
                <a:latin typeface="+mn-lt"/>
              </a:rPr>
              <a:t>Physiologie rénale</a:t>
            </a:r>
          </a:p>
        </p:txBody>
      </p:sp>
      <p:sp>
        <p:nvSpPr>
          <p:cNvPr id="3" name="ZoneTexte 2">
            <a:extLst>
              <a:ext uri="{FF2B5EF4-FFF2-40B4-BE49-F238E27FC236}">
                <a16:creationId xmlns:a16="http://schemas.microsoft.com/office/drawing/2014/main" id="{3DF9A8A0-E858-6C4F-28EA-7E66F51E35A8}"/>
              </a:ext>
            </a:extLst>
          </p:cNvPr>
          <p:cNvSpPr txBox="1"/>
          <p:nvPr/>
        </p:nvSpPr>
        <p:spPr>
          <a:xfrm>
            <a:off x="-13410" y="742890"/>
            <a:ext cx="9481954" cy="400110"/>
          </a:xfrm>
          <a:prstGeom prst="rect">
            <a:avLst/>
          </a:prstGeom>
          <a:noFill/>
        </p:spPr>
        <p:txBody>
          <a:bodyPr wrap="square" rtlCol="0">
            <a:spAutoFit/>
          </a:bodyPr>
          <a:lstStyle/>
          <a:p>
            <a:r>
              <a:rPr lang="fr-FR" sz="2000" dirty="0">
                <a:latin typeface="+mj-lt"/>
                <a:sym typeface="Wingdings" panose="05000000000000000000" pitchFamily="2" charset="2"/>
              </a:rPr>
              <a:t> Identification des objectifs pédagogiques 1</a:t>
            </a:r>
            <a:r>
              <a:rPr lang="fr-FR" sz="2000" baseline="30000" dirty="0">
                <a:latin typeface="+mj-lt"/>
                <a:sym typeface="Wingdings" panose="05000000000000000000" pitchFamily="2" charset="2"/>
              </a:rPr>
              <a:t>er</a:t>
            </a:r>
            <a:r>
              <a:rPr lang="fr-FR" sz="2000" dirty="0">
                <a:latin typeface="+mj-lt"/>
                <a:sym typeface="Wingdings" panose="05000000000000000000" pitchFamily="2" charset="2"/>
              </a:rPr>
              <a:t> cycle correspondant à des objectifs R2C </a:t>
            </a:r>
            <a:endParaRPr lang="fr-FR" sz="2000" dirty="0">
              <a:latin typeface="+mj-lt"/>
            </a:endParaRPr>
          </a:p>
        </p:txBody>
      </p:sp>
    </p:spTree>
    <p:extLst>
      <p:ext uri="{BB962C8B-B14F-4D97-AF65-F5344CB8AC3E}">
        <p14:creationId xmlns:p14="http://schemas.microsoft.com/office/powerpoint/2010/main" val="283728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449089"/>
            <a:ext cx="8784976" cy="4637112"/>
          </a:xfrm>
        </p:spPr>
        <p:txBody>
          <a:bodyPr>
            <a:normAutofit/>
          </a:bodyPr>
          <a:lstStyle/>
          <a:p>
            <a:pPr marL="0" indent="0">
              <a:buNone/>
            </a:pPr>
            <a:r>
              <a:rPr lang="fr-FR" sz="2000" b="1" dirty="0"/>
              <a:t>Exemple Sémiologie générale (UE5 et UE9)</a:t>
            </a:r>
          </a:p>
          <a:p>
            <a:pPr marL="0" indent="0">
              <a:buNone/>
            </a:pPr>
            <a:r>
              <a:rPr lang="fr-FR" sz="2000" b="1" dirty="0"/>
              <a:t>			(Pr </a:t>
            </a:r>
            <a:r>
              <a:rPr lang="fr-FR" sz="2000" b="1" dirty="0" err="1"/>
              <a:t>Jamilloux</a:t>
            </a:r>
            <a:r>
              <a:rPr lang="fr-FR" sz="2000" b="1" dirty="0"/>
              <a:t>)</a:t>
            </a:r>
          </a:p>
          <a:p>
            <a:pPr marL="457200" lvl="1" indent="0">
              <a:buNone/>
            </a:pPr>
            <a:r>
              <a:rPr lang="fr-FR" sz="2000" dirty="0"/>
              <a:t>Nouvelle docimologie : </a:t>
            </a:r>
          </a:p>
          <a:p>
            <a:pPr lvl="2"/>
            <a:r>
              <a:rPr lang="fr-FR" sz="2000" dirty="0"/>
              <a:t>QRU (One best </a:t>
            </a:r>
            <a:r>
              <a:rPr lang="fr-FR" sz="2000" dirty="0" err="1"/>
              <a:t>answer</a:t>
            </a:r>
            <a:r>
              <a:rPr lang="fr-FR" sz="2000" dirty="0"/>
              <a:t>), QRM (3 à 5 propositions de réponse)</a:t>
            </a:r>
          </a:p>
          <a:p>
            <a:pPr lvl="2"/>
            <a:r>
              <a:rPr lang="fr-FR" sz="2000" dirty="0"/>
              <a:t>QRM Zone à pointer, menus déroulants et QROC </a:t>
            </a:r>
          </a:p>
          <a:p>
            <a:pPr lvl="2"/>
            <a:r>
              <a:rPr lang="fr-FR" sz="2000" dirty="0"/>
              <a:t>Dossier progressif court (au maximum 8 questions)</a:t>
            </a:r>
          </a:p>
          <a:p>
            <a:pPr lvl="2"/>
            <a:r>
              <a:rPr lang="fr-FR" sz="2000" dirty="0"/>
              <a:t>KFP (Key </a:t>
            </a:r>
            <a:r>
              <a:rPr lang="fr-FR" sz="2000" dirty="0" err="1"/>
              <a:t>features</a:t>
            </a:r>
            <a:r>
              <a:rPr lang="fr-FR" sz="2000" dirty="0"/>
              <a:t> </a:t>
            </a:r>
            <a:r>
              <a:rPr lang="fr-FR" sz="2000" dirty="0" err="1"/>
              <a:t>problems</a:t>
            </a:r>
            <a:r>
              <a:rPr lang="fr-FR" sz="2000" dirty="0"/>
              <a:t>)</a:t>
            </a:r>
          </a:p>
          <a:p>
            <a:pPr lvl="1"/>
            <a:endParaRPr lang="fr-FR" i="1" dirty="0"/>
          </a:p>
        </p:txBody>
      </p:sp>
      <p:sp>
        <p:nvSpPr>
          <p:cNvPr id="6" name="Rectangle 5"/>
          <p:cNvSpPr/>
          <p:nvPr/>
        </p:nvSpPr>
        <p:spPr>
          <a:xfrm>
            <a:off x="313071" y="4941168"/>
            <a:ext cx="8830929" cy="1323439"/>
          </a:xfrm>
          <a:prstGeom prst="rect">
            <a:avLst/>
          </a:prstGeom>
        </p:spPr>
        <p:txBody>
          <a:bodyPr wrap="square">
            <a:spAutoFit/>
          </a:bodyPr>
          <a:lstStyle/>
          <a:p>
            <a:r>
              <a:rPr lang="fr-FR" sz="2000" b="1" dirty="0">
                <a:latin typeface="+mn-lt"/>
              </a:rPr>
              <a:t>Autres disciplines fondamentales </a:t>
            </a:r>
            <a:r>
              <a:rPr lang="fr-FR" sz="2000" dirty="0">
                <a:latin typeface="+mn-lt"/>
              </a:rPr>
              <a:t>: ex Histologie et d’autres</a:t>
            </a:r>
          </a:p>
          <a:p>
            <a:pPr lvl="2"/>
            <a:r>
              <a:rPr lang="fr-FR" sz="2000" dirty="0">
                <a:latin typeface="+mn-lt"/>
              </a:rPr>
              <a:t>QRU (One best </a:t>
            </a:r>
            <a:r>
              <a:rPr lang="fr-FR" sz="2000" dirty="0" err="1">
                <a:latin typeface="+mn-lt"/>
              </a:rPr>
              <a:t>answer</a:t>
            </a:r>
            <a:r>
              <a:rPr lang="fr-FR" sz="2000" dirty="0">
                <a:latin typeface="+mn-lt"/>
              </a:rPr>
              <a:t>), QRM (3 à 5 propositions de réponse)</a:t>
            </a:r>
          </a:p>
          <a:p>
            <a:pPr lvl="2"/>
            <a:r>
              <a:rPr lang="fr-FR" sz="2000" dirty="0">
                <a:latin typeface="+mn-lt"/>
              </a:rPr>
              <a:t>QRM Zone à pointer, menus déroulants et QROC </a:t>
            </a:r>
          </a:p>
          <a:p>
            <a:pPr lvl="2"/>
            <a:r>
              <a:rPr lang="fr-FR" sz="2000" dirty="0">
                <a:latin typeface="+mn-lt"/>
              </a:rPr>
              <a:t>Dossier progressif court (au maximum 8 questions)</a:t>
            </a:r>
          </a:p>
        </p:txBody>
      </p:sp>
      <p:sp>
        <p:nvSpPr>
          <p:cNvPr id="2" name="Titre 1">
            <a:extLst>
              <a:ext uri="{FF2B5EF4-FFF2-40B4-BE49-F238E27FC236}">
                <a16:creationId xmlns:a16="http://schemas.microsoft.com/office/drawing/2014/main" id="{F2F5F060-FC83-7A5D-0418-012C96121933}"/>
              </a:ext>
            </a:extLst>
          </p:cNvPr>
          <p:cNvSpPr>
            <a:spLocks noGrp="1"/>
          </p:cNvSpPr>
          <p:nvPr>
            <p:ph type="title"/>
          </p:nvPr>
        </p:nvSpPr>
        <p:spPr>
          <a:xfrm>
            <a:off x="35496" y="289248"/>
            <a:ext cx="8686800" cy="1143000"/>
          </a:xfrm>
        </p:spPr>
        <p:txBody>
          <a:bodyPr>
            <a:noAutofit/>
          </a:bodyPr>
          <a:lstStyle/>
          <a:p>
            <a:r>
              <a:rPr lang="fr-FR" sz="2400" b="1" dirty="0">
                <a:solidFill>
                  <a:srgbClr val="FF0000"/>
                </a:solidFill>
              </a:rPr>
              <a:t>Implémentation de la docimologie R2C</a:t>
            </a:r>
            <a:br>
              <a:rPr lang="fr-FR" sz="2400" b="1" dirty="0">
                <a:solidFill>
                  <a:srgbClr val="FF0000"/>
                </a:solidFill>
              </a:rPr>
            </a:br>
            <a:r>
              <a:rPr lang="fr-FR" sz="2400" b="1" dirty="0">
                <a:solidFill>
                  <a:srgbClr val="FF0000"/>
                </a:solidFill>
                <a:sym typeface="Wingdings" panose="05000000000000000000" pitchFamily="2" charset="2"/>
              </a:rPr>
              <a:t> </a:t>
            </a:r>
            <a:r>
              <a:rPr lang="fr-FR" sz="2400" b="1" dirty="0">
                <a:solidFill>
                  <a:srgbClr val="FF0000"/>
                </a:solidFill>
                <a:cs typeface="Arial" panose="020B0604020202020204" pitchFamily="34" charset="0"/>
                <a:sym typeface="Wingdings" panose="05000000000000000000" pitchFamily="2" charset="2"/>
              </a:rPr>
              <a:t>SIDES </a:t>
            </a:r>
            <a:br>
              <a:rPr lang="fr-FR" sz="2400" b="1" dirty="0">
                <a:solidFill>
                  <a:schemeClr val="tx1"/>
                </a:solidFill>
                <a:cs typeface="Arial" panose="020B0604020202020204" pitchFamily="34" charset="0"/>
              </a:rPr>
            </a:br>
            <a:r>
              <a:rPr lang="fr-FR" sz="2400" b="1" dirty="0">
                <a:solidFill>
                  <a:srgbClr val="FF0000"/>
                </a:solidFill>
                <a:sym typeface="Wingdings" panose="05000000000000000000" pitchFamily="2" charset="2"/>
              </a:rPr>
              <a:t> </a:t>
            </a:r>
            <a:br>
              <a:rPr lang="fr-FR" sz="2400" dirty="0"/>
            </a:br>
            <a:endParaRPr lang="fr-FR" sz="2000" dirty="0"/>
          </a:p>
        </p:txBody>
      </p:sp>
    </p:spTree>
    <p:extLst>
      <p:ext uri="{BB962C8B-B14F-4D97-AF65-F5344CB8AC3E}">
        <p14:creationId xmlns:p14="http://schemas.microsoft.com/office/powerpoint/2010/main" val="241239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écra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1197371"/>
            <a:ext cx="3140734" cy="3018597"/>
          </a:xfrm>
          <a:prstGeom prst="rect">
            <a:avLst/>
          </a:prstGeom>
        </p:spPr>
      </p:pic>
      <p:pic>
        <p:nvPicPr>
          <p:cNvPr id="5" name="Image 4"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988" y="4395957"/>
            <a:ext cx="2559861" cy="2444459"/>
          </a:xfrm>
          <a:prstGeom prst="rect">
            <a:avLst/>
          </a:prstGeom>
        </p:spPr>
      </p:pic>
      <p:sp>
        <p:nvSpPr>
          <p:cNvPr id="6" name="ZoneTexte 5"/>
          <p:cNvSpPr txBox="1"/>
          <p:nvPr/>
        </p:nvSpPr>
        <p:spPr>
          <a:xfrm>
            <a:off x="6060114" y="735706"/>
            <a:ext cx="1684948" cy="400110"/>
          </a:xfrm>
          <a:prstGeom prst="rect">
            <a:avLst/>
          </a:prstGeom>
          <a:noFill/>
        </p:spPr>
        <p:txBody>
          <a:bodyPr wrap="none" rtlCol="0">
            <a:spAutoFit/>
          </a:bodyPr>
          <a:lstStyle/>
          <a:p>
            <a:r>
              <a:rPr lang="fr-FR" sz="2000" i="1" dirty="0">
                <a:latin typeface="+mj-lt"/>
              </a:rPr>
              <a:t>Vue correction</a:t>
            </a:r>
          </a:p>
        </p:txBody>
      </p:sp>
      <p:sp>
        <p:nvSpPr>
          <p:cNvPr id="10" name="ZoneTexte 9"/>
          <p:cNvSpPr txBox="1"/>
          <p:nvPr/>
        </p:nvSpPr>
        <p:spPr>
          <a:xfrm>
            <a:off x="6872223" y="116632"/>
            <a:ext cx="2770072" cy="369332"/>
          </a:xfrm>
          <a:prstGeom prst="rect">
            <a:avLst/>
          </a:prstGeom>
          <a:noFill/>
        </p:spPr>
        <p:txBody>
          <a:bodyPr wrap="square" rtlCol="0">
            <a:spAutoFit/>
          </a:bodyPr>
          <a:lstStyle/>
          <a:p>
            <a:r>
              <a:rPr lang="fr-FR" dirty="0"/>
              <a:t>Dr C. Mauduit UE6</a:t>
            </a:r>
          </a:p>
        </p:txBody>
      </p:sp>
      <p:sp>
        <p:nvSpPr>
          <p:cNvPr id="3" name="Rectangle 2"/>
          <p:cNvSpPr/>
          <p:nvPr/>
        </p:nvSpPr>
        <p:spPr>
          <a:xfrm>
            <a:off x="2843808" y="194282"/>
            <a:ext cx="2225546" cy="430887"/>
          </a:xfrm>
          <a:prstGeom prst="rect">
            <a:avLst/>
          </a:prstGeom>
        </p:spPr>
        <p:txBody>
          <a:bodyPr wrap="none">
            <a:spAutoFit/>
          </a:bodyPr>
          <a:lstStyle/>
          <a:p>
            <a:r>
              <a:rPr lang="fr-FR" sz="2200" dirty="0">
                <a:latin typeface="+mj-lt"/>
              </a:rPr>
              <a:t>Ex: Question</a:t>
            </a:r>
            <a:r>
              <a:rPr lang="fr-FR" sz="2000" dirty="0">
                <a:latin typeface="+mj-lt"/>
              </a:rPr>
              <a:t> </a:t>
            </a:r>
            <a:r>
              <a:rPr lang="fr-FR" sz="2200" dirty="0">
                <a:latin typeface="+mj-lt"/>
              </a:rPr>
              <a:t>zone</a:t>
            </a:r>
          </a:p>
        </p:txBody>
      </p:sp>
      <p:sp>
        <p:nvSpPr>
          <p:cNvPr id="11" name="ZoneTexte 10">
            <a:extLst>
              <a:ext uri="{FF2B5EF4-FFF2-40B4-BE49-F238E27FC236}">
                <a16:creationId xmlns:a16="http://schemas.microsoft.com/office/drawing/2014/main" id="{FA0910AE-7AAD-4E43-920C-D38A2A472BAA}"/>
              </a:ext>
            </a:extLst>
          </p:cNvPr>
          <p:cNvSpPr txBox="1"/>
          <p:nvPr/>
        </p:nvSpPr>
        <p:spPr>
          <a:xfrm>
            <a:off x="1382843" y="755367"/>
            <a:ext cx="1716624" cy="400110"/>
          </a:xfrm>
          <a:prstGeom prst="rect">
            <a:avLst/>
          </a:prstGeom>
          <a:noFill/>
        </p:spPr>
        <p:txBody>
          <a:bodyPr wrap="none" rtlCol="0">
            <a:spAutoFit/>
          </a:bodyPr>
          <a:lstStyle/>
          <a:p>
            <a:r>
              <a:rPr lang="fr-FR" sz="2000" i="1" dirty="0">
                <a:latin typeface="+mj-lt"/>
              </a:rPr>
              <a:t>Vue apprenant</a:t>
            </a:r>
          </a:p>
        </p:txBody>
      </p:sp>
      <p:pic>
        <p:nvPicPr>
          <p:cNvPr id="12" name="Image 11" descr="Capture d’écran">
            <a:extLst>
              <a:ext uri="{FF2B5EF4-FFF2-40B4-BE49-F238E27FC236}">
                <a16:creationId xmlns:a16="http://schemas.microsoft.com/office/drawing/2014/main" id="{A7E2CB17-AF27-475B-95CB-BB1C8C40D3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787" y="4447506"/>
            <a:ext cx="2417244" cy="1955888"/>
          </a:xfrm>
          <a:prstGeom prst="rect">
            <a:avLst/>
          </a:prstGeom>
        </p:spPr>
      </p:pic>
      <p:pic>
        <p:nvPicPr>
          <p:cNvPr id="13" name="Image 12" descr="Capture d’écran">
            <a:extLst>
              <a:ext uri="{FF2B5EF4-FFF2-40B4-BE49-F238E27FC236}">
                <a16:creationId xmlns:a16="http://schemas.microsoft.com/office/drawing/2014/main" id="{E991C656-53F0-44E0-8EAD-62A29E0127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6" y="1246513"/>
            <a:ext cx="3304414" cy="2969455"/>
          </a:xfrm>
          <a:prstGeom prst="rect">
            <a:avLst/>
          </a:prstGeom>
        </p:spPr>
      </p:pic>
    </p:spTree>
    <p:extLst>
      <p:ext uri="{BB962C8B-B14F-4D97-AF65-F5344CB8AC3E}">
        <p14:creationId xmlns:p14="http://schemas.microsoft.com/office/powerpoint/2010/main" val="1819126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07230"/>
            <a:ext cx="8229600" cy="1143000"/>
          </a:xfrm>
        </p:spPr>
        <p:txBody>
          <a:bodyPr>
            <a:normAutofit/>
          </a:bodyPr>
          <a:lstStyle/>
          <a:p>
            <a:r>
              <a:rPr lang="fr-FR" sz="2400" dirty="0"/>
              <a:t>Ex: Question association</a:t>
            </a:r>
          </a:p>
        </p:txBody>
      </p:sp>
      <p:sp>
        <p:nvSpPr>
          <p:cNvPr id="5" name="ZoneTexte 4"/>
          <p:cNvSpPr txBox="1"/>
          <p:nvPr/>
        </p:nvSpPr>
        <p:spPr>
          <a:xfrm>
            <a:off x="457200" y="1417638"/>
            <a:ext cx="1786836" cy="400110"/>
          </a:xfrm>
          <a:prstGeom prst="rect">
            <a:avLst/>
          </a:prstGeom>
          <a:noFill/>
        </p:spPr>
        <p:txBody>
          <a:bodyPr wrap="none" rtlCol="0">
            <a:spAutoFit/>
          </a:bodyPr>
          <a:lstStyle/>
          <a:p>
            <a:r>
              <a:rPr lang="fr-FR" sz="2000" dirty="0"/>
              <a:t>Vue </a:t>
            </a:r>
            <a:r>
              <a:rPr lang="fr-FR" sz="2000" dirty="0">
                <a:latin typeface="+mj-lt"/>
              </a:rPr>
              <a:t>apprenant</a:t>
            </a:r>
          </a:p>
        </p:txBody>
      </p:sp>
      <p:pic>
        <p:nvPicPr>
          <p:cNvPr id="7" name="Image 6"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1" y="2060848"/>
            <a:ext cx="8972557" cy="4589922"/>
          </a:xfrm>
          <a:prstGeom prst="rect">
            <a:avLst/>
          </a:prstGeom>
        </p:spPr>
      </p:pic>
      <p:sp>
        <p:nvSpPr>
          <p:cNvPr id="6" name="ZoneTexte 5"/>
          <p:cNvSpPr txBox="1"/>
          <p:nvPr/>
        </p:nvSpPr>
        <p:spPr>
          <a:xfrm>
            <a:off x="6876256" y="451704"/>
            <a:ext cx="2770072" cy="369332"/>
          </a:xfrm>
          <a:prstGeom prst="rect">
            <a:avLst/>
          </a:prstGeom>
          <a:noFill/>
        </p:spPr>
        <p:txBody>
          <a:bodyPr wrap="square" rtlCol="0">
            <a:spAutoFit/>
          </a:bodyPr>
          <a:lstStyle/>
          <a:p>
            <a:r>
              <a:rPr lang="fr-FR" dirty="0">
                <a:latin typeface="+mj-lt"/>
              </a:rPr>
              <a:t>Dr C. Mauduit UE6</a:t>
            </a:r>
          </a:p>
        </p:txBody>
      </p:sp>
    </p:spTree>
    <p:extLst>
      <p:ext uri="{BB962C8B-B14F-4D97-AF65-F5344CB8AC3E}">
        <p14:creationId xmlns:p14="http://schemas.microsoft.com/office/powerpoint/2010/main" val="3676810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88659" y="476672"/>
            <a:ext cx="8640960" cy="1470025"/>
          </a:xfrm>
        </p:spPr>
        <p:txBody>
          <a:bodyPr>
            <a:normAutofit/>
          </a:bodyPr>
          <a:lstStyle/>
          <a:p>
            <a:r>
              <a:rPr lang="fr-FR" dirty="0">
                <a:solidFill>
                  <a:srgbClr val="002060"/>
                </a:solidFill>
                <a:latin typeface="+mn-lt"/>
                <a:cs typeface="Arial" pitchFamily="34" charset="0"/>
              </a:rPr>
              <a:t>FGSM-2</a:t>
            </a:r>
            <a:br>
              <a:rPr lang="fr-FR" dirty="0">
                <a:solidFill>
                  <a:srgbClr val="002060"/>
                </a:solidFill>
                <a:latin typeface="+mn-lt"/>
                <a:cs typeface="Arial" pitchFamily="34" charset="0"/>
              </a:rPr>
            </a:br>
            <a:r>
              <a:rPr lang="fr-FR" dirty="0">
                <a:solidFill>
                  <a:srgbClr val="002060"/>
                </a:solidFill>
                <a:latin typeface="+mn-lt"/>
                <a:cs typeface="Arial" pitchFamily="34" charset="0"/>
              </a:rPr>
              <a:t>2023 - 2024</a:t>
            </a:r>
          </a:p>
        </p:txBody>
      </p:sp>
      <p:sp>
        <p:nvSpPr>
          <p:cNvPr id="3" name="Sous-titre 2"/>
          <p:cNvSpPr>
            <a:spLocks noGrp="1"/>
          </p:cNvSpPr>
          <p:nvPr>
            <p:ph type="subTitle" idx="1"/>
          </p:nvPr>
        </p:nvSpPr>
        <p:spPr>
          <a:xfrm>
            <a:off x="0" y="2132856"/>
            <a:ext cx="8856984" cy="2520280"/>
          </a:xfrm>
        </p:spPr>
        <p:txBody>
          <a:bodyPr>
            <a:noAutofit/>
          </a:bodyPr>
          <a:lstStyle/>
          <a:p>
            <a:r>
              <a:rPr lang="fr-FR" sz="3600" b="1" dirty="0">
                <a:solidFill>
                  <a:srgbClr val="002060"/>
                </a:solidFill>
                <a:cs typeface="Arial" panose="020B0604020202020204" pitchFamily="34" charset="0"/>
              </a:rPr>
              <a:t>Semestre 3 :</a:t>
            </a:r>
          </a:p>
          <a:p>
            <a:r>
              <a:rPr lang="fr-FR" sz="3600" b="1" dirty="0">
                <a:solidFill>
                  <a:srgbClr val="002060"/>
                </a:solidFill>
                <a:cs typeface="Arial" panose="020B0604020202020204" pitchFamily="34" charset="0"/>
              </a:rPr>
              <a:t>Volumes horaires,</a:t>
            </a:r>
          </a:p>
          <a:p>
            <a:r>
              <a:rPr lang="fr-FR" sz="3600" b="1" dirty="0">
                <a:solidFill>
                  <a:srgbClr val="002060"/>
                </a:solidFill>
                <a:cs typeface="Arial" panose="020B0604020202020204" pitchFamily="34" charset="0"/>
              </a:rPr>
              <a:t>Modalités d’examen </a:t>
            </a:r>
          </a:p>
          <a:p>
            <a:r>
              <a:rPr lang="fr-FR" sz="3600" b="1" dirty="0">
                <a:solidFill>
                  <a:srgbClr val="002060"/>
                </a:solidFill>
                <a:cs typeface="Arial" panose="020B0604020202020204" pitchFamily="34" charset="0"/>
              </a:rPr>
              <a:t>&amp; Validation</a:t>
            </a:r>
          </a:p>
        </p:txBody>
      </p:sp>
    </p:spTree>
    <p:extLst>
      <p:ext uri="{BB962C8B-B14F-4D97-AF65-F5344CB8AC3E}">
        <p14:creationId xmlns:p14="http://schemas.microsoft.com/office/powerpoint/2010/main" val="3199411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703870008"/>
              </p:ext>
            </p:extLst>
          </p:nvPr>
        </p:nvGraphicFramePr>
        <p:xfrm>
          <a:off x="179512" y="260648"/>
          <a:ext cx="8640960" cy="6419905"/>
        </p:xfrm>
        <a:graphic>
          <a:graphicData uri="http://schemas.openxmlformats.org/drawingml/2006/table">
            <a:tbl>
              <a:tblPr firstRow="1" bandRow="1">
                <a:tableStyleId>{073A0DAA-6AF3-43AB-8588-CEC1D06C72B9}</a:tableStyleId>
              </a:tblPr>
              <a:tblGrid>
                <a:gridCol w="2160240">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2736304">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832652">
                <a:tc>
                  <a:txBody>
                    <a:bodyPr/>
                    <a:lstStyle/>
                    <a:p>
                      <a:pPr algn="ctr"/>
                      <a:endParaRPr lang="fr-FR" sz="1800" dirty="0">
                        <a:solidFill>
                          <a:schemeClr val="bg1"/>
                        </a:solidFill>
                        <a:latin typeface="+mn-lt"/>
                        <a:cs typeface="Arial" pitchFamily="34" charset="0"/>
                      </a:endParaRPr>
                    </a:p>
                    <a:p>
                      <a:pPr algn="ctr"/>
                      <a:r>
                        <a:rPr lang="fr-FR" sz="1800" dirty="0">
                          <a:solidFill>
                            <a:schemeClr val="bg1"/>
                          </a:solidFill>
                          <a:latin typeface="+mn-lt"/>
                          <a:cs typeface="Arial" pitchFamily="34" charset="0"/>
                        </a:rPr>
                        <a:t>UE</a:t>
                      </a:r>
                    </a:p>
                  </a:txBody>
                  <a:tcPr/>
                </a:tc>
                <a:tc>
                  <a:txBody>
                    <a:bodyPr/>
                    <a:lstStyle/>
                    <a:p>
                      <a:pPr algn="ctr"/>
                      <a:endParaRPr lang="fr-FR" sz="1800" dirty="0">
                        <a:solidFill>
                          <a:schemeClr val="bg1"/>
                        </a:solidFill>
                        <a:latin typeface="+mn-lt"/>
                        <a:cs typeface="Arial" pitchFamily="34" charset="0"/>
                      </a:endParaRPr>
                    </a:p>
                    <a:p>
                      <a:pPr algn="ctr"/>
                      <a:r>
                        <a:rPr lang="fr-FR" sz="1800" dirty="0">
                          <a:solidFill>
                            <a:schemeClr val="bg1"/>
                          </a:solidFill>
                          <a:latin typeface="+mn-lt"/>
                          <a:cs typeface="Arial" pitchFamily="34" charset="0"/>
                        </a:rPr>
                        <a:t>Vol</a:t>
                      </a:r>
                      <a:r>
                        <a:rPr lang="fr-FR" sz="1800" baseline="0" dirty="0">
                          <a:solidFill>
                            <a:schemeClr val="bg1"/>
                          </a:solidFill>
                          <a:latin typeface="+mn-lt"/>
                          <a:cs typeface="Arial" pitchFamily="34" charset="0"/>
                        </a:rPr>
                        <a:t> horaire</a:t>
                      </a:r>
                      <a:endParaRPr lang="fr-FR" sz="1800" dirty="0">
                        <a:solidFill>
                          <a:schemeClr val="bg1"/>
                        </a:solidFill>
                        <a:latin typeface="+mn-lt"/>
                        <a:cs typeface="Arial" pitchFamily="34" charset="0"/>
                      </a:endParaRPr>
                    </a:p>
                  </a:txBody>
                  <a:tcPr/>
                </a:tc>
                <a:tc>
                  <a:txBody>
                    <a:bodyPr/>
                    <a:lstStyle/>
                    <a:p>
                      <a:pPr algn="ctr"/>
                      <a:endParaRPr lang="fr-FR" sz="1800" dirty="0">
                        <a:solidFill>
                          <a:schemeClr val="bg1"/>
                        </a:solidFill>
                        <a:latin typeface="+mn-lt"/>
                        <a:cs typeface="Arial" pitchFamily="34" charset="0"/>
                      </a:endParaRPr>
                    </a:p>
                    <a:p>
                      <a:pPr algn="ctr"/>
                      <a:r>
                        <a:rPr lang="fr-FR" sz="1800" dirty="0">
                          <a:solidFill>
                            <a:schemeClr val="bg1"/>
                          </a:solidFill>
                          <a:latin typeface="+mn-lt"/>
                          <a:cs typeface="Arial" pitchFamily="34" charset="0"/>
                        </a:rPr>
                        <a:t>Modalités d’examen</a:t>
                      </a:r>
                    </a:p>
                  </a:txBody>
                  <a:tcPr/>
                </a:tc>
                <a:tc>
                  <a:txBody>
                    <a:bodyPr/>
                    <a:lstStyle/>
                    <a:p>
                      <a:pPr algn="ctr"/>
                      <a:r>
                        <a:rPr lang="fr-FR" sz="1800" dirty="0">
                          <a:solidFill>
                            <a:schemeClr val="bg1"/>
                          </a:solidFill>
                          <a:latin typeface="+mn-lt"/>
                          <a:cs typeface="Arial" pitchFamily="34" charset="0"/>
                        </a:rPr>
                        <a:t>Validation</a:t>
                      </a:r>
                    </a:p>
                    <a:p>
                      <a:pPr algn="ctr"/>
                      <a:r>
                        <a:rPr lang="fr-FR" sz="1800" baseline="0" dirty="0">
                          <a:solidFill>
                            <a:srgbClr val="FFFF00"/>
                          </a:solidFill>
                          <a:latin typeface="+mn-lt"/>
                          <a:cs typeface="Arial" pitchFamily="34" charset="0"/>
                        </a:rPr>
                        <a:t>Aucune </a:t>
                      </a:r>
                      <a:r>
                        <a:rPr lang="fr-FR" sz="1800" dirty="0">
                          <a:solidFill>
                            <a:srgbClr val="FFFF00"/>
                          </a:solidFill>
                          <a:latin typeface="+mn-lt"/>
                          <a:cs typeface="Arial" pitchFamily="34" charset="0"/>
                        </a:rPr>
                        <a:t>compensation</a:t>
                      </a:r>
                    </a:p>
                  </a:txBody>
                  <a:tcPr/>
                </a:tc>
                <a:extLst>
                  <a:ext uri="{0D108BD9-81ED-4DB2-BD59-A6C34878D82A}">
                    <a16:rowId xmlns:a16="http://schemas.microsoft.com/office/drawing/2014/main" val="10000"/>
                  </a:ext>
                </a:extLst>
              </a:tr>
              <a:tr h="1082448">
                <a:tc>
                  <a:txBody>
                    <a:bodyPr/>
                    <a:lstStyle/>
                    <a:p>
                      <a:pPr algn="ctr"/>
                      <a:r>
                        <a:rPr lang="fr-FR" sz="1800" b="1" dirty="0">
                          <a:solidFill>
                            <a:schemeClr val="tx1"/>
                          </a:solidFill>
                          <a:latin typeface="+mn-lt"/>
                          <a:cs typeface="Arial" pitchFamily="34" charset="0"/>
                        </a:rPr>
                        <a:t>Métabolisme</a:t>
                      </a:r>
                    </a:p>
                    <a:p>
                      <a:pPr algn="ctr"/>
                      <a:r>
                        <a:rPr lang="fr-FR" sz="1800" b="1" dirty="0">
                          <a:solidFill>
                            <a:schemeClr val="tx1"/>
                          </a:solidFill>
                          <a:latin typeface="+mn-lt"/>
                          <a:cs typeface="Arial" pitchFamily="34" charset="0"/>
                        </a:rPr>
                        <a:t>&amp; Nutrition</a:t>
                      </a:r>
                    </a:p>
                  </a:txBody>
                  <a:tcPr/>
                </a:tc>
                <a:tc>
                  <a:txBody>
                    <a:bodyPr/>
                    <a:lstStyle/>
                    <a:p>
                      <a:pPr algn="ctr"/>
                      <a:endParaRPr lang="fr-FR" sz="1800" b="1" dirty="0">
                        <a:solidFill>
                          <a:schemeClr val="tx1"/>
                        </a:solidFill>
                        <a:latin typeface="+mn-lt"/>
                        <a:cs typeface="Arial" pitchFamily="34" charset="0"/>
                      </a:endParaRPr>
                    </a:p>
                    <a:p>
                      <a:pPr algn="ctr"/>
                      <a:r>
                        <a:rPr lang="fr-FR" sz="1800" b="1" dirty="0">
                          <a:solidFill>
                            <a:schemeClr val="tx1"/>
                          </a:solidFill>
                          <a:latin typeface="+mn-lt"/>
                          <a:cs typeface="Arial" pitchFamily="34" charset="0"/>
                        </a:rPr>
                        <a:t>30h</a:t>
                      </a:r>
                    </a:p>
                  </a:txBody>
                  <a:tcPr/>
                </a:tc>
                <a:tc>
                  <a:txBody>
                    <a:bodyPr/>
                    <a:lstStyle/>
                    <a:p>
                      <a:pPr algn="ctr"/>
                      <a:r>
                        <a:rPr lang="fr-FR" sz="1800" b="1" dirty="0">
                          <a:solidFill>
                            <a:schemeClr val="tx1"/>
                          </a:solidFill>
                          <a:latin typeface="+mn-lt"/>
                          <a:cs typeface="Arial" pitchFamily="34" charset="0"/>
                        </a:rPr>
                        <a:t>QCM/10 - 1h</a:t>
                      </a:r>
                    </a:p>
                    <a:p>
                      <a:pPr algn="ctr"/>
                      <a:r>
                        <a:rPr lang="fr-FR" sz="1800" b="1" dirty="0">
                          <a:solidFill>
                            <a:schemeClr val="tx1"/>
                          </a:solidFill>
                          <a:latin typeface="+mn-lt"/>
                          <a:cs typeface="Arial" pitchFamily="34" charset="0"/>
                        </a:rPr>
                        <a:t>Session 1 Novembre</a:t>
                      </a:r>
                    </a:p>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latin typeface="+mn-lt"/>
                          <a:cs typeface="Arial" pitchFamily="34" charset="0"/>
                        </a:rPr>
                        <a:t>[2 sessions]</a:t>
                      </a:r>
                    </a:p>
                    <a:p>
                      <a:pPr marL="0" marR="0" indent="0" algn="ctr" defTabSz="914400" rtl="0" eaLnBrk="1" fontAlgn="auto" latinLnBrk="0" hangingPunct="1">
                        <a:lnSpc>
                          <a:spcPct val="100000"/>
                        </a:lnSpc>
                        <a:spcBef>
                          <a:spcPts val="0"/>
                        </a:spcBef>
                        <a:spcAft>
                          <a:spcPts val="0"/>
                        </a:spcAft>
                        <a:buClrTx/>
                        <a:buSzTx/>
                        <a:buFontTx/>
                        <a:buNone/>
                        <a:tabLst/>
                        <a:defRPr/>
                      </a:pPr>
                      <a:endParaRPr lang="fr-FR" sz="1800" b="1" dirty="0">
                        <a:solidFill>
                          <a:schemeClr val="tx1"/>
                        </a:solidFill>
                        <a:latin typeface="+mn-lt"/>
                        <a:cs typeface="Arial" pitchFamily="34" charset="0"/>
                      </a:endParaRPr>
                    </a:p>
                  </a:txBody>
                  <a:tcPr/>
                </a:tc>
                <a:tc>
                  <a:txBody>
                    <a:bodyPr/>
                    <a:lstStyle/>
                    <a:p>
                      <a:pPr algn="ctr"/>
                      <a:endParaRPr lang="fr-FR" sz="1800" b="1" dirty="0">
                        <a:solidFill>
                          <a:schemeClr val="tx1"/>
                        </a:solidFill>
                        <a:latin typeface="+mn-lt"/>
                        <a:cs typeface="Arial" pitchFamily="34" charset="0"/>
                      </a:endParaRPr>
                    </a:p>
                    <a:p>
                      <a:pPr algn="ctr"/>
                      <a:r>
                        <a:rPr lang="fr-FR" sz="1800" b="1" dirty="0">
                          <a:solidFill>
                            <a:schemeClr val="tx1"/>
                          </a:solidFill>
                          <a:latin typeface="+mn-lt"/>
                          <a:cs typeface="Arial" pitchFamily="34" charset="0"/>
                        </a:rPr>
                        <a:t>≥ 10</a:t>
                      </a:r>
                    </a:p>
                  </a:txBody>
                  <a:tcPr/>
                </a:tc>
                <a:extLst>
                  <a:ext uri="{0D108BD9-81ED-4DB2-BD59-A6C34878D82A}">
                    <a16:rowId xmlns:a16="http://schemas.microsoft.com/office/drawing/2014/main" val="10001"/>
                  </a:ext>
                </a:extLst>
              </a:tr>
              <a:tr h="979563">
                <a:tc>
                  <a:txBody>
                    <a:bodyPr/>
                    <a:lstStyle/>
                    <a:p>
                      <a:pPr algn="ctr"/>
                      <a:r>
                        <a:rPr lang="fr-FR" sz="1800" b="1" dirty="0">
                          <a:solidFill>
                            <a:schemeClr val="tx1"/>
                          </a:solidFill>
                          <a:latin typeface="+mn-lt"/>
                          <a:cs typeface="Arial" pitchFamily="34" charset="0"/>
                        </a:rPr>
                        <a:t>Revêtement cutané</a:t>
                      </a:r>
                    </a:p>
                    <a:p>
                      <a:pPr algn="ctr"/>
                      <a:r>
                        <a:rPr lang="fr-FR" sz="1800" b="1" dirty="0">
                          <a:solidFill>
                            <a:schemeClr val="tx1"/>
                          </a:solidFill>
                          <a:latin typeface="+mn-lt"/>
                          <a:cs typeface="Arial" pitchFamily="34" charset="0"/>
                        </a:rPr>
                        <a:t>&amp; </a:t>
                      </a:r>
                      <a:r>
                        <a:rPr lang="fr-FR" sz="1800" b="1" dirty="0" err="1">
                          <a:solidFill>
                            <a:schemeClr val="tx1"/>
                          </a:solidFill>
                          <a:latin typeface="+mn-lt"/>
                          <a:cs typeface="Arial" pitchFamily="34" charset="0"/>
                        </a:rPr>
                        <a:t>Thermorégul</a:t>
                      </a:r>
                      <a:r>
                        <a:rPr lang="fr-FR" sz="1800" b="1" dirty="0">
                          <a:solidFill>
                            <a:schemeClr val="tx1"/>
                          </a:solidFill>
                          <a:latin typeface="+mn-lt"/>
                          <a:cs typeface="Arial" pitchFamily="34" charset="0"/>
                        </a:rPr>
                        <a:t>.</a:t>
                      </a:r>
                    </a:p>
                  </a:txBody>
                  <a:tcPr/>
                </a:tc>
                <a:tc>
                  <a:txBody>
                    <a:bodyPr/>
                    <a:lstStyle/>
                    <a:p>
                      <a:pPr algn="ctr"/>
                      <a:endParaRPr lang="fr-FR" sz="1800" b="1" dirty="0">
                        <a:solidFill>
                          <a:schemeClr val="tx1"/>
                        </a:solidFill>
                        <a:latin typeface="+mn-lt"/>
                        <a:cs typeface="Arial" pitchFamily="34" charset="0"/>
                      </a:endParaRPr>
                    </a:p>
                    <a:p>
                      <a:pPr algn="ctr"/>
                      <a:r>
                        <a:rPr lang="fr-FR" sz="1800" b="1" dirty="0">
                          <a:solidFill>
                            <a:schemeClr val="tx1"/>
                          </a:solidFill>
                          <a:latin typeface="+mn-lt"/>
                          <a:cs typeface="Arial" pitchFamily="34" charset="0"/>
                        </a:rPr>
                        <a:t>8h</a:t>
                      </a:r>
                    </a:p>
                  </a:txBody>
                  <a:tcPr/>
                </a:tc>
                <a:tc>
                  <a:txBody>
                    <a:bodyPr/>
                    <a:lstStyle/>
                    <a:p>
                      <a:pPr algn="ctr"/>
                      <a:endParaRPr lang="fr-FR" sz="1800" b="1" dirty="0">
                        <a:solidFill>
                          <a:schemeClr val="tx1"/>
                        </a:solidFill>
                        <a:latin typeface="+mn-lt"/>
                        <a:cs typeface="Arial" pitchFamily="34" charset="0"/>
                      </a:endParaRPr>
                    </a:p>
                    <a:p>
                      <a:pPr algn="ctr"/>
                      <a:r>
                        <a:rPr lang="fr-FR" sz="1800" b="1" dirty="0">
                          <a:solidFill>
                            <a:schemeClr val="tx1"/>
                          </a:solidFill>
                          <a:latin typeface="+mn-lt"/>
                          <a:cs typeface="Arial" pitchFamily="34" charset="0"/>
                        </a:rPr>
                        <a:t>QCM/4 – 30 min</a:t>
                      </a:r>
                    </a:p>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latin typeface="+mn-lt"/>
                          <a:cs typeface="Arial" pitchFamily="34" charset="0"/>
                        </a:rPr>
                        <a:t>[2 sessions]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800" b="1" dirty="0">
                        <a:solidFill>
                          <a:schemeClr val="tx1"/>
                        </a:solidFill>
                        <a:latin typeface="+mn-lt"/>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latin typeface="+mn-lt"/>
                          <a:cs typeface="Arial" pitchFamily="34" charset="0"/>
                        </a:rPr>
                        <a:t>≥ 10</a:t>
                      </a:r>
                    </a:p>
                    <a:p>
                      <a:pPr algn="ctr"/>
                      <a:endParaRPr lang="fr-FR" sz="1800" b="1" dirty="0">
                        <a:solidFill>
                          <a:schemeClr val="tx1"/>
                        </a:solidFill>
                        <a:latin typeface="+mn-lt"/>
                        <a:cs typeface="Arial" pitchFamily="34" charset="0"/>
                      </a:endParaRPr>
                    </a:p>
                  </a:txBody>
                  <a:tcPr/>
                </a:tc>
                <a:extLst>
                  <a:ext uri="{0D108BD9-81ED-4DB2-BD59-A6C34878D82A}">
                    <a16:rowId xmlns:a16="http://schemas.microsoft.com/office/drawing/2014/main" val="10002"/>
                  </a:ext>
                </a:extLst>
              </a:tr>
              <a:tr h="832652">
                <a:tc>
                  <a:txBody>
                    <a:bodyPr/>
                    <a:lstStyle/>
                    <a:p>
                      <a:pPr algn="ctr"/>
                      <a:endParaRPr lang="fr-FR" sz="1800" b="1" dirty="0">
                        <a:solidFill>
                          <a:schemeClr val="tx1"/>
                        </a:solidFill>
                        <a:latin typeface="+mn-lt"/>
                        <a:cs typeface="Arial" pitchFamily="34" charset="0"/>
                      </a:endParaRPr>
                    </a:p>
                    <a:p>
                      <a:pPr algn="ctr"/>
                      <a:r>
                        <a:rPr lang="fr-FR" sz="1800" b="1" dirty="0">
                          <a:solidFill>
                            <a:schemeClr val="tx1"/>
                          </a:solidFill>
                          <a:latin typeface="+mn-lt"/>
                          <a:cs typeface="Arial" pitchFamily="34" charset="0"/>
                        </a:rPr>
                        <a:t>Système Neurosensoriel</a:t>
                      </a:r>
                    </a:p>
                  </a:txBody>
                  <a:tcPr/>
                </a:tc>
                <a:tc>
                  <a:txBody>
                    <a:bodyPr/>
                    <a:lstStyle/>
                    <a:p>
                      <a:pPr algn="ctr"/>
                      <a:endParaRPr lang="fr-FR" sz="1800" b="1" dirty="0">
                        <a:solidFill>
                          <a:schemeClr val="tx1"/>
                        </a:solidFill>
                        <a:latin typeface="+mn-lt"/>
                        <a:cs typeface="Arial" pitchFamily="34" charset="0"/>
                      </a:endParaRPr>
                    </a:p>
                    <a:p>
                      <a:pPr algn="ctr"/>
                      <a:r>
                        <a:rPr lang="fr-FR" sz="1800" b="1" dirty="0">
                          <a:solidFill>
                            <a:schemeClr val="tx1"/>
                          </a:solidFill>
                          <a:latin typeface="+mn-lt"/>
                          <a:cs typeface="Arial" pitchFamily="34" charset="0"/>
                        </a:rPr>
                        <a:t>68h</a:t>
                      </a:r>
                    </a:p>
                  </a:txBody>
                  <a:tcPr/>
                </a:tc>
                <a:tc>
                  <a:txBody>
                    <a:bodyPr/>
                    <a:lstStyle/>
                    <a:p>
                      <a:pPr algn="ctr"/>
                      <a:r>
                        <a:rPr lang="fr-FR" sz="1800" b="1" dirty="0">
                          <a:solidFill>
                            <a:schemeClr val="tx1"/>
                          </a:solidFill>
                          <a:latin typeface="+mn-lt"/>
                          <a:cs typeface="Arial" pitchFamily="34" charset="0"/>
                        </a:rPr>
                        <a:t>CC QCM/10 - 1h</a:t>
                      </a:r>
                    </a:p>
                    <a:p>
                      <a:pPr algn="ctr"/>
                      <a:r>
                        <a:rPr lang="fr-FR" sz="1800" b="1" dirty="0">
                          <a:solidFill>
                            <a:schemeClr val="tx1"/>
                          </a:solidFill>
                          <a:latin typeface="+mn-lt"/>
                          <a:cs typeface="Arial" pitchFamily="34" charset="0"/>
                        </a:rPr>
                        <a:t>CF QCM/12 - 2h</a:t>
                      </a:r>
                    </a:p>
                    <a:p>
                      <a:pPr algn="ctr"/>
                      <a:r>
                        <a:rPr lang="fr-FR" sz="1800" b="1" dirty="0">
                          <a:solidFill>
                            <a:schemeClr val="tx1"/>
                          </a:solidFill>
                          <a:latin typeface="+mn-lt"/>
                          <a:cs typeface="Arial" pitchFamily="34" charset="0"/>
                        </a:rPr>
                        <a:t>[session 2 QCM/22 - 2h]</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800" b="1" dirty="0">
                        <a:solidFill>
                          <a:schemeClr val="tx1"/>
                        </a:solidFill>
                        <a:latin typeface="+mn-lt"/>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latin typeface="+mn-lt"/>
                          <a:cs typeface="Arial" pitchFamily="34" charset="0"/>
                        </a:rPr>
                        <a:t>≥ 10</a:t>
                      </a:r>
                    </a:p>
                    <a:p>
                      <a:pPr algn="ctr"/>
                      <a:endParaRPr lang="fr-FR" sz="1800" b="1" dirty="0">
                        <a:solidFill>
                          <a:schemeClr val="tx1"/>
                        </a:solidFill>
                        <a:latin typeface="+mn-lt"/>
                        <a:cs typeface="Arial" pitchFamily="34" charset="0"/>
                      </a:endParaRPr>
                    </a:p>
                  </a:txBody>
                  <a:tcPr/>
                </a:tc>
                <a:extLst>
                  <a:ext uri="{0D108BD9-81ED-4DB2-BD59-A6C34878D82A}">
                    <a16:rowId xmlns:a16="http://schemas.microsoft.com/office/drawing/2014/main" val="10003"/>
                  </a:ext>
                </a:extLst>
              </a:tr>
              <a:tr h="832652">
                <a:tc>
                  <a:txBody>
                    <a:bodyPr/>
                    <a:lstStyle/>
                    <a:p>
                      <a:pPr algn="ctr"/>
                      <a:endParaRPr lang="fr-FR" sz="1800" b="1" dirty="0">
                        <a:solidFill>
                          <a:schemeClr val="tx1"/>
                        </a:solidFill>
                        <a:latin typeface="+mn-lt"/>
                        <a:cs typeface="Arial" pitchFamily="34" charset="0"/>
                      </a:endParaRPr>
                    </a:p>
                    <a:p>
                      <a:pPr algn="ctr"/>
                      <a:r>
                        <a:rPr lang="fr-FR" sz="1800" b="1" dirty="0">
                          <a:solidFill>
                            <a:schemeClr val="tx1"/>
                          </a:solidFill>
                          <a:latin typeface="+mn-lt"/>
                          <a:cs typeface="Arial" pitchFamily="34" charset="0"/>
                        </a:rPr>
                        <a:t>Génétique Médicale</a:t>
                      </a:r>
                      <a:r>
                        <a:rPr lang="fr-FR" sz="1800" b="1" dirty="0">
                          <a:solidFill>
                            <a:srgbClr val="00B050"/>
                          </a:solidFill>
                          <a:latin typeface="+mn-lt"/>
                          <a:cs typeface="Arial" pitchFamily="34" charset="0"/>
                        </a:rPr>
                        <a:t>*</a:t>
                      </a:r>
                    </a:p>
                  </a:txBody>
                  <a:tcPr/>
                </a:tc>
                <a:tc>
                  <a:txBody>
                    <a:bodyPr/>
                    <a:lstStyle/>
                    <a:p>
                      <a:pPr algn="ctr"/>
                      <a:endParaRPr lang="fr-FR" sz="1800" b="1" dirty="0">
                        <a:solidFill>
                          <a:schemeClr val="tx1"/>
                        </a:solidFill>
                        <a:latin typeface="+mn-lt"/>
                        <a:cs typeface="Arial" pitchFamily="34" charset="0"/>
                      </a:endParaRPr>
                    </a:p>
                    <a:p>
                      <a:pPr algn="ctr"/>
                      <a:r>
                        <a:rPr lang="fr-FR" sz="1800" b="1" dirty="0">
                          <a:solidFill>
                            <a:schemeClr val="tx1"/>
                          </a:solidFill>
                          <a:latin typeface="+mn-lt"/>
                          <a:cs typeface="Arial" pitchFamily="34" charset="0"/>
                        </a:rPr>
                        <a:t>16h</a:t>
                      </a:r>
                    </a:p>
                  </a:txBody>
                  <a:tcPr/>
                </a:tc>
                <a:tc>
                  <a:txBody>
                    <a:bodyPr/>
                    <a:lstStyle/>
                    <a:p>
                      <a:pPr algn="ctr"/>
                      <a:r>
                        <a:rPr lang="fr-FR" sz="1800" b="1" dirty="0">
                          <a:solidFill>
                            <a:schemeClr val="tx1"/>
                          </a:solidFill>
                          <a:latin typeface="+mn-lt"/>
                          <a:cs typeface="Arial" pitchFamily="34" charset="0"/>
                        </a:rPr>
                        <a:t>QCM/4 - 1h</a:t>
                      </a:r>
                    </a:p>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latin typeface="+mn-lt"/>
                          <a:cs typeface="Arial" pitchFamily="34" charset="0"/>
                        </a:rPr>
                        <a:t>[session 2 QROC/4 - 1h]</a:t>
                      </a:r>
                    </a:p>
                    <a:p>
                      <a:pPr marL="0" marR="0" indent="0" algn="ctr" defTabSz="914400" rtl="0" eaLnBrk="1" fontAlgn="auto" latinLnBrk="0" hangingPunct="1">
                        <a:lnSpc>
                          <a:spcPct val="100000"/>
                        </a:lnSpc>
                        <a:spcBef>
                          <a:spcPts val="0"/>
                        </a:spcBef>
                        <a:spcAft>
                          <a:spcPts val="0"/>
                        </a:spcAft>
                        <a:buClrTx/>
                        <a:buSzTx/>
                        <a:buFontTx/>
                        <a:buNone/>
                        <a:tabLst/>
                        <a:defRPr/>
                      </a:pPr>
                      <a:endParaRPr lang="fr-FR" sz="1800" b="1" dirty="0">
                        <a:solidFill>
                          <a:schemeClr val="tx1"/>
                        </a:solidFill>
                        <a:latin typeface="+mn-lt"/>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800" b="1" dirty="0">
                        <a:solidFill>
                          <a:schemeClr val="tx1"/>
                        </a:solidFill>
                        <a:latin typeface="+mn-lt"/>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latin typeface="+mn-lt"/>
                          <a:cs typeface="Arial" pitchFamily="34" charset="0"/>
                        </a:rPr>
                        <a:t>≥ 10</a:t>
                      </a:r>
                    </a:p>
                    <a:p>
                      <a:pPr algn="ctr"/>
                      <a:endParaRPr lang="fr-FR" sz="1800" b="1" dirty="0">
                        <a:solidFill>
                          <a:schemeClr val="tx1"/>
                        </a:solidFill>
                        <a:latin typeface="+mn-lt"/>
                        <a:cs typeface="Arial" pitchFamily="34" charset="0"/>
                      </a:endParaRPr>
                    </a:p>
                  </a:txBody>
                  <a:tcPr/>
                </a:tc>
                <a:extLst>
                  <a:ext uri="{0D108BD9-81ED-4DB2-BD59-A6C34878D82A}">
                    <a16:rowId xmlns:a16="http://schemas.microsoft.com/office/drawing/2014/main" val="10004"/>
                  </a:ext>
                </a:extLst>
              </a:tr>
              <a:tr h="1508422">
                <a:tc>
                  <a:txBody>
                    <a:bodyPr/>
                    <a:lstStyle/>
                    <a:p>
                      <a:pPr algn="ctr"/>
                      <a:endParaRPr lang="fr-FR" sz="1800" b="1" dirty="0">
                        <a:solidFill>
                          <a:schemeClr val="tx1"/>
                        </a:solidFill>
                        <a:latin typeface="+mn-lt"/>
                        <a:cs typeface="Arial" pitchFamily="34" charset="0"/>
                      </a:endParaRPr>
                    </a:p>
                    <a:p>
                      <a:pPr algn="ctr"/>
                      <a:r>
                        <a:rPr lang="fr-FR" sz="1800" b="1" dirty="0">
                          <a:solidFill>
                            <a:schemeClr val="tx1"/>
                          </a:solidFill>
                          <a:latin typeface="+mn-lt"/>
                          <a:cs typeface="Arial" pitchFamily="34" charset="0"/>
                        </a:rPr>
                        <a:t>Sémiologie 1</a:t>
                      </a:r>
                    </a:p>
                  </a:txBody>
                  <a:tcPr/>
                </a:tc>
                <a:tc>
                  <a:txBody>
                    <a:bodyPr/>
                    <a:lstStyle/>
                    <a:p>
                      <a:pPr algn="ctr"/>
                      <a:endParaRPr lang="fr-FR" sz="1800" b="1" dirty="0">
                        <a:solidFill>
                          <a:schemeClr val="tx1"/>
                        </a:solidFill>
                        <a:latin typeface="+mn-lt"/>
                        <a:cs typeface="Arial" pitchFamily="34" charset="0"/>
                      </a:endParaRPr>
                    </a:p>
                    <a:p>
                      <a:pPr algn="ctr"/>
                      <a:r>
                        <a:rPr lang="fr-FR" sz="1800" b="1" u="sng" baseline="0" dirty="0">
                          <a:solidFill>
                            <a:schemeClr val="tx1"/>
                          </a:solidFill>
                          <a:uFill>
                            <a:solidFill>
                              <a:srgbClr val="FFFF00"/>
                            </a:solidFill>
                          </a:uFill>
                          <a:latin typeface="+mn-lt"/>
                          <a:cs typeface="Arial" pitchFamily="34" charset="0"/>
                        </a:rPr>
                        <a:t>32H CM </a:t>
                      </a:r>
                    </a:p>
                  </a:txBody>
                  <a:tcPr/>
                </a:tc>
                <a:tc>
                  <a:txBody>
                    <a:bodyPr/>
                    <a:lstStyle/>
                    <a:p>
                      <a:pPr algn="ctr"/>
                      <a:r>
                        <a:rPr lang="fr-FR" sz="1800" b="1" dirty="0">
                          <a:solidFill>
                            <a:schemeClr val="tx1"/>
                          </a:solidFill>
                          <a:latin typeface="+mn-lt"/>
                          <a:cs typeface="Arial" pitchFamily="34" charset="0"/>
                        </a:rPr>
                        <a:t>C.C Novembre – 30 min </a:t>
                      </a:r>
                    </a:p>
                    <a:p>
                      <a:pPr algn="ctr"/>
                      <a:r>
                        <a:rPr lang="fr-FR" sz="1800" b="1" dirty="0">
                          <a:solidFill>
                            <a:schemeClr val="tx1"/>
                          </a:solidFill>
                          <a:latin typeface="+mn-lt"/>
                          <a:cs typeface="Arial" pitchFamily="34" charset="0"/>
                        </a:rPr>
                        <a:t>C.F. en décembre - 45 min</a:t>
                      </a:r>
                    </a:p>
                    <a:p>
                      <a:pPr algn="ctr"/>
                      <a:r>
                        <a:rPr lang="fr-FR" sz="1800" b="1" dirty="0">
                          <a:solidFill>
                            <a:schemeClr val="tx1"/>
                          </a:solidFill>
                          <a:latin typeface="+mn-lt"/>
                          <a:cs typeface="Arial" pitchFamily="34" charset="0"/>
                        </a:rPr>
                        <a:t>[session 2–</a:t>
                      </a:r>
                      <a:r>
                        <a:rPr lang="fr-FR" sz="1800" b="1" baseline="0" dirty="0">
                          <a:solidFill>
                            <a:schemeClr val="tx1"/>
                          </a:solidFill>
                          <a:latin typeface="+mn-lt"/>
                          <a:cs typeface="Arial" pitchFamily="34" charset="0"/>
                        </a:rPr>
                        <a:t> 45 min</a:t>
                      </a:r>
                      <a:r>
                        <a:rPr lang="fr-FR" sz="1800" b="1" dirty="0">
                          <a:solidFill>
                            <a:schemeClr val="tx1"/>
                          </a:solidFill>
                          <a:latin typeface="+mn-lt"/>
                          <a:cs typeface="Arial" pitchFamily="34"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800" b="1" dirty="0">
                        <a:solidFill>
                          <a:schemeClr val="tx1"/>
                        </a:solidFill>
                        <a:latin typeface="+mn-lt"/>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latin typeface="+mn-lt"/>
                          <a:cs typeface="Arial" pitchFamily="34" charset="0"/>
                        </a:rPr>
                        <a:t>≥ 10</a:t>
                      </a:r>
                    </a:p>
                    <a:p>
                      <a:pPr algn="ctr"/>
                      <a:endParaRPr lang="fr-FR" sz="1800" b="1" dirty="0">
                        <a:solidFill>
                          <a:schemeClr val="tx1"/>
                        </a:solidFill>
                        <a:latin typeface="+mn-lt"/>
                        <a:cs typeface="Arial"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17579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1047F8A-9055-4757-B2EC-BE1C868AAA96}"/>
              </a:ext>
            </a:extLst>
          </p:cNvPr>
          <p:cNvSpPr txBox="1"/>
          <p:nvPr/>
        </p:nvSpPr>
        <p:spPr>
          <a:xfrm>
            <a:off x="971600" y="404664"/>
            <a:ext cx="6696744" cy="461665"/>
          </a:xfrm>
          <a:prstGeom prst="rect">
            <a:avLst/>
          </a:prstGeom>
          <a:noFill/>
        </p:spPr>
        <p:txBody>
          <a:bodyPr wrap="square" rtlCol="0">
            <a:spAutoFit/>
          </a:bodyPr>
          <a:lstStyle/>
          <a:p>
            <a:r>
              <a:rPr lang="fr-FR" sz="2400" b="1" dirty="0">
                <a:latin typeface="+mn-lt"/>
              </a:rPr>
              <a:t>Sémiologie 1 : UE 5 Pr </a:t>
            </a:r>
            <a:r>
              <a:rPr lang="fr-FR" sz="2400" b="1" dirty="0" err="1">
                <a:latin typeface="+mn-lt"/>
              </a:rPr>
              <a:t>Jamilloux</a:t>
            </a:r>
            <a:endParaRPr lang="fr-FR" sz="2400" b="1" dirty="0">
              <a:latin typeface="+mn-lt"/>
            </a:endParaRPr>
          </a:p>
        </p:txBody>
      </p:sp>
      <p:sp>
        <p:nvSpPr>
          <p:cNvPr id="5" name="ZoneTexte 4">
            <a:extLst>
              <a:ext uri="{FF2B5EF4-FFF2-40B4-BE49-F238E27FC236}">
                <a16:creationId xmlns:a16="http://schemas.microsoft.com/office/drawing/2014/main" id="{9A799FE8-4627-4064-AD42-CCE534F0F4E2}"/>
              </a:ext>
            </a:extLst>
          </p:cNvPr>
          <p:cNvSpPr txBox="1"/>
          <p:nvPr/>
        </p:nvSpPr>
        <p:spPr>
          <a:xfrm>
            <a:off x="539552" y="1391423"/>
            <a:ext cx="7560840" cy="3416320"/>
          </a:xfrm>
          <a:prstGeom prst="rect">
            <a:avLst/>
          </a:prstGeom>
          <a:noFill/>
        </p:spPr>
        <p:txBody>
          <a:bodyPr wrap="square" rtlCol="0">
            <a:spAutoFit/>
          </a:bodyPr>
          <a:lstStyle/>
          <a:p>
            <a:r>
              <a:rPr lang="fr-FR" sz="2400" dirty="0">
                <a:latin typeface="+mn-lt"/>
              </a:rPr>
              <a:t>Pas de compensation .. </a:t>
            </a:r>
          </a:p>
          <a:p>
            <a:r>
              <a:rPr lang="fr-FR" sz="2400" dirty="0">
                <a:latin typeface="+mn-lt"/>
              </a:rPr>
              <a:t> </a:t>
            </a:r>
          </a:p>
          <a:p>
            <a:endParaRPr lang="fr-FR" sz="2400" dirty="0">
              <a:latin typeface="+mn-lt"/>
            </a:endParaRPr>
          </a:p>
          <a:p>
            <a:r>
              <a:rPr lang="fr-FR" sz="2400" dirty="0">
                <a:latin typeface="+mn-lt"/>
              </a:rPr>
              <a:t>1</a:t>
            </a:r>
            <a:r>
              <a:rPr lang="fr-FR" sz="2400" baseline="30000" dirty="0">
                <a:latin typeface="+mn-lt"/>
              </a:rPr>
              <a:t>ère</a:t>
            </a:r>
            <a:r>
              <a:rPr lang="fr-FR" sz="2400" dirty="0">
                <a:latin typeface="+mn-lt"/>
              </a:rPr>
              <a:t>  séance : en amphi cours magistral </a:t>
            </a:r>
          </a:p>
          <a:p>
            <a:endParaRPr lang="fr-FR" sz="2400" dirty="0">
              <a:latin typeface="+mn-lt"/>
            </a:endParaRPr>
          </a:p>
          <a:p>
            <a:endParaRPr lang="fr-FR" sz="2400" dirty="0">
              <a:latin typeface="+mn-lt"/>
            </a:endParaRPr>
          </a:p>
          <a:p>
            <a:r>
              <a:rPr lang="fr-FR" sz="2400" dirty="0">
                <a:latin typeface="+mn-lt"/>
              </a:rPr>
              <a:t>Autres  séances : en ED (60-80/groupes) : cas cliniques+++</a:t>
            </a:r>
          </a:p>
          <a:p>
            <a:r>
              <a:rPr lang="fr-FR" sz="2400" dirty="0">
                <a:latin typeface="+mn-lt"/>
              </a:rPr>
              <a:t>   </a:t>
            </a:r>
          </a:p>
          <a:p>
            <a:r>
              <a:rPr lang="fr-FR" sz="2400" dirty="0">
                <a:latin typeface="+mn-lt"/>
              </a:rPr>
              <a:t>Donc cours  sur </a:t>
            </a:r>
            <a:r>
              <a:rPr lang="fr-FR" sz="2400" dirty="0" err="1">
                <a:latin typeface="+mn-lt"/>
              </a:rPr>
              <a:t>Claroline</a:t>
            </a:r>
            <a:r>
              <a:rPr lang="fr-FR" sz="2400" dirty="0">
                <a:latin typeface="+mn-lt"/>
              </a:rPr>
              <a:t> à avoir travaillé AVANT !</a:t>
            </a:r>
          </a:p>
        </p:txBody>
      </p:sp>
      <p:pic>
        <p:nvPicPr>
          <p:cNvPr id="1026" name="Picture 2" descr="Fichier:Attention Sign.svg — Wiktionnaire">
            <a:extLst>
              <a:ext uri="{FF2B5EF4-FFF2-40B4-BE49-F238E27FC236}">
                <a16:creationId xmlns:a16="http://schemas.microsoft.com/office/drawing/2014/main" id="{87FFD46A-A616-42E3-AB4A-48EFE8FFAF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91913"/>
            <a:ext cx="1781547" cy="1586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582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51520" y="1196752"/>
            <a:ext cx="8640960" cy="1470025"/>
          </a:xfrm>
        </p:spPr>
        <p:txBody>
          <a:bodyPr>
            <a:normAutofit/>
          </a:bodyPr>
          <a:lstStyle/>
          <a:p>
            <a:r>
              <a:rPr lang="fr-FR" dirty="0">
                <a:solidFill>
                  <a:srgbClr val="002060"/>
                </a:solidFill>
                <a:latin typeface="+mn-lt"/>
                <a:cs typeface="Arial" pitchFamily="34" charset="0"/>
              </a:rPr>
              <a:t>FGSM-2</a:t>
            </a:r>
            <a:br>
              <a:rPr lang="fr-FR" dirty="0">
                <a:solidFill>
                  <a:srgbClr val="002060"/>
                </a:solidFill>
                <a:latin typeface="+mn-lt"/>
                <a:cs typeface="Arial" pitchFamily="34" charset="0"/>
              </a:rPr>
            </a:br>
            <a:r>
              <a:rPr lang="fr-FR" dirty="0">
                <a:solidFill>
                  <a:srgbClr val="002060"/>
                </a:solidFill>
                <a:latin typeface="+mn-lt"/>
                <a:cs typeface="Arial" pitchFamily="34" charset="0"/>
              </a:rPr>
              <a:t>2023 - 2024</a:t>
            </a:r>
          </a:p>
        </p:txBody>
      </p:sp>
      <p:sp>
        <p:nvSpPr>
          <p:cNvPr id="3" name="Sous-titre 2"/>
          <p:cNvSpPr>
            <a:spLocks noGrp="1"/>
          </p:cNvSpPr>
          <p:nvPr>
            <p:ph type="subTitle" idx="1"/>
          </p:nvPr>
        </p:nvSpPr>
        <p:spPr>
          <a:xfrm>
            <a:off x="107504" y="3068960"/>
            <a:ext cx="8856984" cy="1800200"/>
          </a:xfrm>
        </p:spPr>
        <p:txBody>
          <a:bodyPr>
            <a:normAutofit fontScale="92500" lnSpcReduction="10000"/>
          </a:bodyPr>
          <a:lstStyle/>
          <a:p>
            <a:endParaRPr lang="fr-FR" dirty="0">
              <a:solidFill>
                <a:srgbClr val="002060"/>
              </a:solidFill>
              <a:cs typeface="Arial" panose="020B0604020202020204" pitchFamily="34" charset="0"/>
            </a:endParaRPr>
          </a:p>
          <a:p>
            <a:r>
              <a:rPr lang="fr-FR" sz="4000" b="1" dirty="0">
                <a:solidFill>
                  <a:srgbClr val="002060"/>
                </a:solidFill>
                <a:cs typeface="Arial" panose="020B0604020202020204" pitchFamily="34" charset="0"/>
              </a:rPr>
              <a:t>Calendrier</a:t>
            </a:r>
          </a:p>
          <a:p>
            <a:r>
              <a:rPr lang="fr-FR" sz="4000" b="1" dirty="0">
                <a:solidFill>
                  <a:srgbClr val="002060"/>
                </a:solidFill>
                <a:cs typeface="Arial" panose="020B0604020202020204" pitchFamily="34" charset="0"/>
              </a:rPr>
              <a:t>universitaire</a:t>
            </a:r>
          </a:p>
          <a:p>
            <a:endParaRPr lang="fr-FR" b="1" dirty="0">
              <a:solidFill>
                <a:srgbClr val="002060"/>
              </a:solidFill>
              <a:cs typeface="Arial" panose="020B0604020202020204" pitchFamily="34" charset="0"/>
            </a:endParaRPr>
          </a:p>
        </p:txBody>
      </p:sp>
    </p:spTree>
    <p:extLst>
      <p:ext uri="{BB962C8B-B14F-4D97-AF65-F5344CB8AC3E}">
        <p14:creationId xmlns:p14="http://schemas.microsoft.com/office/powerpoint/2010/main" val="2058042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1E5E2E36-6EA5-40B5-9E5D-A809803694F2}"/>
              </a:ext>
            </a:extLst>
          </p:cNvPr>
          <p:cNvGraphicFramePr>
            <a:graphicFrameLocks noGrp="1"/>
          </p:cNvGraphicFramePr>
          <p:nvPr>
            <p:extLst>
              <p:ext uri="{D42A27DB-BD31-4B8C-83A1-F6EECF244321}">
                <p14:modId xmlns:p14="http://schemas.microsoft.com/office/powerpoint/2010/main" val="316754477"/>
              </p:ext>
            </p:extLst>
          </p:nvPr>
        </p:nvGraphicFramePr>
        <p:xfrm>
          <a:off x="457200" y="1600200"/>
          <a:ext cx="8640960" cy="4029001"/>
        </p:xfrm>
        <a:graphic>
          <a:graphicData uri="http://schemas.openxmlformats.org/drawingml/2006/table">
            <a:tbl>
              <a:tblPr firstRow="1" bandRow="1">
                <a:tableStyleId>{073A0DAA-6AF3-43AB-8588-CEC1D06C72B9}</a:tableStyleId>
              </a:tblPr>
              <a:tblGrid>
                <a:gridCol w="2160240">
                  <a:extLst>
                    <a:ext uri="{9D8B030D-6E8A-4147-A177-3AD203B41FA5}">
                      <a16:colId xmlns:a16="http://schemas.microsoft.com/office/drawing/2014/main" val="4235491890"/>
                    </a:ext>
                  </a:extLst>
                </a:gridCol>
                <a:gridCol w="1584176">
                  <a:extLst>
                    <a:ext uri="{9D8B030D-6E8A-4147-A177-3AD203B41FA5}">
                      <a16:colId xmlns:a16="http://schemas.microsoft.com/office/drawing/2014/main" val="3361257240"/>
                    </a:ext>
                  </a:extLst>
                </a:gridCol>
                <a:gridCol w="2736304">
                  <a:extLst>
                    <a:ext uri="{9D8B030D-6E8A-4147-A177-3AD203B41FA5}">
                      <a16:colId xmlns:a16="http://schemas.microsoft.com/office/drawing/2014/main" val="2936631026"/>
                    </a:ext>
                  </a:extLst>
                </a:gridCol>
                <a:gridCol w="2160240">
                  <a:extLst>
                    <a:ext uri="{9D8B030D-6E8A-4147-A177-3AD203B41FA5}">
                      <a16:colId xmlns:a16="http://schemas.microsoft.com/office/drawing/2014/main" val="1525576085"/>
                    </a:ext>
                  </a:extLst>
                </a:gridCol>
              </a:tblGrid>
              <a:tr h="1038327">
                <a:tc>
                  <a:txBody>
                    <a:bodyPr/>
                    <a:lstStyle/>
                    <a:p>
                      <a:pPr algn="ctr"/>
                      <a:endParaRPr lang="fr-FR" sz="1800" dirty="0">
                        <a:solidFill>
                          <a:schemeClr val="bg1"/>
                        </a:solidFill>
                        <a:latin typeface="+mn-lt"/>
                        <a:cs typeface="Arial" pitchFamily="34" charset="0"/>
                      </a:endParaRPr>
                    </a:p>
                    <a:p>
                      <a:pPr algn="ctr"/>
                      <a:r>
                        <a:rPr lang="fr-FR" sz="1800" dirty="0">
                          <a:solidFill>
                            <a:schemeClr val="bg1"/>
                          </a:solidFill>
                          <a:latin typeface="+mn-lt"/>
                          <a:cs typeface="Arial" pitchFamily="34" charset="0"/>
                        </a:rPr>
                        <a:t>UE</a:t>
                      </a:r>
                    </a:p>
                  </a:txBody>
                  <a:tcPr/>
                </a:tc>
                <a:tc>
                  <a:txBody>
                    <a:bodyPr/>
                    <a:lstStyle/>
                    <a:p>
                      <a:pPr algn="ctr"/>
                      <a:endParaRPr lang="fr-FR" sz="1800" dirty="0">
                        <a:solidFill>
                          <a:schemeClr val="bg1"/>
                        </a:solidFill>
                        <a:latin typeface="+mn-lt"/>
                        <a:cs typeface="Arial" pitchFamily="34" charset="0"/>
                      </a:endParaRPr>
                    </a:p>
                    <a:p>
                      <a:pPr algn="ctr"/>
                      <a:r>
                        <a:rPr lang="fr-FR" sz="1800" dirty="0">
                          <a:solidFill>
                            <a:schemeClr val="bg1"/>
                          </a:solidFill>
                          <a:latin typeface="+mn-lt"/>
                          <a:cs typeface="Arial" pitchFamily="34" charset="0"/>
                        </a:rPr>
                        <a:t>Vol</a:t>
                      </a:r>
                      <a:r>
                        <a:rPr lang="fr-FR" sz="1800" baseline="0" dirty="0">
                          <a:solidFill>
                            <a:schemeClr val="bg1"/>
                          </a:solidFill>
                          <a:latin typeface="+mn-lt"/>
                          <a:cs typeface="Arial" pitchFamily="34" charset="0"/>
                        </a:rPr>
                        <a:t> horaire</a:t>
                      </a:r>
                      <a:endParaRPr lang="fr-FR" sz="1800" dirty="0">
                        <a:solidFill>
                          <a:schemeClr val="bg1"/>
                        </a:solidFill>
                        <a:latin typeface="+mn-lt"/>
                        <a:cs typeface="Arial" pitchFamily="34" charset="0"/>
                      </a:endParaRPr>
                    </a:p>
                  </a:txBody>
                  <a:tcPr/>
                </a:tc>
                <a:tc>
                  <a:txBody>
                    <a:bodyPr/>
                    <a:lstStyle/>
                    <a:p>
                      <a:pPr algn="ctr"/>
                      <a:endParaRPr lang="fr-FR" sz="1800" dirty="0">
                        <a:solidFill>
                          <a:schemeClr val="bg1"/>
                        </a:solidFill>
                        <a:latin typeface="+mn-lt"/>
                        <a:cs typeface="Arial" pitchFamily="34" charset="0"/>
                      </a:endParaRPr>
                    </a:p>
                    <a:p>
                      <a:pPr algn="ctr"/>
                      <a:r>
                        <a:rPr lang="fr-FR" sz="1800" dirty="0">
                          <a:solidFill>
                            <a:schemeClr val="bg1"/>
                          </a:solidFill>
                          <a:latin typeface="+mn-lt"/>
                          <a:cs typeface="Arial" pitchFamily="34" charset="0"/>
                        </a:rPr>
                        <a:t>Modalités d’examen</a:t>
                      </a:r>
                    </a:p>
                  </a:txBody>
                  <a:tcPr/>
                </a:tc>
                <a:tc>
                  <a:txBody>
                    <a:bodyPr/>
                    <a:lstStyle/>
                    <a:p>
                      <a:pPr algn="ctr"/>
                      <a:r>
                        <a:rPr lang="fr-FR" sz="1800" dirty="0">
                          <a:solidFill>
                            <a:schemeClr val="bg1"/>
                          </a:solidFill>
                          <a:latin typeface="+mn-lt"/>
                          <a:cs typeface="Arial" pitchFamily="34" charset="0"/>
                        </a:rPr>
                        <a:t>Validation</a:t>
                      </a:r>
                    </a:p>
                    <a:p>
                      <a:pPr algn="ctr"/>
                      <a:r>
                        <a:rPr lang="fr-FR" sz="1800" baseline="0" dirty="0">
                          <a:solidFill>
                            <a:srgbClr val="FFFF00"/>
                          </a:solidFill>
                          <a:latin typeface="+mn-lt"/>
                          <a:cs typeface="Arial" pitchFamily="34" charset="0"/>
                        </a:rPr>
                        <a:t>Aucune </a:t>
                      </a:r>
                      <a:r>
                        <a:rPr lang="fr-FR" sz="1800" dirty="0">
                          <a:solidFill>
                            <a:srgbClr val="FFFF00"/>
                          </a:solidFill>
                          <a:latin typeface="+mn-lt"/>
                          <a:cs typeface="Arial" pitchFamily="34" charset="0"/>
                        </a:rPr>
                        <a:t>compensation</a:t>
                      </a:r>
                    </a:p>
                  </a:txBody>
                  <a:tcPr/>
                </a:tc>
                <a:extLst>
                  <a:ext uri="{0D108BD9-81ED-4DB2-BD59-A6C34878D82A}">
                    <a16:rowId xmlns:a16="http://schemas.microsoft.com/office/drawing/2014/main" val="1958258009"/>
                  </a:ext>
                </a:extLst>
              </a:tr>
              <a:tr h="823749">
                <a:tc>
                  <a:txBody>
                    <a:bodyPr/>
                    <a:lstStyle/>
                    <a:p>
                      <a:pPr algn="ctr"/>
                      <a:r>
                        <a:rPr lang="fr-FR" sz="1800" b="1" dirty="0">
                          <a:solidFill>
                            <a:schemeClr val="tx1"/>
                          </a:solidFill>
                          <a:latin typeface="+mn-lt"/>
                          <a:cs typeface="Arial" pitchFamily="34" charset="0"/>
                        </a:rPr>
                        <a:t>Appareil rénal et urinaire</a:t>
                      </a:r>
                    </a:p>
                  </a:txBody>
                  <a:tcPr/>
                </a:tc>
                <a:tc>
                  <a:txBody>
                    <a:bodyPr/>
                    <a:lstStyle/>
                    <a:p>
                      <a:pPr algn="ctr"/>
                      <a:endParaRPr lang="fr-FR" sz="1800" b="1" dirty="0">
                        <a:solidFill>
                          <a:schemeClr val="tx1"/>
                        </a:solidFill>
                        <a:latin typeface="+mn-lt"/>
                        <a:cs typeface="Arial" pitchFamily="34" charset="0"/>
                      </a:endParaRPr>
                    </a:p>
                    <a:p>
                      <a:pPr algn="ctr"/>
                      <a:r>
                        <a:rPr lang="fr-FR" sz="1800" b="1" dirty="0">
                          <a:solidFill>
                            <a:schemeClr val="tx1"/>
                          </a:solidFill>
                          <a:latin typeface="+mn-lt"/>
                          <a:cs typeface="Arial" pitchFamily="34" charset="0"/>
                        </a:rPr>
                        <a:t>12h</a:t>
                      </a:r>
                    </a:p>
                  </a:txBody>
                  <a:tcPr/>
                </a:tc>
                <a:tc>
                  <a:txBody>
                    <a:bodyPr/>
                    <a:lstStyle/>
                    <a:p>
                      <a:pPr algn="ctr"/>
                      <a:r>
                        <a:rPr lang="fr-FR" sz="1800" b="1" dirty="0">
                          <a:solidFill>
                            <a:schemeClr val="tx1"/>
                          </a:solidFill>
                          <a:latin typeface="+mn-lt"/>
                          <a:cs typeface="Arial" pitchFamily="34" charset="0"/>
                        </a:rPr>
                        <a:t>SIDES/5</a:t>
                      </a:r>
                      <a:r>
                        <a:rPr lang="fr-FR" sz="1800" b="1" baseline="0" dirty="0">
                          <a:solidFill>
                            <a:schemeClr val="tx1"/>
                          </a:solidFill>
                          <a:latin typeface="+mn-lt"/>
                          <a:cs typeface="Arial" pitchFamily="34" charset="0"/>
                        </a:rPr>
                        <a:t> 30 min</a:t>
                      </a:r>
                      <a:endParaRPr lang="fr-FR" sz="1800" b="1" dirty="0">
                        <a:solidFill>
                          <a:schemeClr val="tx1"/>
                        </a:solidFill>
                        <a:latin typeface="+mn-lt"/>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latin typeface="+mn-lt"/>
                          <a:cs typeface="Arial" pitchFamily="34" charset="0"/>
                        </a:rPr>
                        <a:t>[2 sessions]</a:t>
                      </a:r>
                    </a:p>
                    <a:p>
                      <a:pPr marL="0" marR="0" indent="0" algn="ctr" defTabSz="914400" rtl="0" eaLnBrk="1" fontAlgn="auto" latinLnBrk="0" hangingPunct="1">
                        <a:lnSpc>
                          <a:spcPct val="100000"/>
                        </a:lnSpc>
                        <a:spcBef>
                          <a:spcPts val="0"/>
                        </a:spcBef>
                        <a:spcAft>
                          <a:spcPts val="0"/>
                        </a:spcAft>
                        <a:buClrTx/>
                        <a:buSzTx/>
                        <a:buFontTx/>
                        <a:buNone/>
                        <a:tabLst/>
                        <a:defRPr/>
                      </a:pPr>
                      <a:endParaRPr lang="fr-FR" sz="1800" b="1" dirty="0">
                        <a:solidFill>
                          <a:schemeClr val="tx1"/>
                        </a:solidFill>
                        <a:latin typeface="+mn-lt"/>
                        <a:cs typeface="Arial" pitchFamily="34" charset="0"/>
                      </a:endParaRPr>
                    </a:p>
                  </a:txBody>
                  <a:tcPr/>
                </a:tc>
                <a:tc>
                  <a:txBody>
                    <a:bodyPr/>
                    <a:lstStyle/>
                    <a:p>
                      <a:pPr algn="ctr"/>
                      <a:endParaRPr lang="fr-FR" sz="1800" b="1" dirty="0">
                        <a:solidFill>
                          <a:schemeClr val="tx1"/>
                        </a:solidFill>
                        <a:latin typeface="+mn-lt"/>
                        <a:cs typeface="Arial" pitchFamily="34" charset="0"/>
                      </a:endParaRPr>
                    </a:p>
                    <a:p>
                      <a:pPr algn="ctr"/>
                      <a:r>
                        <a:rPr lang="fr-FR" sz="1800" b="1" dirty="0">
                          <a:solidFill>
                            <a:schemeClr val="tx1"/>
                          </a:solidFill>
                          <a:latin typeface="+mn-lt"/>
                          <a:cs typeface="Arial" pitchFamily="34" charset="0"/>
                        </a:rPr>
                        <a:t>≥ 10</a:t>
                      </a:r>
                    </a:p>
                  </a:txBody>
                  <a:tcPr/>
                </a:tc>
                <a:extLst>
                  <a:ext uri="{0D108BD9-81ED-4DB2-BD59-A6C34878D82A}">
                    <a16:rowId xmlns:a16="http://schemas.microsoft.com/office/drawing/2014/main" val="1002710441"/>
                  </a:ext>
                </a:extLst>
              </a:tr>
              <a:tr h="1128235">
                <a:tc>
                  <a:txBody>
                    <a:bodyPr/>
                    <a:lstStyle/>
                    <a:p>
                      <a:pPr algn="ctr"/>
                      <a:endParaRPr lang="fr-FR" sz="1800" b="1" dirty="0">
                        <a:solidFill>
                          <a:schemeClr val="tx1"/>
                        </a:solidFill>
                        <a:latin typeface="+mn-lt"/>
                        <a:cs typeface="Arial" pitchFamily="34" charset="0"/>
                      </a:endParaRPr>
                    </a:p>
                    <a:p>
                      <a:pPr algn="ctr"/>
                      <a:r>
                        <a:rPr lang="fr-FR" sz="1800" b="1" dirty="0">
                          <a:solidFill>
                            <a:schemeClr val="tx1"/>
                          </a:solidFill>
                          <a:latin typeface="+mn-lt"/>
                          <a:cs typeface="Arial" pitchFamily="34" charset="0"/>
                        </a:rPr>
                        <a:t>Appareil respiratoire</a:t>
                      </a:r>
                    </a:p>
                  </a:txBody>
                  <a:tcPr/>
                </a:tc>
                <a:tc>
                  <a:txBody>
                    <a:bodyPr/>
                    <a:lstStyle/>
                    <a:p>
                      <a:pPr algn="ctr"/>
                      <a:endParaRPr lang="fr-FR" sz="1800" b="1" dirty="0">
                        <a:solidFill>
                          <a:schemeClr val="tx1"/>
                        </a:solidFill>
                        <a:latin typeface="+mn-lt"/>
                        <a:cs typeface="Arial" pitchFamily="34" charset="0"/>
                      </a:endParaRPr>
                    </a:p>
                    <a:p>
                      <a:pPr algn="ctr"/>
                      <a:r>
                        <a:rPr lang="fr-FR" sz="1800" b="1" dirty="0">
                          <a:solidFill>
                            <a:schemeClr val="tx1"/>
                          </a:solidFill>
                          <a:latin typeface="+mn-lt"/>
                          <a:cs typeface="Arial" pitchFamily="34" charset="0"/>
                        </a:rPr>
                        <a:t>12H</a:t>
                      </a:r>
                    </a:p>
                  </a:txBody>
                  <a:tcPr/>
                </a:tc>
                <a:tc>
                  <a:txBody>
                    <a:bodyPr/>
                    <a:lstStyle/>
                    <a:p>
                      <a:pPr algn="ctr"/>
                      <a:endParaRPr lang="fr-FR" sz="1800" b="1" dirty="0">
                        <a:solidFill>
                          <a:schemeClr val="tx1"/>
                        </a:solidFill>
                        <a:latin typeface="+mn-lt"/>
                        <a:cs typeface="Arial" pitchFamily="34" charset="0"/>
                      </a:endParaRPr>
                    </a:p>
                    <a:p>
                      <a:pPr algn="ctr"/>
                      <a:r>
                        <a:rPr lang="fr-FR" sz="1800" b="1" dirty="0">
                          <a:solidFill>
                            <a:schemeClr val="tx1"/>
                          </a:solidFill>
                          <a:latin typeface="+mn-lt"/>
                          <a:cs typeface="Arial" pitchFamily="34" charset="0"/>
                        </a:rPr>
                        <a:t>SIDES/5</a:t>
                      </a:r>
                      <a:r>
                        <a:rPr lang="fr-FR" sz="1800" b="1" baseline="0" dirty="0">
                          <a:solidFill>
                            <a:schemeClr val="tx1"/>
                          </a:solidFill>
                          <a:latin typeface="+mn-lt"/>
                          <a:cs typeface="Arial" pitchFamily="34" charset="0"/>
                        </a:rPr>
                        <a:t> 30 min</a:t>
                      </a:r>
                      <a:endParaRPr lang="fr-FR" sz="1800" b="1" dirty="0">
                        <a:solidFill>
                          <a:schemeClr val="tx1"/>
                        </a:solidFill>
                        <a:latin typeface="+mn-lt"/>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latin typeface="+mn-lt"/>
                          <a:cs typeface="Arial" pitchFamily="34" charset="0"/>
                        </a:rPr>
                        <a:t>[2 sessions]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800" b="1" dirty="0">
                        <a:solidFill>
                          <a:schemeClr val="tx1"/>
                        </a:solidFill>
                        <a:latin typeface="+mn-lt"/>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latin typeface="+mn-lt"/>
                          <a:cs typeface="Arial" pitchFamily="34" charset="0"/>
                        </a:rPr>
                        <a:t>≥ 10</a:t>
                      </a:r>
                    </a:p>
                    <a:p>
                      <a:pPr algn="ctr"/>
                      <a:endParaRPr lang="fr-FR" sz="1800" b="1" dirty="0">
                        <a:solidFill>
                          <a:schemeClr val="tx1"/>
                        </a:solidFill>
                        <a:latin typeface="+mn-lt"/>
                        <a:cs typeface="Arial" pitchFamily="34" charset="0"/>
                      </a:endParaRPr>
                    </a:p>
                  </a:txBody>
                  <a:tcPr/>
                </a:tc>
                <a:extLst>
                  <a:ext uri="{0D108BD9-81ED-4DB2-BD59-A6C34878D82A}">
                    <a16:rowId xmlns:a16="http://schemas.microsoft.com/office/drawing/2014/main" val="832557693"/>
                  </a:ext>
                </a:extLst>
              </a:tr>
              <a:tr h="948039">
                <a:tc>
                  <a:txBody>
                    <a:bodyPr/>
                    <a:lstStyle/>
                    <a:p>
                      <a:pPr algn="ctr"/>
                      <a:endParaRPr lang="fr-FR" sz="1800" b="1" dirty="0">
                        <a:solidFill>
                          <a:schemeClr val="tx1"/>
                        </a:solidFill>
                        <a:latin typeface="+mn-lt"/>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latin typeface="+mn-lt"/>
                          <a:cs typeface="Arial" pitchFamily="34" charset="0"/>
                        </a:rPr>
                        <a:t>Tissu sanguin</a:t>
                      </a:r>
                      <a:r>
                        <a:rPr lang="fr-FR" sz="1800" i="1" dirty="0">
                          <a:solidFill>
                            <a:srgbClr val="00B050"/>
                          </a:solidFill>
                          <a:latin typeface="+mn-lt"/>
                          <a:cs typeface="Arial" pitchFamily="34" charset="0"/>
                        </a:rPr>
                        <a:t>*</a:t>
                      </a:r>
                    </a:p>
                  </a:txBody>
                  <a:tcPr/>
                </a:tc>
                <a:tc>
                  <a:txBody>
                    <a:bodyPr/>
                    <a:lstStyle/>
                    <a:p>
                      <a:pPr algn="ctr"/>
                      <a:endParaRPr lang="fr-FR" sz="1800" b="1" dirty="0">
                        <a:solidFill>
                          <a:schemeClr val="tx1"/>
                        </a:solidFill>
                        <a:latin typeface="+mn-lt"/>
                        <a:cs typeface="Arial" pitchFamily="34" charset="0"/>
                      </a:endParaRPr>
                    </a:p>
                    <a:p>
                      <a:pPr algn="ctr"/>
                      <a:r>
                        <a:rPr lang="fr-FR" sz="1800" b="1" dirty="0">
                          <a:solidFill>
                            <a:schemeClr val="tx1"/>
                          </a:solidFill>
                          <a:latin typeface="+mn-lt"/>
                          <a:cs typeface="Arial" pitchFamily="34" charset="0"/>
                        </a:rPr>
                        <a:t>28h</a:t>
                      </a:r>
                    </a:p>
                  </a:txBody>
                  <a:tcPr/>
                </a:tc>
                <a:tc>
                  <a:txBody>
                    <a:bodyPr/>
                    <a:lstStyle/>
                    <a:p>
                      <a:pPr algn="ctr"/>
                      <a:r>
                        <a:rPr lang="fr-FR" sz="1800" b="1" dirty="0">
                          <a:solidFill>
                            <a:schemeClr val="tx1"/>
                          </a:solidFill>
                          <a:latin typeface="+mn-lt"/>
                          <a:cs typeface="Arial" pitchFamily="34" charset="0"/>
                        </a:rPr>
                        <a:t>SIDES/10 –45</a:t>
                      </a:r>
                      <a:r>
                        <a:rPr lang="fr-FR" sz="1800" b="1" baseline="0" dirty="0">
                          <a:solidFill>
                            <a:schemeClr val="tx1"/>
                          </a:solidFill>
                          <a:latin typeface="+mn-lt"/>
                          <a:cs typeface="Arial" pitchFamily="34" charset="0"/>
                        </a:rPr>
                        <a:t> min</a:t>
                      </a:r>
                      <a:endParaRPr lang="fr-FR" sz="1800" b="1" dirty="0">
                        <a:solidFill>
                          <a:schemeClr val="tx1"/>
                        </a:solidFill>
                        <a:latin typeface="+mn-lt"/>
                        <a:cs typeface="Arial" pitchFamily="34" charset="0"/>
                      </a:endParaRPr>
                    </a:p>
                    <a:p>
                      <a:pPr algn="ctr"/>
                      <a:r>
                        <a:rPr lang="fr-FR" sz="1800" b="1" dirty="0">
                          <a:solidFill>
                            <a:schemeClr val="tx1"/>
                          </a:solidFill>
                          <a:latin typeface="+mn-lt"/>
                          <a:cs typeface="Arial" pitchFamily="34" charset="0"/>
                        </a:rPr>
                        <a:t>[2 sessions]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800" b="1" dirty="0">
                        <a:solidFill>
                          <a:schemeClr val="tx1"/>
                        </a:solidFill>
                        <a:latin typeface="+mn-lt"/>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latin typeface="+mn-lt"/>
                          <a:cs typeface="Arial" pitchFamily="34" charset="0"/>
                        </a:rPr>
                        <a:t>≥ 10</a:t>
                      </a:r>
                    </a:p>
                    <a:p>
                      <a:pPr algn="ctr"/>
                      <a:endParaRPr lang="fr-FR" sz="1800" b="1" dirty="0">
                        <a:solidFill>
                          <a:schemeClr val="tx1"/>
                        </a:solidFill>
                        <a:latin typeface="+mn-lt"/>
                        <a:cs typeface="Arial" pitchFamily="34" charset="0"/>
                      </a:endParaRPr>
                    </a:p>
                  </a:txBody>
                  <a:tcPr/>
                </a:tc>
                <a:extLst>
                  <a:ext uri="{0D108BD9-81ED-4DB2-BD59-A6C34878D82A}">
                    <a16:rowId xmlns:a16="http://schemas.microsoft.com/office/drawing/2014/main" val="2520792632"/>
                  </a:ext>
                </a:extLst>
              </a:tr>
            </a:tbl>
          </a:graphicData>
        </a:graphic>
      </p:graphicFrame>
    </p:spTree>
    <p:extLst>
      <p:ext uri="{BB962C8B-B14F-4D97-AF65-F5344CB8AC3E}">
        <p14:creationId xmlns:p14="http://schemas.microsoft.com/office/powerpoint/2010/main" val="2743426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51520" y="1196752"/>
            <a:ext cx="8640960" cy="1470025"/>
          </a:xfrm>
        </p:spPr>
        <p:txBody>
          <a:bodyPr>
            <a:normAutofit/>
          </a:bodyPr>
          <a:lstStyle/>
          <a:p>
            <a:r>
              <a:rPr lang="fr-FR" dirty="0">
                <a:latin typeface="+mn-lt"/>
                <a:cs typeface="Arial" pitchFamily="34" charset="0"/>
              </a:rPr>
              <a:t>FGSM-2</a:t>
            </a:r>
            <a:br>
              <a:rPr lang="fr-FR" dirty="0">
                <a:latin typeface="+mn-lt"/>
                <a:cs typeface="Arial" pitchFamily="34" charset="0"/>
              </a:rPr>
            </a:br>
            <a:r>
              <a:rPr lang="fr-FR" dirty="0">
                <a:latin typeface="+mn-lt"/>
                <a:cs typeface="Arial" pitchFamily="34" charset="0"/>
              </a:rPr>
              <a:t>2023 - 2024</a:t>
            </a:r>
          </a:p>
        </p:txBody>
      </p:sp>
      <p:sp>
        <p:nvSpPr>
          <p:cNvPr id="3" name="Sous-titre 2"/>
          <p:cNvSpPr>
            <a:spLocks noGrp="1"/>
          </p:cNvSpPr>
          <p:nvPr>
            <p:ph type="subTitle" idx="1"/>
          </p:nvPr>
        </p:nvSpPr>
        <p:spPr>
          <a:xfrm>
            <a:off x="107504" y="2852936"/>
            <a:ext cx="8856984" cy="1656184"/>
          </a:xfrm>
        </p:spPr>
        <p:txBody>
          <a:bodyPr>
            <a:normAutofit fontScale="92500" lnSpcReduction="10000"/>
          </a:bodyPr>
          <a:lstStyle/>
          <a:p>
            <a:endParaRPr lang="fr-FR" dirty="0">
              <a:solidFill>
                <a:schemeClr val="tx1"/>
              </a:solidFill>
              <a:cs typeface="Arial" panose="020B0604020202020204" pitchFamily="34" charset="0"/>
            </a:endParaRPr>
          </a:p>
          <a:p>
            <a:r>
              <a:rPr lang="fr-FR" sz="3600" b="1" dirty="0">
                <a:solidFill>
                  <a:schemeClr val="tx1"/>
                </a:solidFill>
                <a:cs typeface="Arial" panose="020B0604020202020204" pitchFamily="34" charset="0"/>
              </a:rPr>
              <a:t>Semestre 4 :</a:t>
            </a:r>
          </a:p>
          <a:p>
            <a:r>
              <a:rPr lang="fr-FR" sz="3600" b="1" dirty="0">
                <a:solidFill>
                  <a:schemeClr val="tx1"/>
                </a:solidFill>
                <a:cs typeface="Arial" panose="020B0604020202020204" pitchFamily="34" charset="0"/>
              </a:rPr>
              <a:t>UE &amp; Responsables</a:t>
            </a:r>
          </a:p>
        </p:txBody>
      </p:sp>
    </p:spTree>
    <p:extLst>
      <p:ext uri="{BB962C8B-B14F-4D97-AF65-F5344CB8AC3E}">
        <p14:creationId xmlns:p14="http://schemas.microsoft.com/office/powerpoint/2010/main" val="3320948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620" y="-27384"/>
            <a:ext cx="8424936" cy="7294305"/>
          </a:xfrm>
          <a:prstGeom prst="rect">
            <a:avLst/>
          </a:prstGeom>
          <a:ln>
            <a:noFill/>
          </a:ln>
        </p:spPr>
        <p:txBody>
          <a:bodyPr wrap="square">
            <a:spAutoFit/>
          </a:bodyPr>
          <a:lstStyle/>
          <a:p>
            <a:pPr algn="ctr" fontAlgn="auto">
              <a:spcBef>
                <a:spcPts val="0"/>
              </a:spcBef>
              <a:spcAft>
                <a:spcPts val="0"/>
              </a:spcAft>
              <a:defRPr/>
            </a:pPr>
            <a:r>
              <a:rPr lang="fr-FR" b="1" dirty="0">
                <a:latin typeface="+mn-lt"/>
                <a:cs typeface="Arial" pitchFamily="34" charset="0"/>
              </a:rPr>
              <a:t>- UE 6 Hormonologie &amp; Reproduction </a:t>
            </a:r>
            <a:r>
              <a:rPr lang="fr-FR" dirty="0">
                <a:solidFill>
                  <a:srgbClr val="00B050"/>
                </a:solidFill>
                <a:latin typeface="+mn-lt"/>
                <a:cs typeface="Arial" pitchFamily="34" charset="0"/>
              </a:rPr>
              <a:t>*</a:t>
            </a:r>
            <a:endParaRPr lang="fr-FR" b="1" dirty="0">
              <a:latin typeface="+mn-lt"/>
              <a:cs typeface="Arial" pitchFamily="34" charset="0"/>
            </a:endParaRPr>
          </a:p>
          <a:p>
            <a:pPr algn="ctr" fontAlgn="auto">
              <a:spcBef>
                <a:spcPts val="0"/>
              </a:spcBef>
              <a:spcAft>
                <a:spcPts val="0"/>
              </a:spcAft>
              <a:defRPr/>
            </a:pPr>
            <a:r>
              <a:rPr lang="fr-FR" b="1" dirty="0">
                <a:latin typeface="+mn-lt"/>
                <a:cs typeface="Arial" pitchFamily="34" charset="0"/>
              </a:rPr>
              <a:t>Dr </a:t>
            </a:r>
            <a:r>
              <a:rPr lang="fr-FR" b="1" dirty="0" err="1">
                <a:latin typeface="+mn-lt"/>
                <a:cs typeface="Arial" pitchFamily="34" charset="0"/>
              </a:rPr>
              <a:t>Wosny</a:t>
            </a:r>
            <a:endParaRPr lang="fr-FR" b="1" dirty="0">
              <a:latin typeface="+mn-lt"/>
              <a:cs typeface="Arial" pitchFamily="34" charset="0"/>
            </a:endParaRPr>
          </a:p>
          <a:p>
            <a:pPr algn="ctr" fontAlgn="auto">
              <a:spcBef>
                <a:spcPts val="0"/>
              </a:spcBef>
              <a:spcAft>
                <a:spcPts val="0"/>
              </a:spcAft>
              <a:defRPr/>
            </a:pPr>
            <a:endParaRPr lang="fr-FR" b="1" dirty="0">
              <a:latin typeface="+mn-lt"/>
              <a:cs typeface="Arial" pitchFamily="34" charset="0"/>
            </a:endParaRPr>
          </a:p>
          <a:p>
            <a:pPr algn="ctr" fontAlgn="auto">
              <a:spcBef>
                <a:spcPts val="0"/>
              </a:spcBef>
              <a:spcAft>
                <a:spcPts val="0"/>
              </a:spcAft>
              <a:defRPr/>
            </a:pPr>
            <a:r>
              <a:rPr lang="fr-FR" b="1" dirty="0">
                <a:latin typeface="+mn-lt"/>
                <a:cs typeface="Arial" pitchFamily="34" charset="0"/>
              </a:rPr>
              <a:t>- UE 7 Appareil Digestif</a:t>
            </a:r>
          </a:p>
          <a:p>
            <a:pPr algn="ctr" fontAlgn="auto">
              <a:spcBef>
                <a:spcPts val="0"/>
              </a:spcBef>
              <a:spcAft>
                <a:spcPts val="0"/>
              </a:spcAft>
              <a:defRPr/>
            </a:pPr>
            <a:r>
              <a:rPr lang="fr-FR" b="1" dirty="0">
                <a:latin typeface="+mn-lt"/>
                <a:cs typeface="Arial" pitchFamily="34" charset="0"/>
              </a:rPr>
              <a:t>Pr A Viste</a:t>
            </a:r>
          </a:p>
          <a:p>
            <a:pPr algn="ctr" fontAlgn="auto">
              <a:spcBef>
                <a:spcPts val="0"/>
              </a:spcBef>
              <a:spcAft>
                <a:spcPts val="0"/>
              </a:spcAft>
              <a:defRPr/>
            </a:pPr>
            <a:endParaRPr lang="fr-FR" b="1" dirty="0">
              <a:latin typeface="+mn-lt"/>
              <a:cs typeface="Arial" pitchFamily="34" charset="0"/>
            </a:endParaRPr>
          </a:p>
          <a:p>
            <a:pPr algn="ctr" fontAlgn="auto">
              <a:spcBef>
                <a:spcPts val="0"/>
              </a:spcBef>
              <a:spcAft>
                <a:spcPts val="0"/>
              </a:spcAft>
              <a:defRPr/>
            </a:pPr>
            <a:r>
              <a:rPr lang="fr-FR" b="1" dirty="0">
                <a:latin typeface="+mn-lt"/>
                <a:cs typeface="Arial" pitchFamily="34" charset="0"/>
              </a:rPr>
              <a:t>- UE 8 Système Cardiovasculaire</a:t>
            </a:r>
          </a:p>
          <a:p>
            <a:pPr algn="ctr" fontAlgn="auto">
              <a:spcBef>
                <a:spcPts val="0"/>
              </a:spcBef>
              <a:spcAft>
                <a:spcPts val="0"/>
              </a:spcAft>
              <a:defRPr/>
            </a:pPr>
            <a:r>
              <a:rPr lang="fr-FR" b="1" dirty="0">
                <a:latin typeface="+mn-lt"/>
                <a:cs typeface="Arial" pitchFamily="34" charset="0"/>
              </a:rPr>
              <a:t>Pr A Viste</a:t>
            </a:r>
          </a:p>
          <a:p>
            <a:pPr algn="ctr" fontAlgn="auto">
              <a:spcBef>
                <a:spcPts val="0"/>
              </a:spcBef>
              <a:spcAft>
                <a:spcPts val="0"/>
              </a:spcAft>
              <a:defRPr/>
            </a:pPr>
            <a:endParaRPr lang="fr-FR" b="1" dirty="0">
              <a:latin typeface="+mn-lt"/>
              <a:cs typeface="Arial" pitchFamily="34" charset="0"/>
            </a:endParaRPr>
          </a:p>
          <a:p>
            <a:pPr algn="ctr" fontAlgn="auto">
              <a:spcBef>
                <a:spcPts val="0"/>
              </a:spcBef>
              <a:spcAft>
                <a:spcPts val="0"/>
              </a:spcAft>
              <a:defRPr/>
            </a:pPr>
            <a:r>
              <a:rPr lang="fr-FR" b="1" dirty="0">
                <a:latin typeface="+mn-lt"/>
                <a:cs typeface="Arial" pitchFamily="34" charset="0"/>
              </a:rPr>
              <a:t>- UE 9 Sémiologie 2</a:t>
            </a:r>
          </a:p>
          <a:p>
            <a:pPr algn="ctr" fontAlgn="auto">
              <a:spcBef>
                <a:spcPts val="0"/>
              </a:spcBef>
              <a:spcAft>
                <a:spcPts val="0"/>
              </a:spcAft>
              <a:defRPr/>
            </a:pPr>
            <a:r>
              <a:rPr lang="fr-FR" b="1" dirty="0">
                <a:latin typeface="+mn-lt"/>
                <a:cs typeface="Arial" pitchFamily="34" charset="0"/>
              </a:rPr>
              <a:t>Pr Y </a:t>
            </a:r>
            <a:r>
              <a:rPr lang="fr-FR" b="1" dirty="0" err="1">
                <a:latin typeface="+mn-lt"/>
                <a:cs typeface="Arial" pitchFamily="34" charset="0"/>
              </a:rPr>
              <a:t>Jamilloux</a:t>
            </a:r>
            <a:endParaRPr lang="fr-FR" b="1" dirty="0">
              <a:latin typeface="+mn-lt"/>
              <a:cs typeface="Arial" pitchFamily="34" charset="0"/>
            </a:endParaRPr>
          </a:p>
          <a:p>
            <a:pPr algn="ctr" fontAlgn="auto">
              <a:spcBef>
                <a:spcPts val="0"/>
              </a:spcBef>
              <a:spcAft>
                <a:spcPts val="0"/>
              </a:spcAft>
              <a:defRPr/>
            </a:pPr>
            <a:endParaRPr lang="fr-FR" b="1" dirty="0">
              <a:latin typeface="+mn-lt"/>
              <a:cs typeface="Arial" pitchFamily="34" charset="0"/>
            </a:endParaRPr>
          </a:p>
          <a:p>
            <a:pPr marL="285750" indent="-285750" algn="ctr" fontAlgn="auto">
              <a:spcBef>
                <a:spcPts val="0"/>
              </a:spcBef>
              <a:spcAft>
                <a:spcPts val="0"/>
              </a:spcAft>
              <a:buFontTx/>
              <a:buChar char="-"/>
              <a:defRPr/>
            </a:pPr>
            <a:r>
              <a:rPr lang="fr-FR" b="1" dirty="0">
                <a:latin typeface="+mn-lt"/>
                <a:cs typeface="Arial" pitchFamily="34" charset="0"/>
              </a:rPr>
              <a:t>UE 10 Vis ma vie</a:t>
            </a:r>
          </a:p>
          <a:p>
            <a:pPr marL="285750" indent="-285750" algn="ctr" fontAlgn="auto">
              <a:spcBef>
                <a:spcPts val="0"/>
              </a:spcBef>
              <a:spcAft>
                <a:spcPts val="0"/>
              </a:spcAft>
              <a:buFontTx/>
              <a:buChar char="-"/>
              <a:defRPr/>
            </a:pPr>
            <a:endParaRPr lang="fr-FR" b="1" dirty="0">
              <a:latin typeface="+mn-lt"/>
              <a:cs typeface="Arial" pitchFamily="34" charset="0"/>
            </a:endParaRPr>
          </a:p>
          <a:p>
            <a:pPr algn="ctr" fontAlgn="auto">
              <a:spcBef>
                <a:spcPts val="0"/>
              </a:spcBef>
              <a:spcAft>
                <a:spcPts val="0"/>
              </a:spcAft>
              <a:defRPr/>
            </a:pPr>
            <a:r>
              <a:rPr lang="fr-FR" b="1" dirty="0">
                <a:latin typeface="+mn-lt"/>
                <a:cs typeface="Arial" pitchFamily="34" charset="0"/>
              </a:rPr>
              <a:t>- UE 11 Anglais</a:t>
            </a:r>
          </a:p>
          <a:p>
            <a:pPr algn="ctr" fontAlgn="auto">
              <a:spcBef>
                <a:spcPts val="0"/>
              </a:spcBef>
              <a:spcAft>
                <a:spcPts val="0"/>
              </a:spcAft>
              <a:defRPr/>
            </a:pPr>
            <a:r>
              <a:rPr lang="fr-FR" b="1" dirty="0">
                <a:latin typeface="+mn-lt"/>
                <a:cs typeface="Arial" pitchFamily="34" charset="0"/>
              </a:rPr>
              <a:t>Mme B Schaff</a:t>
            </a:r>
          </a:p>
          <a:p>
            <a:pPr algn="ctr" fontAlgn="auto">
              <a:spcBef>
                <a:spcPts val="0"/>
              </a:spcBef>
              <a:spcAft>
                <a:spcPts val="0"/>
              </a:spcAft>
              <a:defRPr/>
            </a:pPr>
            <a:endParaRPr lang="fr-FR" b="1" dirty="0">
              <a:latin typeface="+mn-lt"/>
              <a:cs typeface="Arial" pitchFamily="34" charset="0"/>
            </a:endParaRPr>
          </a:p>
          <a:p>
            <a:pPr algn="ctr" fontAlgn="auto">
              <a:spcBef>
                <a:spcPts val="0"/>
              </a:spcBef>
              <a:spcAft>
                <a:spcPts val="0"/>
              </a:spcAft>
              <a:defRPr/>
            </a:pPr>
            <a:r>
              <a:rPr lang="fr-FR" b="1" dirty="0">
                <a:latin typeface="+mn-lt"/>
                <a:cs typeface="Arial" pitchFamily="34" charset="0"/>
              </a:rPr>
              <a:t>- UE 12 Appareil Locomoteur</a:t>
            </a:r>
          </a:p>
          <a:p>
            <a:pPr algn="ctr" fontAlgn="auto">
              <a:spcBef>
                <a:spcPts val="0"/>
              </a:spcBef>
              <a:spcAft>
                <a:spcPts val="0"/>
              </a:spcAft>
              <a:defRPr/>
            </a:pPr>
            <a:r>
              <a:rPr lang="fr-FR" b="1" dirty="0">
                <a:latin typeface="+mn-lt"/>
                <a:cs typeface="Arial" pitchFamily="34" charset="0"/>
              </a:rPr>
              <a:t>Pr L Peter-Derex</a:t>
            </a:r>
          </a:p>
          <a:p>
            <a:pPr algn="ctr" fontAlgn="auto">
              <a:spcBef>
                <a:spcPts val="0"/>
              </a:spcBef>
              <a:spcAft>
                <a:spcPts val="0"/>
              </a:spcAft>
              <a:defRPr/>
            </a:pPr>
            <a:endParaRPr lang="fr-FR" b="1" dirty="0">
              <a:latin typeface="+mn-lt"/>
              <a:cs typeface="Arial" pitchFamily="34" charset="0"/>
            </a:endParaRPr>
          </a:p>
          <a:p>
            <a:pPr algn="ctr" fontAlgn="auto">
              <a:spcBef>
                <a:spcPts val="0"/>
              </a:spcBef>
              <a:spcAft>
                <a:spcPts val="0"/>
              </a:spcAft>
              <a:defRPr/>
            </a:pPr>
            <a:r>
              <a:rPr lang="fr-FR" b="1" dirty="0">
                <a:latin typeface="+mn-lt"/>
                <a:cs typeface="Arial" pitchFamily="34" charset="0"/>
              </a:rPr>
              <a:t>- UE20 Bases moléculaires et cellulaires des pathologies</a:t>
            </a:r>
          </a:p>
          <a:p>
            <a:pPr algn="ctr" fontAlgn="auto">
              <a:spcBef>
                <a:spcPts val="0"/>
              </a:spcBef>
              <a:spcAft>
                <a:spcPts val="0"/>
              </a:spcAft>
              <a:defRPr/>
            </a:pPr>
            <a:r>
              <a:rPr lang="fr-FR" b="1" dirty="0">
                <a:latin typeface="+mn-lt"/>
                <a:cs typeface="Arial" pitchFamily="34" charset="0"/>
              </a:rPr>
              <a:t>Pr C. Rodriguez-</a:t>
            </a:r>
            <a:r>
              <a:rPr lang="fr-FR" b="1" dirty="0" err="1">
                <a:latin typeface="+mn-lt"/>
                <a:cs typeface="Arial" pitchFamily="34" charset="0"/>
              </a:rPr>
              <a:t>Lafrasse</a:t>
            </a:r>
            <a:endParaRPr lang="fr-FR" b="1" dirty="0">
              <a:latin typeface="+mn-lt"/>
              <a:cs typeface="Arial" pitchFamily="34" charset="0"/>
            </a:endParaRPr>
          </a:p>
          <a:p>
            <a:pPr algn="ctr" fontAlgn="auto">
              <a:spcBef>
                <a:spcPts val="0"/>
              </a:spcBef>
              <a:spcAft>
                <a:spcPts val="0"/>
              </a:spcAft>
              <a:defRPr/>
            </a:pPr>
            <a:endParaRPr lang="fr-FR" b="1" dirty="0">
              <a:latin typeface="+mn-lt"/>
              <a:cs typeface="Arial" pitchFamily="34" charset="0"/>
            </a:endParaRPr>
          </a:p>
          <a:p>
            <a:pPr marL="342900" indent="-342900" algn="ctr" fontAlgn="auto">
              <a:spcBef>
                <a:spcPts val="0"/>
              </a:spcBef>
              <a:spcAft>
                <a:spcPts val="0"/>
              </a:spcAft>
              <a:buFontTx/>
              <a:buChar char="-"/>
              <a:defRPr/>
            </a:pPr>
            <a:r>
              <a:rPr lang="fr-FR" b="1" dirty="0">
                <a:latin typeface="+mn-lt"/>
                <a:cs typeface="Arial" pitchFamily="34" charset="0"/>
              </a:rPr>
              <a:t>UE22 Immunologie et </a:t>
            </a:r>
            <a:r>
              <a:rPr lang="fr-FR" b="1" dirty="0" err="1">
                <a:latin typeface="+mn-lt"/>
                <a:cs typeface="Arial" pitchFamily="34" charset="0"/>
              </a:rPr>
              <a:t>immuno</a:t>
            </a:r>
            <a:r>
              <a:rPr lang="fr-FR" b="1" dirty="0">
                <a:latin typeface="+mn-lt"/>
                <a:cs typeface="Arial" pitchFamily="34" charset="0"/>
              </a:rPr>
              <a:t>-intervention </a:t>
            </a:r>
            <a:r>
              <a:rPr lang="fr-FR" dirty="0">
                <a:latin typeface="+mn-lt"/>
                <a:cs typeface="Arial" pitchFamily="34" charset="0"/>
              </a:rPr>
              <a:t>*</a:t>
            </a:r>
            <a:endParaRPr lang="fr-FR" b="1" dirty="0">
              <a:latin typeface="+mn-lt"/>
              <a:cs typeface="Arial" pitchFamily="34" charset="0"/>
            </a:endParaRPr>
          </a:p>
          <a:p>
            <a:pPr marL="342900" indent="-342900" algn="ctr" fontAlgn="auto">
              <a:spcBef>
                <a:spcPts val="0"/>
              </a:spcBef>
              <a:spcAft>
                <a:spcPts val="0"/>
              </a:spcAft>
              <a:buFontTx/>
              <a:buChar char="-"/>
              <a:defRPr/>
            </a:pPr>
            <a:r>
              <a:rPr lang="fr-FR" b="1" dirty="0">
                <a:latin typeface="+mn-lt"/>
                <a:cs typeface="Arial" pitchFamily="34" charset="0"/>
              </a:rPr>
              <a:t>Pr F. Berard</a:t>
            </a:r>
          </a:p>
          <a:p>
            <a:pPr algn="ctr" fontAlgn="auto">
              <a:spcBef>
                <a:spcPts val="0"/>
              </a:spcBef>
              <a:spcAft>
                <a:spcPts val="0"/>
              </a:spcAft>
              <a:defRPr/>
            </a:pPr>
            <a:endParaRPr lang="fr-FR" b="1" dirty="0">
              <a:latin typeface="+mn-lt"/>
              <a:cs typeface="Arial" pitchFamily="34" charset="0"/>
            </a:endParaRPr>
          </a:p>
        </p:txBody>
      </p:sp>
      <p:sp>
        <p:nvSpPr>
          <p:cNvPr id="4" name="Titre 1"/>
          <p:cNvSpPr txBox="1">
            <a:spLocks/>
          </p:cNvSpPr>
          <p:nvPr/>
        </p:nvSpPr>
        <p:spPr>
          <a:xfrm>
            <a:off x="3492500" y="333375"/>
            <a:ext cx="1809750" cy="431800"/>
          </a:xfrm>
          <a:prstGeom prst="rect">
            <a:avLst/>
          </a:prstGeom>
        </p:spPr>
        <p:txBody>
          <a:bodyPr>
            <a:normAutofit fontScale="97500"/>
          </a:bodyPr>
          <a:lstStyle/>
          <a:p>
            <a:pPr algn="ctr" fontAlgn="auto">
              <a:spcAft>
                <a:spcPts val="0"/>
              </a:spcAft>
              <a:defRPr/>
            </a:pPr>
            <a:endParaRPr lang="fr-FR" sz="2000" dirty="0">
              <a:latin typeface="+mn-lt"/>
              <a:ea typeface="+mj-ea"/>
              <a:cs typeface="+mj-cs"/>
            </a:endParaRPr>
          </a:p>
        </p:txBody>
      </p:sp>
      <p:sp>
        <p:nvSpPr>
          <p:cNvPr id="5" name="Titre 1"/>
          <p:cNvSpPr txBox="1">
            <a:spLocks/>
          </p:cNvSpPr>
          <p:nvPr/>
        </p:nvSpPr>
        <p:spPr>
          <a:xfrm>
            <a:off x="107950" y="1556792"/>
            <a:ext cx="1809750" cy="431800"/>
          </a:xfrm>
          <a:prstGeom prst="rect">
            <a:avLst/>
          </a:prstGeom>
        </p:spPr>
        <p:txBody>
          <a:bodyPr>
            <a:normAutofit fontScale="97500"/>
          </a:bodyPr>
          <a:lstStyle/>
          <a:p>
            <a:pPr algn="ctr" fontAlgn="auto">
              <a:spcAft>
                <a:spcPts val="0"/>
              </a:spcAft>
              <a:defRPr/>
            </a:pPr>
            <a:endParaRPr lang="fr-FR" sz="2000" dirty="0">
              <a:latin typeface="+mn-lt"/>
              <a:ea typeface="+mj-ea"/>
              <a:cs typeface="+mj-cs"/>
            </a:endParaRPr>
          </a:p>
        </p:txBody>
      </p:sp>
      <p:sp>
        <p:nvSpPr>
          <p:cNvPr id="6" name="Titre 1"/>
          <p:cNvSpPr txBox="1">
            <a:spLocks/>
          </p:cNvSpPr>
          <p:nvPr/>
        </p:nvSpPr>
        <p:spPr>
          <a:xfrm>
            <a:off x="5867400" y="4941888"/>
            <a:ext cx="1811338" cy="431800"/>
          </a:xfrm>
          <a:prstGeom prst="rect">
            <a:avLst/>
          </a:prstGeom>
        </p:spPr>
        <p:txBody>
          <a:bodyPr>
            <a:normAutofit fontScale="97500"/>
          </a:bodyPr>
          <a:lstStyle/>
          <a:p>
            <a:pPr algn="ctr" fontAlgn="auto">
              <a:spcAft>
                <a:spcPts val="0"/>
              </a:spcAft>
              <a:defRPr/>
            </a:pPr>
            <a:endParaRPr lang="fr-FR" sz="2000" dirty="0">
              <a:latin typeface="+mn-lt"/>
              <a:ea typeface="+mj-ea"/>
              <a:cs typeface="+mj-cs"/>
            </a:endParaRPr>
          </a:p>
        </p:txBody>
      </p:sp>
      <p:sp>
        <p:nvSpPr>
          <p:cNvPr id="7" name="Titre 1"/>
          <p:cNvSpPr txBox="1">
            <a:spLocks/>
          </p:cNvSpPr>
          <p:nvPr/>
        </p:nvSpPr>
        <p:spPr>
          <a:xfrm>
            <a:off x="2700338" y="3141663"/>
            <a:ext cx="1809750" cy="431800"/>
          </a:xfrm>
          <a:prstGeom prst="rect">
            <a:avLst/>
          </a:prstGeom>
        </p:spPr>
        <p:txBody>
          <a:bodyPr>
            <a:normAutofit fontScale="97500"/>
          </a:bodyPr>
          <a:lstStyle/>
          <a:p>
            <a:pPr algn="ctr" fontAlgn="auto">
              <a:spcAft>
                <a:spcPts val="0"/>
              </a:spcAft>
              <a:defRPr/>
            </a:pPr>
            <a:endParaRPr lang="fr-FR" sz="2000" dirty="0">
              <a:latin typeface="+mn-lt"/>
              <a:ea typeface="+mj-ea"/>
              <a:cs typeface="+mj-cs"/>
            </a:endParaRPr>
          </a:p>
        </p:txBody>
      </p:sp>
      <p:sp>
        <p:nvSpPr>
          <p:cNvPr id="8" name="Titre 1"/>
          <p:cNvSpPr txBox="1">
            <a:spLocks/>
          </p:cNvSpPr>
          <p:nvPr/>
        </p:nvSpPr>
        <p:spPr>
          <a:xfrm>
            <a:off x="2484438" y="5516563"/>
            <a:ext cx="1809750" cy="433387"/>
          </a:xfrm>
          <a:prstGeom prst="rect">
            <a:avLst/>
          </a:prstGeom>
        </p:spPr>
        <p:txBody>
          <a:bodyPr>
            <a:normAutofit fontScale="97500"/>
          </a:bodyPr>
          <a:lstStyle/>
          <a:p>
            <a:pPr algn="ctr" fontAlgn="auto">
              <a:spcAft>
                <a:spcPts val="0"/>
              </a:spcAft>
              <a:defRPr/>
            </a:pPr>
            <a:endParaRPr lang="fr-FR" sz="2000" dirty="0">
              <a:latin typeface="+mn-lt"/>
              <a:ea typeface="+mj-ea"/>
              <a:cs typeface="+mj-cs"/>
            </a:endParaRPr>
          </a:p>
        </p:txBody>
      </p:sp>
      <p:sp>
        <p:nvSpPr>
          <p:cNvPr id="9" name="Titre 1"/>
          <p:cNvSpPr txBox="1">
            <a:spLocks/>
          </p:cNvSpPr>
          <p:nvPr/>
        </p:nvSpPr>
        <p:spPr>
          <a:xfrm>
            <a:off x="2268538" y="2492375"/>
            <a:ext cx="1809750" cy="431800"/>
          </a:xfrm>
          <a:prstGeom prst="rect">
            <a:avLst/>
          </a:prstGeom>
        </p:spPr>
        <p:txBody>
          <a:bodyPr>
            <a:normAutofit fontScale="97500"/>
          </a:bodyPr>
          <a:lstStyle/>
          <a:p>
            <a:pPr algn="ctr" fontAlgn="auto">
              <a:spcAft>
                <a:spcPts val="0"/>
              </a:spcAft>
              <a:defRPr/>
            </a:pPr>
            <a:endParaRPr lang="fr-FR" sz="2000" dirty="0">
              <a:latin typeface="+mn-lt"/>
              <a:ea typeface="+mj-ea"/>
              <a:cs typeface="+mj-cs"/>
            </a:endParaRPr>
          </a:p>
        </p:txBody>
      </p:sp>
      <p:sp>
        <p:nvSpPr>
          <p:cNvPr id="11" name="Titre 1"/>
          <p:cNvSpPr txBox="1">
            <a:spLocks/>
          </p:cNvSpPr>
          <p:nvPr/>
        </p:nvSpPr>
        <p:spPr>
          <a:xfrm>
            <a:off x="5219700" y="6092825"/>
            <a:ext cx="1811338" cy="431800"/>
          </a:xfrm>
          <a:prstGeom prst="rect">
            <a:avLst/>
          </a:prstGeom>
        </p:spPr>
        <p:txBody>
          <a:bodyPr>
            <a:normAutofit fontScale="97500"/>
          </a:bodyPr>
          <a:lstStyle/>
          <a:p>
            <a:pPr algn="ctr" fontAlgn="auto">
              <a:spcAft>
                <a:spcPts val="0"/>
              </a:spcAft>
              <a:defRPr/>
            </a:pPr>
            <a:endParaRPr lang="fr-FR" sz="2000" dirty="0">
              <a:latin typeface="+mn-lt"/>
              <a:ea typeface="+mj-ea"/>
              <a:cs typeface="+mj-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nodePh="1">
                                  <p:stCondLst>
                                    <p:cond delay="0"/>
                                  </p:stCondLst>
                                  <p:endCondLst>
                                    <p:cond evt="begin" delay="0">
                                      <p:tn val="8"/>
                                    </p:cond>
                                  </p:end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nodePh="1">
                                  <p:stCondLst>
                                    <p:cond delay="0"/>
                                  </p:stCondLst>
                                  <p:endCondLst>
                                    <p:cond evt="begin" delay="0">
                                      <p:tn val="11"/>
                                    </p:cond>
                                  </p:end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nodePh="1">
                                  <p:stCondLst>
                                    <p:cond delay="0"/>
                                  </p:stCondLst>
                                  <p:endCondLst>
                                    <p:cond evt="begin" delay="0">
                                      <p:tn val="17"/>
                                    </p:cond>
                                  </p:end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nodePh="1">
                                  <p:stCondLst>
                                    <p:cond delay="0"/>
                                  </p:stCondLst>
                                  <p:endCondLst>
                                    <p:cond evt="begin" delay="0">
                                      <p:tn val="20"/>
                                    </p:cond>
                                  </p:endCondLst>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51520" y="1196752"/>
            <a:ext cx="8640960" cy="1470025"/>
          </a:xfrm>
        </p:spPr>
        <p:txBody>
          <a:bodyPr>
            <a:normAutofit/>
          </a:bodyPr>
          <a:lstStyle/>
          <a:p>
            <a:r>
              <a:rPr lang="fr-FR" sz="3600" dirty="0">
                <a:latin typeface="+mn-lt"/>
                <a:cs typeface="Arial" pitchFamily="34" charset="0"/>
              </a:rPr>
              <a:t>FGSM-2</a:t>
            </a:r>
            <a:br>
              <a:rPr lang="fr-FR" sz="3600" dirty="0">
                <a:latin typeface="+mn-lt"/>
                <a:cs typeface="Arial" pitchFamily="34" charset="0"/>
              </a:rPr>
            </a:br>
            <a:r>
              <a:rPr lang="fr-FR" sz="3600" dirty="0">
                <a:latin typeface="+mn-lt"/>
                <a:cs typeface="Arial" pitchFamily="34" charset="0"/>
              </a:rPr>
              <a:t>2023 - 2024</a:t>
            </a:r>
          </a:p>
        </p:txBody>
      </p:sp>
      <p:sp>
        <p:nvSpPr>
          <p:cNvPr id="3" name="Sous-titre 2"/>
          <p:cNvSpPr>
            <a:spLocks noGrp="1"/>
          </p:cNvSpPr>
          <p:nvPr>
            <p:ph type="subTitle" idx="1"/>
          </p:nvPr>
        </p:nvSpPr>
        <p:spPr>
          <a:xfrm>
            <a:off x="107504" y="2996952"/>
            <a:ext cx="8856984" cy="2736304"/>
          </a:xfrm>
        </p:spPr>
        <p:txBody>
          <a:bodyPr>
            <a:normAutofit fontScale="92500" lnSpcReduction="20000"/>
          </a:bodyPr>
          <a:lstStyle/>
          <a:p>
            <a:endParaRPr lang="fr-FR" dirty="0">
              <a:solidFill>
                <a:schemeClr val="tx1"/>
              </a:solidFill>
              <a:cs typeface="Arial" panose="020B0604020202020204" pitchFamily="34" charset="0"/>
            </a:endParaRPr>
          </a:p>
          <a:p>
            <a:r>
              <a:rPr lang="fr-FR" sz="3900" b="1" dirty="0">
                <a:solidFill>
                  <a:schemeClr val="tx1"/>
                </a:solidFill>
                <a:cs typeface="Arial" panose="020B0604020202020204" pitchFamily="34" charset="0"/>
              </a:rPr>
              <a:t>Semestre 4 : </a:t>
            </a:r>
          </a:p>
          <a:p>
            <a:r>
              <a:rPr lang="fr-FR" sz="3900" b="1" dirty="0">
                <a:solidFill>
                  <a:schemeClr val="tx1"/>
                </a:solidFill>
                <a:cs typeface="Arial" panose="020B0604020202020204" pitchFamily="34" charset="0"/>
              </a:rPr>
              <a:t>Volumes horaires,</a:t>
            </a:r>
          </a:p>
          <a:p>
            <a:r>
              <a:rPr lang="fr-FR" sz="3900" b="1" dirty="0">
                <a:solidFill>
                  <a:schemeClr val="tx1"/>
                </a:solidFill>
                <a:cs typeface="Arial" panose="020B0604020202020204" pitchFamily="34" charset="0"/>
              </a:rPr>
              <a:t>Modalités d’examen</a:t>
            </a:r>
          </a:p>
          <a:p>
            <a:r>
              <a:rPr lang="fr-FR" sz="3900" b="1" dirty="0">
                <a:solidFill>
                  <a:schemeClr val="tx1"/>
                </a:solidFill>
                <a:cs typeface="Arial" panose="020B0604020202020204" pitchFamily="34" charset="0"/>
              </a:rPr>
              <a:t>&amp; Validation</a:t>
            </a:r>
          </a:p>
        </p:txBody>
      </p:sp>
    </p:spTree>
    <p:extLst>
      <p:ext uri="{BB962C8B-B14F-4D97-AF65-F5344CB8AC3E}">
        <p14:creationId xmlns:p14="http://schemas.microsoft.com/office/powerpoint/2010/main" val="2190687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537797150"/>
              </p:ext>
            </p:extLst>
          </p:nvPr>
        </p:nvGraphicFramePr>
        <p:xfrm>
          <a:off x="179512" y="188640"/>
          <a:ext cx="8784976" cy="5886008"/>
        </p:xfrm>
        <a:graphic>
          <a:graphicData uri="http://schemas.openxmlformats.org/drawingml/2006/table">
            <a:tbl>
              <a:tblPr firstRow="1" bandRow="1">
                <a:tableStyleId>{073A0DAA-6AF3-43AB-8588-CEC1D06C72B9}</a:tableStyleId>
              </a:tblPr>
              <a:tblGrid>
                <a:gridCol w="2196244">
                  <a:extLst>
                    <a:ext uri="{9D8B030D-6E8A-4147-A177-3AD203B41FA5}">
                      <a16:colId xmlns:a16="http://schemas.microsoft.com/office/drawing/2014/main" val="20000"/>
                    </a:ext>
                  </a:extLst>
                </a:gridCol>
                <a:gridCol w="1476164">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tblGrid>
              <a:tr h="1080120">
                <a:tc>
                  <a:txBody>
                    <a:bodyPr/>
                    <a:lstStyle/>
                    <a:p>
                      <a:pPr algn="ctr"/>
                      <a:endParaRPr lang="fr-FR" sz="2000" dirty="0">
                        <a:latin typeface="+mn-lt"/>
                        <a:cs typeface="Arial" pitchFamily="34" charset="0"/>
                      </a:endParaRPr>
                    </a:p>
                    <a:p>
                      <a:pPr algn="ctr"/>
                      <a:r>
                        <a:rPr lang="fr-FR" sz="2000" dirty="0">
                          <a:latin typeface="+mn-lt"/>
                          <a:cs typeface="Arial" pitchFamily="34" charset="0"/>
                        </a:rPr>
                        <a:t>UE</a:t>
                      </a:r>
                    </a:p>
                  </a:txBody>
                  <a:tcPr/>
                </a:tc>
                <a:tc>
                  <a:txBody>
                    <a:bodyPr/>
                    <a:lstStyle/>
                    <a:p>
                      <a:pPr algn="ctr"/>
                      <a:endParaRPr lang="fr-FR" sz="2000" dirty="0">
                        <a:latin typeface="+mn-lt"/>
                        <a:cs typeface="Arial" pitchFamily="34" charset="0"/>
                      </a:endParaRPr>
                    </a:p>
                    <a:p>
                      <a:pPr algn="ctr"/>
                      <a:r>
                        <a:rPr lang="fr-FR" sz="2000" dirty="0">
                          <a:latin typeface="+mn-lt"/>
                          <a:cs typeface="Arial" pitchFamily="34" charset="0"/>
                        </a:rPr>
                        <a:t>Vol</a:t>
                      </a:r>
                      <a:r>
                        <a:rPr lang="fr-FR" sz="2000" baseline="0" dirty="0">
                          <a:latin typeface="+mn-lt"/>
                          <a:cs typeface="Arial" pitchFamily="34" charset="0"/>
                        </a:rPr>
                        <a:t> horaire</a:t>
                      </a:r>
                      <a:endParaRPr lang="fr-FR" sz="2000" dirty="0">
                        <a:latin typeface="+mn-lt"/>
                        <a:cs typeface="Arial" pitchFamily="34" charset="0"/>
                      </a:endParaRPr>
                    </a:p>
                  </a:txBody>
                  <a:tcPr/>
                </a:tc>
                <a:tc>
                  <a:txBody>
                    <a:bodyPr/>
                    <a:lstStyle/>
                    <a:p>
                      <a:pPr algn="ctr"/>
                      <a:endParaRPr lang="fr-FR" sz="2000" dirty="0">
                        <a:latin typeface="+mn-lt"/>
                        <a:cs typeface="Arial" pitchFamily="34" charset="0"/>
                      </a:endParaRPr>
                    </a:p>
                    <a:p>
                      <a:pPr algn="ctr"/>
                      <a:r>
                        <a:rPr lang="fr-FR" sz="2000" dirty="0">
                          <a:latin typeface="+mn-lt"/>
                          <a:cs typeface="Arial" pitchFamily="34" charset="0"/>
                        </a:rPr>
                        <a:t>Modalités</a:t>
                      </a:r>
                    </a:p>
                    <a:p>
                      <a:pPr algn="ctr"/>
                      <a:r>
                        <a:rPr lang="fr-FR" sz="2000" dirty="0">
                          <a:latin typeface="+mn-lt"/>
                          <a:cs typeface="Arial" pitchFamily="34" charset="0"/>
                        </a:rPr>
                        <a:t>d’examen</a:t>
                      </a:r>
                    </a:p>
                  </a:txBody>
                  <a:tcPr/>
                </a:tc>
                <a:tc>
                  <a:txBody>
                    <a:bodyPr/>
                    <a:lstStyle/>
                    <a:p>
                      <a:pPr algn="ctr"/>
                      <a:r>
                        <a:rPr lang="fr-FR" sz="2000" dirty="0">
                          <a:latin typeface="+mn-lt"/>
                          <a:cs typeface="Arial" pitchFamily="34" charset="0"/>
                        </a:rPr>
                        <a:t>Validation</a:t>
                      </a:r>
                    </a:p>
                    <a:p>
                      <a:pPr algn="ctr"/>
                      <a:r>
                        <a:rPr lang="fr-FR" sz="2000" baseline="0" dirty="0">
                          <a:solidFill>
                            <a:srgbClr val="FFFF00"/>
                          </a:solidFill>
                          <a:latin typeface="+mn-lt"/>
                          <a:cs typeface="Arial" pitchFamily="34" charset="0"/>
                        </a:rPr>
                        <a:t>Aucune c</a:t>
                      </a:r>
                      <a:r>
                        <a:rPr lang="fr-FR" sz="2000" dirty="0">
                          <a:solidFill>
                            <a:srgbClr val="FFFF00"/>
                          </a:solidFill>
                          <a:latin typeface="+mn-lt"/>
                          <a:cs typeface="Arial" pitchFamily="34" charset="0"/>
                        </a:rPr>
                        <a:t>ompensation</a:t>
                      </a:r>
                    </a:p>
                  </a:txBody>
                  <a:tcPr/>
                </a:tc>
                <a:extLst>
                  <a:ext uri="{0D108BD9-81ED-4DB2-BD59-A6C34878D82A}">
                    <a16:rowId xmlns:a16="http://schemas.microsoft.com/office/drawing/2014/main" val="10000"/>
                  </a:ext>
                </a:extLst>
              </a:tr>
              <a:tr h="2232248">
                <a:tc>
                  <a:txBody>
                    <a:bodyPr/>
                    <a:lstStyle/>
                    <a:p>
                      <a:pPr algn="ctr"/>
                      <a:endParaRPr lang="fr-FR" sz="2000" b="1" dirty="0">
                        <a:solidFill>
                          <a:schemeClr val="tx1"/>
                        </a:solidFill>
                        <a:latin typeface="+mn-lt"/>
                        <a:cs typeface="Arial" pitchFamily="34" charset="0"/>
                      </a:endParaRPr>
                    </a:p>
                    <a:p>
                      <a:pPr algn="ctr"/>
                      <a:endParaRPr lang="fr-FR" sz="2000" b="1" dirty="0">
                        <a:solidFill>
                          <a:schemeClr val="tx1"/>
                        </a:solidFill>
                        <a:latin typeface="+mn-lt"/>
                        <a:cs typeface="Arial" pitchFamily="34" charset="0"/>
                      </a:endParaRPr>
                    </a:p>
                    <a:p>
                      <a:pPr algn="ctr"/>
                      <a:r>
                        <a:rPr lang="fr-FR" sz="2000" b="1" dirty="0">
                          <a:solidFill>
                            <a:schemeClr val="tx1"/>
                          </a:solidFill>
                          <a:latin typeface="+mn-lt"/>
                          <a:cs typeface="Arial" pitchFamily="34" charset="0"/>
                        </a:rPr>
                        <a:t>Hormonologie</a:t>
                      </a:r>
                    </a:p>
                    <a:p>
                      <a:pPr algn="ctr"/>
                      <a:r>
                        <a:rPr lang="fr-FR" sz="2000" b="1" dirty="0">
                          <a:solidFill>
                            <a:schemeClr val="tx1"/>
                          </a:solidFill>
                          <a:latin typeface="+mn-lt"/>
                          <a:cs typeface="Arial" pitchFamily="34" charset="0"/>
                        </a:rPr>
                        <a:t>&amp; Reproduction</a:t>
                      </a:r>
                    </a:p>
                    <a:p>
                      <a:pPr algn="ctr"/>
                      <a:endParaRPr lang="fr-FR" sz="2000" b="1" dirty="0">
                        <a:solidFill>
                          <a:schemeClr val="tx1"/>
                        </a:solidFill>
                        <a:latin typeface="+mn-lt"/>
                        <a:cs typeface="Arial" pitchFamily="34" charset="0"/>
                      </a:endParaRPr>
                    </a:p>
                  </a:txBody>
                  <a:tcPr/>
                </a:tc>
                <a:tc>
                  <a:txBody>
                    <a:bodyPr/>
                    <a:lstStyle/>
                    <a:p>
                      <a:pPr algn="ctr"/>
                      <a:endParaRPr lang="fr-FR" sz="2000" b="1" dirty="0">
                        <a:solidFill>
                          <a:schemeClr val="tx1"/>
                        </a:solidFill>
                        <a:latin typeface="+mn-lt"/>
                        <a:cs typeface="Arial" pitchFamily="34" charset="0"/>
                      </a:endParaRPr>
                    </a:p>
                    <a:p>
                      <a:pPr algn="ctr"/>
                      <a:endParaRPr lang="fr-FR" sz="2000" b="1" dirty="0">
                        <a:solidFill>
                          <a:schemeClr val="tx1"/>
                        </a:solidFill>
                        <a:latin typeface="+mn-lt"/>
                        <a:cs typeface="Arial" pitchFamily="34" charset="0"/>
                      </a:endParaRPr>
                    </a:p>
                    <a:p>
                      <a:pPr algn="ctr"/>
                      <a:r>
                        <a:rPr lang="fr-FR" sz="2000" b="1" dirty="0">
                          <a:solidFill>
                            <a:schemeClr val="tx1"/>
                          </a:solidFill>
                          <a:latin typeface="+mn-lt"/>
                          <a:cs typeface="Arial" pitchFamily="34" charset="0"/>
                        </a:rPr>
                        <a:t>42h</a:t>
                      </a:r>
                    </a:p>
                  </a:txBody>
                  <a:tcPr/>
                </a:tc>
                <a:tc>
                  <a:txBody>
                    <a:bodyPr/>
                    <a:lstStyle/>
                    <a:p>
                      <a:pPr algn="ctr"/>
                      <a:endParaRPr lang="fr-FR" sz="2000" b="1" dirty="0">
                        <a:solidFill>
                          <a:schemeClr val="tx1"/>
                        </a:solidFill>
                        <a:latin typeface="+mn-lt"/>
                        <a:cs typeface="Arial" pitchFamily="34" charset="0"/>
                      </a:endParaRPr>
                    </a:p>
                    <a:p>
                      <a:pPr algn="ctr"/>
                      <a:r>
                        <a:rPr lang="fr-FR" sz="2000" b="1" dirty="0">
                          <a:solidFill>
                            <a:schemeClr val="tx1"/>
                          </a:solidFill>
                          <a:latin typeface="+mn-lt"/>
                          <a:cs typeface="Arial" pitchFamily="34" charset="0"/>
                        </a:rPr>
                        <a:t>CC/6  mars SIDES – 45min</a:t>
                      </a:r>
                    </a:p>
                    <a:p>
                      <a:pPr algn="ctr"/>
                      <a:r>
                        <a:rPr lang="fr-FR" sz="2000" b="1" dirty="0">
                          <a:solidFill>
                            <a:schemeClr val="tx1"/>
                          </a:solidFill>
                          <a:latin typeface="+mn-lt"/>
                          <a:cs typeface="Arial" pitchFamily="34" charset="0"/>
                        </a:rPr>
                        <a:t>CF avril /14 SIDES  – 1h</a:t>
                      </a:r>
                      <a:endParaRPr lang="fr-FR" sz="2000" b="1" baseline="0" dirty="0">
                        <a:solidFill>
                          <a:schemeClr val="tx1"/>
                        </a:solidFill>
                        <a:latin typeface="+mn-lt"/>
                        <a:cs typeface="Arial" pitchFamily="34" charset="0"/>
                      </a:endParaRPr>
                    </a:p>
                    <a:p>
                      <a:pPr algn="ctr"/>
                      <a:r>
                        <a:rPr lang="fr-FR" sz="2000" b="1" baseline="0" dirty="0">
                          <a:solidFill>
                            <a:schemeClr val="tx1"/>
                          </a:solidFill>
                          <a:latin typeface="+mn-lt"/>
                          <a:cs typeface="Arial" pitchFamily="34" charset="0"/>
                        </a:rPr>
                        <a:t>[Session 2] - 1h</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000" b="1" dirty="0">
                        <a:solidFill>
                          <a:schemeClr val="tx1"/>
                        </a:solidFill>
                        <a:latin typeface="+mn-lt"/>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fr-FR" sz="2000" b="1" dirty="0">
                        <a:solidFill>
                          <a:schemeClr val="tx1"/>
                        </a:solidFill>
                        <a:latin typeface="+mn-lt"/>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a:solidFill>
                            <a:schemeClr val="tx1"/>
                          </a:solidFill>
                          <a:latin typeface="+mn-lt"/>
                          <a:cs typeface="Arial" pitchFamily="34" charset="0"/>
                        </a:rPr>
                        <a:t>≥ 10</a:t>
                      </a:r>
                    </a:p>
                    <a:p>
                      <a:pPr algn="ctr"/>
                      <a:endParaRPr lang="fr-FR" sz="2000" b="1" dirty="0">
                        <a:solidFill>
                          <a:schemeClr val="tx1"/>
                        </a:solidFill>
                        <a:latin typeface="+mn-lt"/>
                        <a:cs typeface="Arial" pitchFamily="34" charset="0"/>
                      </a:endParaRPr>
                    </a:p>
                  </a:txBody>
                  <a:tcPr/>
                </a:tc>
                <a:extLst>
                  <a:ext uri="{0D108BD9-81ED-4DB2-BD59-A6C34878D82A}">
                    <a16:rowId xmlns:a16="http://schemas.microsoft.com/office/drawing/2014/main" val="10001"/>
                  </a:ext>
                </a:extLst>
              </a:tr>
              <a:tr h="1080120">
                <a:tc>
                  <a:txBody>
                    <a:bodyPr/>
                    <a:lstStyle/>
                    <a:p>
                      <a:pPr algn="ctr"/>
                      <a:endParaRPr lang="fr-FR" sz="2000" b="1" dirty="0">
                        <a:solidFill>
                          <a:schemeClr val="tx1"/>
                        </a:solidFill>
                        <a:latin typeface="+mn-lt"/>
                        <a:cs typeface="Arial" pitchFamily="34" charset="0"/>
                      </a:endParaRPr>
                    </a:p>
                    <a:p>
                      <a:pPr algn="ctr"/>
                      <a:r>
                        <a:rPr lang="fr-FR" sz="2000" b="1" dirty="0">
                          <a:solidFill>
                            <a:schemeClr val="tx1"/>
                          </a:solidFill>
                          <a:latin typeface="+mn-lt"/>
                          <a:cs typeface="Arial" pitchFamily="34" charset="0"/>
                        </a:rPr>
                        <a:t>Appareil Digestif</a:t>
                      </a:r>
                    </a:p>
                  </a:txBody>
                  <a:tcPr/>
                </a:tc>
                <a:tc>
                  <a:txBody>
                    <a:bodyPr/>
                    <a:lstStyle/>
                    <a:p>
                      <a:pPr algn="ctr"/>
                      <a:endParaRPr lang="fr-FR" sz="2000" b="1" dirty="0">
                        <a:solidFill>
                          <a:schemeClr val="tx1"/>
                        </a:solidFill>
                        <a:latin typeface="+mn-lt"/>
                        <a:cs typeface="Arial" pitchFamily="34" charset="0"/>
                      </a:endParaRPr>
                    </a:p>
                    <a:p>
                      <a:pPr algn="ctr"/>
                      <a:r>
                        <a:rPr lang="fr-FR" sz="2000" b="1" dirty="0">
                          <a:solidFill>
                            <a:schemeClr val="tx1"/>
                          </a:solidFill>
                          <a:latin typeface="+mn-lt"/>
                          <a:cs typeface="Arial" pitchFamily="34" charset="0"/>
                        </a:rPr>
                        <a:t>26h</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000" b="1" dirty="0">
                        <a:solidFill>
                          <a:schemeClr val="tx1"/>
                        </a:solidFill>
                        <a:latin typeface="+mn-lt"/>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a:solidFill>
                            <a:schemeClr val="tx1"/>
                          </a:solidFill>
                          <a:latin typeface="+mn-lt"/>
                          <a:cs typeface="Arial" pitchFamily="34" charset="0"/>
                        </a:rPr>
                        <a:t>QROC SIDES/10</a:t>
                      </a:r>
                      <a:r>
                        <a:rPr lang="fr-FR" sz="2000" b="1" baseline="0" dirty="0">
                          <a:solidFill>
                            <a:schemeClr val="tx1"/>
                          </a:solidFill>
                          <a:latin typeface="+mn-lt"/>
                          <a:cs typeface="Arial" pitchFamily="34" charset="0"/>
                        </a:rPr>
                        <a:t> – </a:t>
                      </a:r>
                      <a:r>
                        <a:rPr lang="fr-FR" sz="2000" b="1" dirty="0">
                          <a:solidFill>
                            <a:schemeClr val="tx1"/>
                          </a:solidFill>
                          <a:latin typeface="+mn-lt"/>
                          <a:cs typeface="Arial" pitchFamily="34" charset="0"/>
                        </a:rPr>
                        <a:t>1</a:t>
                      </a:r>
                    </a:p>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a:solidFill>
                            <a:schemeClr val="tx1"/>
                          </a:solidFill>
                          <a:latin typeface="+mn-lt"/>
                          <a:cs typeface="Arial" pitchFamily="34" charset="0"/>
                        </a:rPr>
                        <a:t>(2 sessions)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000" b="1" dirty="0">
                        <a:solidFill>
                          <a:schemeClr val="tx1"/>
                        </a:solidFill>
                        <a:latin typeface="+mn-lt"/>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a:solidFill>
                            <a:schemeClr val="tx1"/>
                          </a:solidFill>
                          <a:latin typeface="+mn-lt"/>
                          <a:cs typeface="Arial" pitchFamily="34" charset="0"/>
                        </a:rPr>
                        <a:t>≥ 10</a:t>
                      </a:r>
                    </a:p>
                    <a:p>
                      <a:pPr algn="ctr"/>
                      <a:endParaRPr lang="fr-FR" sz="2000" b="1" dirty="0">
                        <a:solidFill>
                          <a:schemeClr val="tx1"/>
                        </a:solidFill>
                        <a:latin typeface="+mn-lt"/>
                        <a:cs typeface="Arial" pitchFamily="34" charset="0"/>
                      </a:endParaRPr>
                    </a:p>
                  </a:txBody>
                  <a:tcPr/>
                </a:tc>
                <a:extLst>
                  <a:ext uri="{0D108BD9-81ED-4DB2-BD59-A6C34878D82A}">
                    <a16:rowId xmlns:a16="http://schemas.microsoft.com/office/drawing/2014/main" val="10002"/>
                  </a:ext>
                </a:extLst>
              </a:tr>
              <a:tr h="1008112">
                <a:tc>
                  <a:txBody>
                    <a:bodyPr/>
                    <a:lstStyle/>
                    <a:p>
                      <a:pPr algn="ctr"/>
                      <a:endParaRPr lang="fr-FR" sz="2000" b="1" dirty="0">
                        <a:solidFill>
                          <a:schemeClr val="tx1"/>
                        </a:solidFill>
                        <a:latin typeface="+mn-lt"/>
                        <a:cs typeface="Arial" pitchFamily="34" charset="0"/>
                      </a:endParaRPr>
                    </a:p>
                    <a:p>
                      <a:pPr algn="ctr"/>
                      <a:r>
                        <a:rPr lang="fr-FR" sz="2000" b="1" dirty="0">
                          <a:solidFill>
                            <a:schemeClr val="tx1"/>
                          </a:solidFill>
                          <a:latin typeface="+mn-lt"/>
                          <a:cs typeface="Arial" pitchFamily="34" charset="0"/>
                        </a:rPr>
                        <a:t>Système Cardiovasculaire</a:t>
                      </a:r>
                    </a:p>
                  </a:txBody>
                  <a:tcPr/>
                </a:tc>
                <a:tc>
                  <a:txBody>
                    <a:bodyPr/>
                    <a:lstStyle/>
                    <a:p>
                      <a:pPr algn="ctr"/>
                      <a:endParaRPr lang="fr-FR" sz="2000" b="1" dirty="0">
                        <a:solidFill>
                          <a:schemeClr val="tx1"/>
                        </a:solidFill>
                        <a:latin typeface="+mn-lt"/>
                        <a:cs typeface="Arial" pitchFamily="34" charset="0"/>
                      </a:endParaRPr>
                    </a:p>
                    <a:p>
                      <a:pPr algn="ctr"/>
                      <a:r>
                        <a:rPr lang="fr-FR" sz="2000" b="1" dirty="0">
                          <a:solidFill>
                            <a:schemeClr val="tx1"/>
                          </a:solidFill>
                          <a:latin typeface="+mn-lt"/>
                          <a:cs typeface="Arial" pitchFamily="34" charset="0"/>
                        </a:rPr>
                        <a:t>16h</a:t>
                      </a:r>
                    </a:p>
                  </a:txBody>
                  <a:tcPr/>
                </a:tc>
                <a:tc>
                  <a:txBody>
                    <a:bodyPr/>
                    <a:lstStyle/>
                    <a:p>
                      <a:pPr algn="ctr"/>
                      <a:endParaRPr lang="fr-FR" sz="2000" b="1" dirty="0">
                        <a:solidFill>
                          <a:schemeClr val="tx1"/>
                        </a:solidFill>
                        <a:latin typeface="+mn-lt"/>
                        <a:cs typeface="Arial" pitchFamily="34" charset="0"/>
                      </a:endParaRPr>
                    </a:p>
                    <a:p>
                      <a:pPr algn="ctr"/>
                      <a:r>
                        <a:rPr lang="fr-FR" sz="1800" b="1" i="0" kern="1200" dirty="0">
                          <a:solidFill>
                            <a:schemeClr val="tx1"/>
                          </a:solidFill>
                          <a:effectLst/>
                          <a:latin typeface="+mn-lt"/>
                          <a:ea typeface="+mn-ea"/>
                          <a:cs typeface="+mn-cs"/>
                        </a:rPr>
                        <a:t>ED anapath 20 % de la note finale</a:t>
                      </a:r>
                      <a:br>
                        <a:rPr lang="fr-FR" sz="1800" b="1" i="0" kern="1200" dirty="0">
                          <a:solidFill>
                            <a:srgbClr val="FF0000"/>
                          </a:solidFill>
                          <a:effectLst/>
                          <a:latin typeface="+mn-lt"/>
                          <a:ea typeface="+mn-ea"/>
                          <a:cs typeface="+mn-cs"/>
                        </a:rPr>
                      </a:br>
                      <a:r>
                        <a:rPr lang="fr-FR" sz="1800" b="1" i="0" kern="1200" dirty="0">
                          <a:solidFill>
                            <a:schemeClr val="tx1"/>
                          </a:solidFill>
                          <a:effectLst/>
                          <a:latin typeface="+mn-lt"/>
                          <a:ea typeface="+mn-ea"/>
                          <a:cs typeface="+mn-cs"/>
                        </a:rPr>
                        <a:t>CT SIDES /4 45mn</a:t>
                      </a:r>
                    </a:p>
                    <a:p>
                      <a:pPr algn="ctr"/>
                      <a:r>
                        <a:rPr lang="fr-FR" sz="1800" b="1" i="0" kern="1200" dirty="0">
                          <a:solidFill>
                            <a:schemeClr val="tx1"/>
                          </a:solidFill>
                          <a:effectLst/>
                          <a:latin typeface="+mn-lt"/>
                          <a:ea typeface="+mn-ea"/>
                          <a:cs typeface="+mn-cs"/>
                        </a:rPr>
                        <a:t>(Session 2</a:t>
                      </a:r>
                      <a:r>
                        <a:rPr lang="fr-FR" sz="1800" b="1" i="0" kern="1200" baseline="0" dirty="0">
                          <a:solidFill>
                            <a:schemeClr val="tx1"/>
                          </a:solidFill>
                          <a:effectLst/>
                          <a:latin typeface="+mn-lt"/>
                          <a:ea typeface="+mn-ea"/>
                          <a:cs typeface="+mn-cs"/>
                        </a:rPr>
                        <a:t> SIDES 45 min)</a:t>
                      </a:r>
                      <a:endParaRPr lang="fr-FR" sz="2000" b="1" dirty="0">
                        <a:solidFill>
                          <a:schemeClr val="tx1"/>
                        </a:solidFill>
                        <a:latin typeface="+mn-lt"/>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000" b="1" dirty="0">
                        <a:solidFill>
                          <a:schemeClr val="tx1"/>
                        </a:solidFill>
                        <a:latin typeface="+mn-lt"/>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a:solidFill>
                            <a:schemeClr val="tx1"/>
                          </a:solidFill>
                          <a:latin typeface="+mn-lt"/>
                          <a:cs typeface="Arial" pitchFamily="34" charset="0"/>
                        </a:rPr>
                        <a:t>≥ 10</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40823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95682863"/>
              </p:ext>
            </p:extLst>
          </p:nvPr>
        </p:nvGraphicFramePr>
        <p:xfrm>
          <a:off x="251520" y="116632"/>
          <a:ext cx="8712968" cy="6607657"/>
        </p:xfrm>
        <a:graphic>
          <a:graphicData uri="http://schemas.openxmlformats.org/drawingml/2006/table">
            <a:tbl>
              <a:tblPr firstRow="1" bandRow="1">
                <a:tableStyleId>{073A0DAA-6AF3-43AB-8588-CEC1D06C72B9}</a:tableStyleId>
              </a:tblPr>
              <a:tblGrid>
                <a:gridCol w="2178242">
                  <a:extLst>
                    <a:ext uri="{9D8B030D-6E8A-4147-A177-3AD203B41FA5}">
                      <a16:colId xmlns:a16="http://schemas.microsoft.com/office/drawing/2014/main" val="20000"/>
                    </a:ext>
                  </a:extLst>
                </a:gridCol>
                <a:gridCol w="1464064">
                  <a:extLst>
                    <a:ext uri="{9D8B030D-6E8A-4147-A177-3AD203B41FA5}">
                      <a16:colId xmlns:a16="http://schemas.microsoft.com/office/drawing/2014/main" val="20001"/>
                    </a:ext>
                  </a:extLst>
                </a:gridCol>
                <a:gridCol w="3070964">
                  <a:extLst>
                    <a:ext uri="{9D8B030D-6E8A-4147-A177-3AD203B41FA5}">
                      <a16:colId xmlns:a16="http://schemas.microsoft.com/office/drawing/2014/main" val="20002"/>
                    </a:ext>
                  </a:extLst>
                </a:gridCol>
                <a:gridCol w="1999698">
                  <a:extLst>
                    <a:ext uri="{9D8B030D-6E8A-4147-A177-3AD203B41FA5}">
                      <a16:colId xmlns:a16="http://schemas.microsoft.com/office/drawing/2014/main" val="20003"/>
                    </a:ext>
                  </a:extLst>
                </a:gridCol>
              </a:tblGrid>
              <a:tr h="847379">
                <a:tc>
                  <a:txBody>
                    <a:bodyPr/>
                    <a:lstStyle/>
                    <a:p>
                      <a:pPr algn="ctr"/>
                      <a:endParaRPr lang="fr-FR" dirty="0">
                        <a:latin typeface="+mn-lt"/>
                        <a:cs typeface="Arial" pitchFamily="34" charset="0"/>
                      </a:endParaRPr>
                    </a:p>
                    <a:p>
                      <a:pPr algn="ctr"/>
                      <a:r>
                        <a:rPr lang="fr-FR" dirty="0">
                          <a:latin typeface="+mn-lt"/>
                          <a:cs typeface="Arial" pitchFamily="34" charset="0"/>
                        </a:rPr>
                        <a:t>UE</a:t>
                      </a:r>
                    </a:p>
                  </a:txBody>
                  <a:tcPr/>
                </a:tc>
                <a:tc>
                  <a:txBody>
                    <a:bodyPr/>
                    <a:lstStyle/>
                    <a:p>
                      <a:pPr algn="ctr"/>
                      <a:endParaRPr lang="fr-FR" dirty="0">
                        <a:latin typeface="+mn-lt"/>
                        <a:cs typeface="Arial" pitchFamily="34" charset="0"/>
                      </a:endParaRPr>
                    </a:p>
                    <a:p>
                      <a:pPr algn="ctr"/>
                      <a:r>
                        <a:rPr lang="fr-FR" dirty="0">
                          <a:latin typeface="+mn-lt"/>
                          <a:cs typeface="Arial" pitchFamily="34" charset="0"/>
                        </a:rPr>
                        <a:t>Vol</a:t>
                      </a:r>
                      <a:r>
                        <a:rPr lang="fr-FR" baseline="0" dirty="0">
                          <a:latin typeface="+mn-lt"/>
                          <a:cs typeface="Arial" pitchFamily="34" charset="0"/>
                        </a:rPr>
                        <a:t> horaire</a:t>
                      </a:r>
                      <a:endParaRPr lang="fr-FR" dirty="0">
                        <a:latin typeface="+mn-lt"/>
                        <a:cs typeface="Arial" pitchFamily="34" charset="0"/>
                      </a:endParaRPr>
                    </a:p>
                  </a:txBody>
                  <a:tcPr/>
                </a:tc>
                <a:tc>
                  <a:txBody>
                    <a:bodyPr/>
                    <a:lstStyle/>
                    <a:p>
                      <a:pPr algn="ctr"/>
                      <a:endParaRPr lang="fr-FR" dirty="0">
                        <a:latin typeface="+mn-lt"/>
                        <a:cs typeface="Arial" pitchFamily="34" charset="0"/>
                      </a:endParaRPr>
                    </a:p>
                    <a:p>
                      <a:pPr algn="ctr"/>
                      <a:r>
                        <a:rPr lang="fr-FR" dirty="0">
                          <a:latin typeface="+mn-lt"/>
                          <a:cs typeface="Arial" pitchFamily="34" charset="0"/>
                        </a:rPr>
                        <a:t>Modalités</a:t>
                      </a:r>
                    </a:p>
                    <a:p>
                      <a:pPr algn="ctr"/>
                      <a:r>
                        <a:rPr lang="fr-FR" dirty="0">
                          <a:latin typeface="+mn-lt"/>
                          <a:cs typeface="Arial" pitchFamily="34" charset="0"/>
                        </a:rPr>
                        <a:t>d’examen</a:t>
                      </a:r>
                    </a:p>
                  </a:txBody>
                  <a:tcPr/>
                </a:tc>
                <a:tc>
                  <a:txBody>
                    <a:bodyPr/>
                    <a:lstStyle/>
                    <a:p>
                      <a:pPr algn="ctr"/>
                      <a:r>
                        <a:rPr lang="fr-FR" dirty="0">
                          <a:latin typeface="+mn-lt"/>
                          <a:cs typeface="Arial" pitchFamily="34" charset="0"/>
                        </a:rPr>
                        <a:t>Validation</a:t>
                      </a:r>
                    </a:p>
                    <a:p>
                      <a:pPr algn="ctr"/>
                      <a:r>
                        <a:rPr lang="fr-FR" baseline="0" dirty="0">
                          <a:solidFill>
                            <a:srgbClr val="FF0000"/>
                          </a:solidFill>
                          <a:latin typeface="+mn-lt"/>
                          <a:cs typeface="Arial" pitchFamily="34" charset="0"/>
                        </a:rPr>
                        <a:t>Aucune c</a:t>
                      </a:r>
                      <a:r>
                        <a:rPr lang="fr-FR" dirty="0">
                          <a:solidFill>
                            <a:srgbClr val="FF0000"/>
                          </a:solidFill>
                          <a:latin typeface="+mn-lt"/>
                          <a:cs typeface="Arial" pitchFamily="34" charset="0"/>
                        </a:rPr>
                        <a:t>ompensation</a:t>
                      </a:r>
                    </a:p>
                  </a:txBody>
                  <a:tcPr/>
                </a:tc>
                <a:extLst>
                  <a:ext uri="{0D108BD9-81ED-4DB2-BD59-A6C34878D82A}">
                    <a16:rowId xmlns:a16="http://schemas.microsoft.com/office/drawing/2014/main" val="10000"/>
                  </a:ext>
                </a:extLst>
              </a:tr>
              <a:tr h="1644643">
                <a:tc>
                  <a:txBody>
                    <a:bodyPr/>
                    <a:lstStyle/>
                    <a:p>
                      <a:pPr algn="ctr"/>
                      <a:endParaRPr lang="fr-FR" sz="2000" b="1" dirty="0">
                        <a:solidFill>
                          <a:schemeClr val="tx1"/>
                        </a:solidFill>
                        <a:latin typeface="+mn-lt"/>
                        <a:cs typeface="Arial" pitchFamily="34" charset="0"/>
                      </a:endParaRPr>
                    </a:p>
                    <a:p>
                      <a:pPr algn="ctr"/>
                      <a:r>
                        <a:rPr lang="fr-FR" sz="2000" b="1" dirty="0">
                          <a:solidFill>
                            <a:schemeClr val="tx1"/>
                          </a:solidFill>
                          <a:latin typeface="+mn-lt"/>
                          <a:cs typeface="Arial" pitchFamily="34" charset="0"/>
                        </a:rPr>
                        <a:t>Sémiologie 2</a:t>
                      </a:r>
                    </a:p>
                  </a:txBody>
                  <a:tcPr/>
                </a:tc>
                <a:tc>
                  <a:txBody>
                    <a:bodyPr/>
                    <a:lstStyle/>
                    <a:p>
                      <a:pPr algn="ctr"/>
                      <a:endParaRPr lang="fr-FR" sz="2000" b="1" dirty="0">
                        <a:solidFill>
                          <a:schemeClr val="tx1"/>
                        </a:solidFill>
                        <a:latin typeface="+mn-lt"/>
                        <a:cs typeface="Arial" pitchFamily="34" charset="0"/>
                      </a:endParaRPr>
                    </a:p>
                    <a:p>
                      <a:pPr algn="ctr"/>
                      <a:r>
                        <a:rPr lang="fr-FR" sz="2000" b="1" dirty="0">
                          <a:solidFill>
                            <a:srgbClr val="FF0000"/>
                          </a:solidFill>
                          <a:latin typeface="+mn-lt"/>
                          <a:cs typeface="Arial" pitchFamily="34" charset="0"/>
                        </a:rPr>
                        <a:t>74h</a:t>
                      </a:r>
                    </a:p>
                    <a:p>
                      <a:pPr algn="ctr"/>
                      <a:r>
                        <a:rPr lang="fr-FR" sz="2000" b="1" dirty="0">
                          <a:solidFill>
                            <a:srgbClr val="FF0000"/>
                          </a:solidFill>
                          <a:latin typeface="+mn-lt"/>
                          <a:cs typeface="Arial" pitchFamily="34" charset="0"/>
                        </a:rPr>
                        <a:t>(+2h OPH </a:t>
                      </a:r>
                    </a:p>
                    <a:p>
                      <a:pPr algn="ctr"/>
                      <a:r>
                        <a:rPr lang="fr-FR" sz="2000" b="1" dirty="0">
                          <a:solidFill>
                            <a:srgbClr val="FF0000"/>
                          </a:solidFill>
                          <a:latin typeface="+mn-lt"/>
                          <a:cs typeface="Arial" pitchFamily="34" charset="0"/>
                        </a:rPr>
                        <a:t>&amp; 2h ORL)</a:t>
                      </a:r>
                    </a:p>
                  </a:txBody>
                  <a:tcPr/>
                </a:tc>
                <a:tc>
                  <a:txBody>
                    <a:bodyPr/>
                    <a:lstStyle/>
                    <a:p>
                      <a:pPr algn="ctr"/>
                      <a:r>
                        <a:rPr lang="fr-FR" sz="2000" b="1" dirty="0">
                          <a:solidFill>
                            <a:schemeClr val="tx1"/>
                          </a:solidFill>
                          <a:latin typeface="+mn-lt"/>
                          <a:cs typeface="Arial" pitchFamily="34" charset="0"/>
                        </a:rPr>
                        <a:t>SIDES</a:t>
                      </a:r>
                    </a:p>
                    <a:p>
                      <a:pPr algn="ctr"/>
                      <a:r>
                        <a:rPr lang="fr-FR" sz="2000" b="1" dirty="0">
                          <a:solidFill>
                            <a:schemeClr val="tx1"/>
                          </a:solidFill>
                          <a:latin typeface="+mn-lt"/>
                          <a:cs typeface="Arial" pitchFamily="34" charset="0"/>
                        </a:rPr>
                        <a:t>CC QCM/10</a:t>
                      </a:r>
                      <a:r>
                        <a:rPr lang="fr-FR" sz="2000" b="1" baseline="0" dirty="0">
                          <a:solidFill>
                            <a:schemeClr val="tx1"/>
                          </a:solidFill>
                          <a:latin typeface="+mn-lt"/>
                          <a:cs typeface="Arial" pitchFamily="34" charset="0"/>
                        </a:rPr>
                        <a:t> –</a:t>
                      </a:r>
                      <a:r>
                        <a:rPr lang="fr-FR" sz="2000" b="1" dirty="0">
                          <a:solidFill>
                            <a:schemeClr val="tx1"/>
                          </a:solidFill>
                          <a:latin typeface="+mn-lt"/>
                          <a:cs typeface="Arial" pitchFamily="34" charset="0"/>
                        </a:rPr>
                        <a:t> 1h</a:t>
                      </a:r>
                    </a:p>
                    <a:p>
                      <a:pPr algn="ctr"/>
                      <a:r>
                        <a:rPr lang="fr-FR" sz="2000" b="1" dirty="0">
                          <a:solidFill>
                            <a:schemeClr val="tx1"/>
                          </a:solidFill>
                          <a:latin typeface="+mn-lt"/>
                          <a:cs typeface="Arial" pitchFamily="34" charset="0"/>
                        </a:rPr>
                        <a:t>CF QCM/10 –</a:t>
                      </a:r>
                      <a:r>
                        <a:rPr lang="fr-FR" sz="2000" b="1" baseline="0" dirty="0">
                          <a:solidFill>
                            <a:schemeClr val="tx1"/>
                          </a:solidFill>
                          <a:latin typeface="+mn-lt"/>
                          <a:cs typeface="Arial" pitchFamily="34" charset="0"/>
                        </a:rPr>
                        <a:t> </a:t>
                      </a:r>
                      <a:r>
                        <a:rPr lang="fr-FR" sz="2000" b="1" dirty="0">
                          <a:solidFill>
                            <a:schemeClr val="tx1"/>
                          </a:solidFill>
                          <a:latin typeface="+mn-lt"/>
                          <a:cs typeface="Arial" pitchFamily="34" charset="0"/>
                        </a:rPr>
                        <a:t>1h30</a:t>
                      </a:r>
                    </a:p>
                    <a:p>
                      <a:pPr algn="ctr"/>
                      <a:r>
                        <a:rPr lang="fr-FR" sz="2000" b="1" dirty="0">
                          <a:solidFill>
                            <a:schemeClr val="tx1"/>
                          </a:solidFill>
                          <a:latin typeface="+mn-lt"/>
                          <a:cs typeface="Arial" pitchFamily="34" charset="0"/>
                        </a:rPr>
                        <a:t>[session 2</a:t>
                      </a:r>
                    </a:p>
                    <a:p>
                      <a:pPr algn="ctr"/>
                      <a:r>
                        <a:rPr lang="fr-FR" sz="2000" b="1" dirty="0">
                          <a:solidFill>
                            <a:schemeClr val="tx1"/>
                          </a:solidFill>
                          <a:latin typeface="+mn-lt"/>
                          <a:cs typeface="Arial" pitchFamily="34" charset="0"/>
                        </a:rPr>
                        <a:t>QCM/20 –</a:t>
                      </a:r>
                      <a:r>
                        <a:rPr lang="fr-FR" sz="2000" b="1" baseline="0" dirty="0">
                          <a:solidFill>
                            <a:schemeClr val="tx1"/>
                          </a:solidFill>
                          <a:latin typeface="+mn-lt"/>
                          <a:cs typeface="Arial" pitchFamily="34" charset="0"/>
                        </a:rPr>
                        <a:t> </a:t>
                      </a:r>
                      <a:r>
                        <a:rPr lang="fr-FR" sz="2000" b="1" dirty="0">
                          <a:solidFill>
                            <a:schemeClr val="tx1"/>
                          </a:solidFill>
                          <a:latin typeface="+mn-lt"/>
                          <a:cs typeface="Arial" pitchFamily="34" charset="0"/>
                        </a:rPr>
                        <a:t>1h30]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000" b="1" dirty="0">
                        <a:solidFill>
                          <a:schemeClr val="tx1"/>
                        </a:solidFill>
                        <a:latin typeface="+mn-lt"/>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a:solidFill>
                            <a:schemeClr val="tx1"/>
                          </a:solidFill>
                          <a:latin typeface="+mn-lt"/>
                          <a:cs typeface="Arial" pitchFamily="34" charset="0"/>
                        </a:rPr>
                        <a:t>≥ 10</a:t>
                      </a:r>
                    </a:p>
                    <a:p>
                      <a:pPr algn="ctr"/>
                      <a:endParaRPr lang="fr-FR" sz="2000" b="1" dirty="0">
                        <a:solidFill>
                          <a:schemeClr val="tx1"/>
                        </a:solidFill>
                        <a:latin typeface="+mn-lt"/>
                        <a:cs typeface="Arial" pitchFamily="34" charset="0"/>
                      </a:endParaRPr>
                    </a:p>
                  </a:txBody>
                  <a:tcPr/>
                </a:tc>
                <a:extLst>
                  <a:ext uri="{0D108BD9-81ED-4DB2-BD59-A6C34878D82A}">
                    <a16:rowId xmlns:a16="http://schemas.microsoft.com/office/drawing/2014/main" val="10001"/>
                  </a:ext>
                </a:extLst>
              </a:tr>
              <a:tr h="1122534">
                <a:tc>
                  <a:txBody>
                    <a:bodyPr/>
                    <a:lstStyle/>
                    <a:p>
                      <a:pPr algn="ctr"/>
                      <a:endParaRPr lang="fr-FR" sz="2000" b="1" dirty="0">
                        <a:solidFill>
                          <a:schemeClr val="tx1"/>
                        </a:solidFill>
                        <a:latin typeface="+mn-lt"/>
                        <a:cs typeface="Arial" pitchFamily="34" charset="0"/>
                      </a:endParaRPr>
                    </a:p>
                    <a:p>
                      <a:pPr algn="ctr"/>
                      <a:r>
                        <a:rPr lang="fr-FR" sz="2000" b="1" dirty="0">
                          <a:solidFill>
                            <a:schemeClr val="tx1"/>
                          </a:solidFill>
                          <a:latin typeface="+mn-lt"/>
                          <a:cs typeface="Arial" pitchFamily="34" charset="0"/>
                        </a:rPr>
                        <a:t>UE « Vis ma vie»</a:t>
                      </a:r>
                    </a:p>
                  </a:txBody>
                  <a:tcPr/>
                </a:tc>
                <a:tc>
                  <a:txBody>
                    <a:bodyPr/>
                    <a:lstStyle/>
                    <a:p>
                      <a:pPr algn="ctr"/>
                      <a:endParaRPr lang="fr-FR" sz="2000" b="1" dirty="0">
                        <a:solidFill>
                          <a:schemeClr val="tx1"/>
                        </a:solidFill>
                        <a:latin typeface="+mn-lt"/>
                        <a:cs typeface="Arial" pitchFamily="34" charset="0"/>
                      </a:endParaRPr>
                    </a:p>
                    <a:p>
                      <a:pPr algn="ctr"/>
                      <a:r>
                        <a:rPr lang="fr-FR" sz="2000" b="1" dirty="0">
                          <a:solidFill>
                            <a:schemeClr val="tx1"/>
                          </a:solidFill>
                          <a:latin typeface="+mn-lt"/>
                          <a:cs typeface="Arial" pitchFamily="34" charset="0"/>
                        </a:rPr>
                        <a:t>60h</a:t>
                      </a:r>
                    </a:p>
                  </a:txBody>
                  <a:tcPr/>
                </a:tc>
                <a:tc>
                  <a:txBody>
                    <a:bodyPr/>
                    <a:lstStyle/>
                    <a:p>
                      <a:pPr algn="ctr"/>
                      <a:endParaRPr lang="fr-FR" sz="2000" b="1" dirty="0">
                        <a:solidFill>
                          <a:schemeClr val="tx1"/>
                        </a:solidFill>
                        <a:latin typeface="+mn-lt"/>
                        <a:cs typeface="Arial" pitchFamily="34" charset="0"/>
                      </a:endParaRPr>
                    </a:p>
                    <a:p>
                      <a:pPr algn="ctr"/>
                      <a:endParaRPr lang="fr-FR" sz="2000" b="1" dirty="0">
                        <a:solidFill>
                          <a:schemeClr val="tx1"/>
                        </a:solidFill>
                        <a:latin typeface="+mn-lt"/>
                        <a:cs typeface="Arial" pitchFamily="34" charset="0"/>
                      </a:endParaRPr>
                    </a:p>
                  </a:txBody>
                  <a:tcPr/>
                </a:tc>
                <a:tc>
                  <a:txBody>
                    <a:bodyPr/>
                    <a:lstStyle/>
                    <a:p>
                      <a:pPr algn="ctr"/>
                      <a:endParaRPr lang="fr-FR" sz="2000" b="1" dirty="0">
                        <a:solidFill>
                          <a:schemeClr val="tx1"/>
                        </a:solidFill>
                        <a:latin typeface="+mn-lt"/>
                        <a:cs typeface="Arial" pitchFamily="34" charset="0"/>
                      </a:endParaRPr>
                    </a:p>
                    <a:p>
                      <a:pPr algn="ctr"/>
                      <a:r>
                        <a:rPr lang="fr-FR" sz="2000" b="1" baseline="0" dirty="0">
                          <a:solidFill>
                            <a:schemeClr val="tx1"/>
                          </a:solidFill>
                          <a:latin typeface="+mn-lt"/>
                          <a:cs typeface="Arial" pitchFamily="34" charset="0"/>
                        </a:rPr>
                        <a:t>29/01-02/02 + 13-17/05 </a:t>
                      </a:r>
                      <a:endParaRPr lang="fr-FR" sz="2000" b="1" dirty="0">
                        <a:solidFill>
                          <a:schemeClr val="tx1"/>
                        </a:solidFill>
                        <a:latin typeface="+mn-lt"/>
                        <a:cs typeface="Arial" pitchFamily="34" charset="0"/>
                      </a:endParaRPr>
                    </a:p>
                  </a:txBody>
                  <a:tcPr/>
                </a:tc>
                <a:extLst>
                  <a:ext uri="{0D108BD9-81ED-4DB2-BD59-A6C34878D82A}">
                    <a16:rowId xmlns:a16="http://schemas.microsoft.com/office/drawing/2014/main" val="10002"/>
                  </a:ext>
                </a:extLst>
              </a:tr>
              <a:tr h="1383589">
                <a:tc>
                  <a:txBody>
                    <a:bodyPr/>
                    <a:lstStyle/>
                    <a:p>
                      <a:pPr algn="ctr"/>
                      <a:endParaRPr lang="fr-FR" sz="2000" b="1" dirty="0">
                        <a:solidFill>
                          <a:schemeClr val="tx1"/>
                        </a:solidFill>
                        <a:latin typeface="+mn-lt"/>
                        <a:cs typeface="Arial" pitchFamily="34" charset="0"/>
                      </a:endParaRPr>
                    </a:p>
                    <a:p>
                      <a:pPr algn="ctr"/>
                      <a:r>
                        <a:rPr lang="fr-FR" sz="2000" b="1" dirty="0">
                          <a:solidFill>
                            <a:schemeClr val="tx1"/>
                          </a:solidFill>
                          <a:latin typeface="+mn-lt"/>
                          <a:cs typeface="Arial" pitchFamily="34" charset="0"/>
                        </a:rPr>
                        <a:t>Anglais</a:t>
                      </a:r>
                    </a:p>
                    <a:p>
                      <a:pPr algn="ctr"/>
                      <a:endParaRPr lang="fr-FR" sz="2000" b="1" dirty="0">
                        <a:solidFill>
                          <a:schemeClr val="tx1"/>
                        </a:solidFill>
                        <a:latin typeface="+mn-lt"/>
                        <a:cs typeface="Arial" pitchFamily="34" charset="0"/>
                      </a:endParaRPr>
                    </a:p>
                  </a:txBody>
                  <a:tcPr/>
                </a:tc>
                <a:tc>
                  <a:txBody>
                    <a:bodyPr/>
                    <a:lstStyle/>
                    <a:p>
                      <a:pPr algn="ctr"/>
                      <a:endParaRPr lang="fr-FR" sz="2000" b="1" dirty="0">
                        <a:solidFill>
                          <a:schemeClr val="tx1"/>
                        </a:solidFill>
                        <a:latin typeface="+mn-lt"/>
                        <a:cs typeface="Arial" pitchFamily="34" charset="0"/>
                      </a:endParaRPr>
                    </a:p>
                    <a:p>
                      <a:pPr algn="ctr"/>
                      <a:r>
                        <a:rPr lang="fr-FR" sz="2000" b="1" dirty="0">
                          <a:solidFill>
                            <a:schemeClr val="tx1"/>
                          </a:solidFill>
                          <a:latin typeface="+mn-lt"/>
                          <a:cs typeface="Arial" pitchFamily="34" charset="0"/>
                        </a:rPr>
                        <a:t>20h</a:t>
                      </a:r>
                    </a:p>
                  </a:txBody>
                  <a:tcPr/>
                </a:tc>
                <a:tc>
                  <a:txBody>
                    <a:bodyPr/>
                    <a:lstStyle/>
                    <a:p>
                      <a:pPr algn="ctr"/>
                      <a:endParaRPr lang="fr-FR" sz="2000" b="1" dirty="0">
                        <a:solidFill>
                          <a:schemeClr val="tx1"/>
                        </a:solidFill>
                        <a:latin typeface="+mn-lt"/>
                        <a:cs typeface="Arial" pitchFamily="34" charset="0"/>
                      </a:endParaRPr>
                    </a:p>
                    <a:p>
                      <a:pPr algn="ctr"/>
                      <a:r>
                        <a:rPr lang="fr-FR" sz="2000" b="1" dirty="0">
                          <a:solidFill>
                            <a:schemeClr val="tx1"/>
                          </a:solidFill>
                          <a:latin typeface="+mn-lt"/>
                          <a:cs typeface="Arial" pitchFamily="34" charset="0"/>
                        </a:rPr>
                        <a:t>Test vocabulaire  SIDES/4</a:t>
                      </a:r>
                    </a:p>
                    <a:p>
                      <a:pPr algn="ctr"/>
                      <a:r>
                        <a:rPr lang="fr-FR" sz="2000" b="1" dirty="0">
                          <a:solidFill>
                            <a:schemeClr val="tx1"/>
                          </a:solidFill>
                          <a:latin typeface="+mn-lt"/>
                          <a:cs typeface="Arial" pitchFamily="34" charset="0"/>
                        </a:rPr>
                        <a:t>+ exposé oral/12</a:t>
                      </a:r>
                    </a:p>
                    <a:p>
                      <a:pPr algn="ctr"/>
                      <a:r>
                        <a:rPr lang="fr-FR" sz="2000" b="1" dirty="0">
                          <a:solidFill>
                            <a:schemeClr val="tx1"/>
                          </a:solidFill>
                          <a:latin typeface="+mn-lt"/>
                          <a:cs typeface="Arial" pitchFamily="34" charset="0"/>
                        </a:rPr>
                        <a:t>+ validation </a:t>
                      </a:r>
                      <a:r>
                        <a:rPr lang="fr-FR" sz="2000" b="1" dirty="0" err="1">
                          <a:solidFill>
                            <a:schemeClr val="tx1"/>
                          </a:solidFill>
                          <a:latin typeface="+mn-lt"/>
                          <a:cs typeface="Arial" pitchFamily="34" charset="0"/>
                        </a:rPr>
                        <a:t>Myschool</a:t>
                      </a:r>
                      <a:r>
                        <a:rPr lang="fr-FR" sz="2000" b="1" dirty="0">
                          <a:solidFill>
                            <a:schemeClr val="tx1"/>
                          </a:solidFill>
                          <a:latin typeface="+mn-lt"/>
                          <a:cs typeface="Arial" pitchFamily="34" charset="0"/>
                        </a:rPr>
                        <a:t>/4</a:t>
                      </a:r>
                    </a:p>
                    <a:p>
                      <a:pPr algn="ctr"/>
                      <a:r>
                        <a:rPr lang="fr-FR" sz="2000" b="1" dirty="0">
                          <a:solidFill>
                            <a:schemeClr val="tx1"/>
                          </a:solidFill>
                          <a:latin typeface="+mn-lt"/>
                          <a:cs typeface="Arial" pitchFamily="34" charset="0"/>
                        </a:rPr>
                        <a:t> </a:t>
                      </a:r>
                    </a:p>
                  </a:txBody>
                  <a:tcPr/>
                </a:tc>
                <a:tc>
                  <a:txBody>
                    <a:bodyPr/>
                    <a:lstStyle/>
                    <a:p>
                      <a:pPr algn="ctr"/>
                      <a:endParaRPr lang="fr-FR" sz="2000" b="1" dirty="0">
                        <a:solidFill>
                          <a:schemeClr val="tx1"/>
                        </a:solidFill>
                        <a:latin typeface="+mn-lt"/>
                        <a:cs typeface="Arial" pitchFamily="34" charset="0"/>
                      </a:endParaRPr>
                    </a:p>
                    <a:p>
                      <a:pPr algn="ctr"/>
                      <a:r>
                        <a:rPr lang="fr-FR" sz="2000" b="1" dirty="0">
                          <a:solidFill>
                            <a:schemeClr val="tx1"/>
                          </a:solidFill>
                          <a:latin typeface="+mn-lt"/>
                          <a:cs typeface="Arial" pitchFamily="34" charset="0"/>
                        </a:rPr>
                        <a:t>Validation</a:t>
                      </a:r>
                    </a:p>
                  </a:txBody>
                  <a:tcPr/>
                </a:tc>
                <a:extLst>
                  <a:ext uri="{0D108BD9-81ED-4DB2-BD59-A6C34878D82A}">
                    <a16:rowId xmlns:a16="http://schemas.microsoft.com/office/drawing/2014/main" val="10003"/>
                  </a:ext>
                </a:extLst>
              </a:tr>
              <a:tr h="1122534">
                <a:tc>
                  <a:txBody>
                    <a:bodyPr/>
                    <a:lstStyle/>
                    <a:p>
                      <a:pPr algn="ctr"/>
                      <a:endParaRPr lang="fr-FR" sz="2000" b="1" dirty="0">
                        <a:solidFill>
                          <a:schemeClr val="tx1"/>
                        </a:solidFill>
                        <a:latin typeface="+mn-lt"/>
                        <a:cs typeface="Arial" pitchFamily="34" charset="0"/>
                      </a:endParaRPr>
                    </a:p>
                    <a:p>
                      <a:pPr algn="ctr"/>
                      <a:r>
                        <a:rPr lang="fr-FR" sz="2000" b="1" dirty="0">
                          <a:solidFill>
                            <a:schemeClr val="tx1"/>
                          </a:solidFill>
                          <a:latin typeface="+mn-lt"/>
                          <a:cs typeface="Arial" pitchFamily="34" charset="0"/>
                        </a:rPr>
                        <a:t>Appareil Locomoteur</a:t>
                      </a:r>
                    </a:p>
                    <a:p>
                      <a:pPr algn="ctr"/>
                      <a:endParaRPr lang="fr-FR" sz="2000" b="1" dirty="0">
                        <a:solidFill>
                          <a:schemeClr val="tx1"/>
                        </a:solidFill>
                        <a:latin typeface="+mn-lt"/>
                        <a:cs typeface="Arial" pitchFamily="34" charset="0"/>
                      </a:endParaRPr>
                    </a:p>
                  </a:txBody>
                  <a:tcPr/>
                </a:tc>
                <a:tc>
                  <a:txBody>
                    <a:bodyPr/>
                    <a:lstStyle/>
                    <a:p>
                      <a:pPr algn="ctr"/>
                      <a:endParaRPr lang="fr-FR" sz="2000" b="1" dirty="0">
                        <a:solidFill>
                          <a:schemeClr val="tx1"/>
                        </a:solidFill>
                        <a:latin typeface="+mn-lt"/>
                        <a:cs typeface="Arial" pitchFamily="34" charset="0"/>
                      </a:endParaRPr>
                    </a:p>
                    <a:p>
                      <a:pPr algn="ctr"/>
                      <a:r>
                        <a:rPr lang="fr-FR" sz="2000" b="1" dirty="0">
                          <a:solidFill>
                            <a:schemeClr val="tx1"/>
                          </a:solidFill>
                          <a:latin typeface="+mn-lt"/>
                          <a:cs typeface="Arial" pitchFamily="34" charset="0"/>
                        </a:rPr>
                        <a:t>14h</a:t>
                      </a:r>
                    </a:p>
                  </a:txBody>
                  <a:tcPr/>
                </a:tc>
                <a:tc>
                  <a:txBody>
                    <a:bodyPr/>
                    <a:lstStyle/>
                    <a:p>
                      <a:pPr algn="ctr"/>
                      <a:endParaRPr lang="fr-FR" sz="2000" b="1" dirty="0">
                        <a:solidFill>
                          <a:schemeClr val="tx1"/>
                        </a:solidFill>
                        <a:latin typeface="+mn-lt"/>
                        <a:cs typeface="Arial" pitchFamily="34" charset="0"/>
                      </a:endParaRPr>
                    </a:p>
                    <a:p>
                      <a:pPr algn="ctr"/>
                      <a:r>
                        <a:rPr lang="fr-FR" sz="2000" b="1" dirty="0">
                          <a:solidFill>
                            <a:schemeClr val="tx1"/>
                          </a:solidFill>
                          <a:latin typeface="+mn-lt"/>
                          <a:cs typeface="Arial" pitchFamily="34" charset="0"/>
                        </a:rPr>
                        <a:t>QCM/5</a:t>
                      </a:r>
                      <a:r>
                        <a:rPr lang="fr-FR" sz="2000" b="1" baseline="0" dirty="0">
                          <a:solidFill>
                            <a:schemeClr val="tx1"/>
                          </a:solidFill>
                          <a:latin typeface="+mn-lt"/>
                          <a:cs typeface="Arial" pitchFamily="34" charset="0"/>
                        </a:rPr>
                        <a:t> – 45min</a:t>
                      </a:r>
                      <a:endParaRPr lang="fr-FR" sz="2000" b="1" dirty="0">
                        <a:solidFill>
                          <a:schemeClr val="tx1"/>
                        </a:solidFill>
                        <a:latin typeface="+mn-lt"/>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a:solidFill>
                            <a:schemeClr val="tx1"/>
                          </a:solidFill>
                          <a:latin typeface="+mn-lt"/>
                          <a:cs typeface="Arial" pitchFamily="34" charset="0"/>
                        </a:rPr>
                        <a:t>[2 sessions]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000" b="1" dirty="0">
                        <a:solidFill>
                          <a:schemeClr val="tx1"/>
                        </a:solidFill>
                        <a:latin typeface="+mn-lt"/>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a:solidFill>
                            <a:schemeClr val="tx1"/>
                          </a:solidFill>
                          <a:latin typeface="+mn-lt"/>
                          <a:cs typeface="Arial" pitchFamily="34" charset="0"/>
                        </a:rPr>
                        <a:t>≥ 10</a:t>
                      </a:r>
                    </a:p>
                    <a:p>
                      <a:pPr algn="ctr"/>
                      <a:endParaRPr lang="fr-FR" sz="2000" b="1" dirty="0">
                        <a:solidFill>
                          <a:schemeClr val="tx1"/>
                        </a:solidFill>
                        <a:latin typeface="+mn-lt"/>
                        <a:cs typeface="Arial"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28166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5465485C-15AD-4AED-931D-DFD74BE151D7}"/>
              </a:ext>
            </a:extLst>
          </p:cNvPr>
          <p:cNvGraphicFramePr>
            <a:graphicFrameLocks noGrp="1"/>
          </p:cNvGraphicFramePr>
          <p:nvPr>
            <p:extLst>
              <p:ext uri="{D42A27DB-BD31-4B8C-83A1-F6EECF244321}">
                <p14:modId xmlns:p14="http://schemas.microsoft.com/office/powerpoint/2010/main" val="3425527844"/>
              </p:ext>
            </p:extLst>
          </p:nvPr>
        </p:nvGraphicFramePr>
        <p:xfrm>
          <a:off x="179512" y="1556792"/>
          <a:ext cx="8712968" cy="4203686"/>
        </p:xfrm>
        <a:graphic>
          <a:graphicData uri="http://schemas.openxmlformats.org/drawingml/2006/table">
            <a:tbl>
              <a:tblPr firstRow="1" bandRow="1">
                <a:tableStyleId>{073A0DAA-6AF3-43AB-8588-CEC1D06C72B9}</a:tableStyleId>
              </a:tblPr>
              <a:tblGrid>
                <a:gridCol w="2178242">
                  <a:extLst>
                    <a:ext uri="{9D8B030D-6E8A-4147-A177-3AD203B41FA5}">
                      <a16:colId xmlns:a16="http://schemas.microsoft.com/office/drawing/2014/main" val="1875789211"/>
                    </a:ext>
                  </a:extLst>
                </a:gridCol>
                <a:gridCol w="1464064">
                  <a:extLst>
                    <a:ext uri="{9D8B030D-6E8A-4147-A177-3AD203B41FA5}">
                      <a16:colId xmlns:a16="http://schemas.microsoft.com/office/drawing/2014/main" val="1499769642"/>
                    </a:ext>
                  </a:extLst>
                </a:gridCol>
                <a:gridCol w="3070964">
                  <a:extLst>
                    <a:ext uri="{9D8B030D-6E8A-4147-A177-3AD203B41FA5}">
                      <a16:colId xmlns:a16="http://schemas.microsoft.com/office/drawing/2014/main" val="1558665429"/>
                    </a:ext>
                  </a:extLst>
                </a:gridCol>
                <a:gridCol w="1999698">
                  <a:extLst>
                    <a:ext uri="{9D8B030D-6E8A-4147-A177-3AD203B41FA5}">
                      <a16:colId xmlns:a16="http://schemas.microsoft.com/office/drawing/2014/main" val="65802912"/>
                    </a:ext>
                  </a:extLst>
                </a:gridCol>
              </a:tblGrid>
              <a:tr h="847379">
                <a:tc>
                  <a:txBody>
                    <a:bodyPr/>
                    <a:lstStyle/>
                    <a:p>
                      <a:pPr algn="ctr"/>
                      <a:endParaRPr lang="fr-FR" dirty="0">
                        <a:latin typeface="+mn-lt"/>
                        <a:cs typeface="Arial" pitchFamily="34" charset="0"/>
                      </a:endParaRPr>
                    </a:p>
                    <a:p>
                      <a:pPr algn="ctr"/>
                      <a:r>
                        <a:rPr lang="fr-FR" dirty="0">
                          <a:latin typeface="+mn-lt"/>
                          <a:cs typeface="Arial" pitchFamily="34" charset="0"/>
                        </a:rPr>
                        <a:t>UE</a:t>
                      </a:r>
                    </a:p>
                  </a:txBody>
                  <a:tcPr/>
                </a:tc>
                <a:tc>
                  <a:txBody>
                    <a:bodyPr/>
                    <a:lstStyle/>
                    <a:p>
                      <a:pPr algn="ctr"/>
                      <a:endParaRPr lang="fr-FR" dirty="0">
                        <a:latin typeface="+mn-lt"/>
                        <a:cs typeface="Arial" pitchFamily="34" charset="0"/>
                      </a:endParaRPr>
                    </a:p>
                    <a:p>
                      <a:pPr algn="ctr"/>
                      <a:r>
                        <a:rPr lang="fr-FR" dirty="0">
                          <a:latin typeface="+mn-lt"/>
                          <a:cs typeface="Arial" pitchFamily="34" charset="0"/>
                        </a:rPr>
                        <a:t>Vol</a:t>
                      </a:r>
                      <a:r>
                        <a:rPr lang="fr-FR" baseline="0" dirty="0">
                          <a:latin typeface="+mn-lt"/>
                          <a:cs typeface="Arial" pitchFamily="34" charset="0"/>
                        </a:rPr>
                        <a:t> horaire</a:t>
                      </a:r>
                      <a:endParaRPr lang="fr-FR" dirty="0">
                        <a:latin typeface="+mn-lt"/>
                        <a:cs typeface="Arial" pitchFamily="34" charset="0"/>
                      </a:endParaRPr>
                    </a:p>
                  </a:txBody>
                  <a:tcPr/>
                </a:tc>
                <a:tc>
                  <a:txBody>
                    <a:bodyPr/>
                    <a:lstStyle/>
                    <a:p>
                      <a:pPr algn="ctr"/>
                      <a:endParaRPr lang="fr-FR" dirty="0">
                        <a:latin typeface="+mn-lt"/>
                        <a:cs typeface="Arial" pitchFamily="34" charset="0"/>
                      </a:endParaRPr>
                    </a:p>
                    <a:p>
                      <a:pPr algn="ctr"/>
                      <a:r>
                        <a:rPr lang="fr-FR" dirty="0">
                          <a:latin typeface="+mn-lt"/>
                          <a:cs typeface="Arial" pitchFamily="34" charset="0"/>
                        </a:rPr>
                        <a:t>Modalités</a:t>
                      </a:r>
                    </a:p>
                    <a:p>
                      <a:pPr algn="ctr"/>
                      <a:r>
                        <a:rPr lang="fr-FR" dirty="0">
                          <a:latin typeface="+mn-lt"/>
                          <a:cs typeface="Arial" pitchFamily="34" charset="0"/>
                        </a:rPr>
                        <a:t>d’examen</a:t>
                      </a:r>
                    </a:p>
                  </a:txBody>
                  <a:tcPr/>
                </a:tc>
                <a:tc>
                  <a:txBody>
                    <a:bodyPr/>
                    <a:lstStyle/>
                    <a:p>
                      <a:pPr algn="ctr"/>
                      <a:r>
                        <a:rPr lang="fr-FR" dirty="0">
                          <a:latin typeface="+mn-lt"/>
                          <a:cs typeface="Arial" pitchFamily="34" charset="0"/>
                        </a:rPr>
                        <a:t>Validation</a:t>
                      </a:r>
                    </a:p>
                    <a:p>
                      <a:pPr algn="ctr"/>
                      <a:r>
                        <a:rPr lang="fr-FR" baseline="0" dirty="0">
                          <a:solidFill>
                            <a:srgbClr val="FFFF00"/>
                          </a:solidFill>
                          <a:latin typeface="+mn-lt"/>
                          <a:cs typeface="Arial" pitchFamily="34" charset="0"/>
                        </a:rPr>
                        <a:t>Aucune c</a:t>
                      </a:r>
                      <a:r>
                        <a:rPr lang="fr-FR" dirty="0">
                          <a:solidFill>
                            <a:srgbClr val="FFFF00"/>
                          </a:solidFill>
                          <a:latin typeface="+mn-lt"/>
                          <a:cs typeface="Arial" pitchFamily="34" charset="0"/>
                        </a:rPr>
                        <a:t>ompensation</a:t>
                      </a:r>
                    </a:p>
                  </a:txBody>
                  <a:tcPr/>
                </a:tc>
                <a:extLst>
                  <a:ext uri="{0D108BD9-81ED-4DB2-BD59-A6C34878D82A}">
                    <a16:rowId xmlns:a16="http://schemas.microsoft.com/office/drawing/2014/main" val="895778080"/>
                  </a:ext>
                </a:extLst>
              </a:tr>
              <a:tr h="1644643">
                <a:tc>
                  <a:txBody>
                    <a:bodyPr/>
                    <a:lstStyle/>
                    <a:p>
                      <a:pPr algn="ctr"/>
                      <a:endParaRPr lang="fr-FR" sz="2000" b="1" dirty="0">
                        <a:solidFill>
                          <a:schemeClr val="tx1"/>
                        </a:solidFill>
                        <a:latin typeface="+mn-lt"/>
                        <a:cs typeface="Arial" pitchFamily="34" charset="0"/>
                      </a:endParaRPr>
                    </a:p>
                    <a:p>
                      <a:pPr algn="ctr"/>
                      <a:r>
                        <a:rPr lang="fr-FR" sz="2000" b="1" dirty="0">
                          <a:solidFill>
                            <a:schemeClr val="tx1"/>
                          </a:solidFill>
                          <a:latin typeface="+mn-lt"/>
                          <a:cs typeface="Arial" pitchFamily="34" charset="0"/>
                        </a:rPr>
                        <a:t>Bases moléculaires et cellulaires des pathologies</a:t>
                      </a:r>
                    </a:p>
                  </a:txBody>
                  <a:tcPr/>
                </a:tc>
                <a:tc>
                  <a:txBody>
                    <a:bodyPr/>
                    <a:lstStyle/>
                    <a:p>
                      <a:pPr algn="ctr"/>
                      <a:endParaRPr lang="fr-FR" sz="2000" b="1" dirty="0">
                        <a:solidFill>
                          <a:schemeClr val="tx1"/>
                        </a:solidFill>
                        <a:latin typeface="+mn-lt"/>
                        <a:cs typeface="Arial" pitchFamily="34" charset="0"/>
                      </a:endParaRPr>
                    </a:p>
                    <a:p>
                      <a:pPr algn="ctr"/>
                      <a:r>
                        <a:rPr lang="fr-FR" sz="2000" b="1" dirty="0">
                          <a:solidFill>
                            <a:schemeClr val="tx1"/>
                          </a:solidFill>
                          <a:latin typeface="+mn-lt"/>
                          <a:cs typeface="Arial" pitchFamily="34" charset="0"/>
                        </a:rPr>
                        <a:t>14h</a:t>
                      </a:r>
                    </a:p>
                  </a:txBody>
                  <a:tcPr/>
                </a:tc>
                <a:tc>
                  <a:txBody>
                    <a:bodyPr/>
                    <a:lstStyle/>
                    <a:p>
                      <a:pPr algn="ctr"/>
                      <a:endParaRPr lang="fr-FR" sz="2000" b="1" dirty="0">
                        <a:solidFill>
                          <a:srgbClr val="FF0000"/>
                        </a:solidFill>
                        <a:latin typeface="+mn-lt"/>
                        <a:cs typeface="Arial" pitchFamily="34" charset="0"/>
                      </a:endParaRPr>
                    </a:p>
                    <a:p>
                      <a:pPr algn="ctr"/>
                      <a:r>
                        <a:rPr lang="fr-FR" sz="2000" b="1" dirty="0">
                          <a:solidFill>
                            <a:schemeClr val="tx1"/>
                          </a:solidFill>
                          <a:latin typeface="+mn-lt"/>
                          <a:cs typeface="Arial" pitchFamily="34" charset="0"/>
                        </a:rPr>
                        <a:t>SIDES/10 30 min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000" b="1" dirty="0">
                        <a:solidFill>
                          <a:schemeClr val="tx1"/>
                        </a:solidFill>
                        <a:latin typeface="+mn-lt"/>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a:solidFill>
                            <a:schemeClr val="tx1"/>
                          </a:solidFill>
                          <a:latin typeface="+mn-lt"/>
                          <a:cs typeface="Arial" pitchFamily="34" charset="0"/>
                        </a:rPr>
                        <a:t>≥ 10</a:t>
                      </a:r>
                    </a:p>
                    <a:p>
                      <a:pPr algn="ctr"/>
                      <a:endParaRPr lang="fr-FR" sz="2000" b="1" dirty="0">
                        <a:solidFill>
                          <a:schemeClr val="tx1"/>
                        </a:solidFill>
                        <a:latin typeface="+mn-lt"/>
                        <a:cs typeface="Arial" pitchFamily="34" charset="0"/>
                      </a:endParaRPr>
                    </a:p>
                  </a:txBody>
                  <a:tcPr/>
                </a:tc>
                <a:extLst>
                  <a:ext uri="{0D108BD9-81ED-4DB2-BD59-A6C34878D82A}">
                    <a16:rowId xmlns:a16="http://schemas.microsoft.com/office/drawing/2014/main" val="3375050915"/>
                  </a:ext>
                </a:extLst>
              </a:tr>
              <a:tr h="1644643">
                <a:tc>
                  <a:txBody>
                    <a:bodyPr/>
                    <a:lstStyle/>
                    <a:p>
                      <a:pPr algn="ctr"/>
                      <a:endParaRPr lang="fr-FR" sz="2000" b="1" dirty="0">
                        <a:solidFill>
                          <a:schemeClr val="tx1"/>
                        </a:solidFill>
                        <a:latin typeface="+mn-lt"/>
                        <a:cs typeface="Arial" pitchFamily="34" charset="0"/>
                      </a:endParaRPr>
                    </a:p>
                    <a:p>
                      <a:pPr algn="ctr"/>
                      <a:r>
                        <a:rPr lang="fr-FR" sz="2000" b="1" dirty="0">
                          <a:solidFill>
                            <a:schemeClr val="tx1"/>
                          </a:solidFill>
                          <a:latin typeface="+mn-lt"/>
                          <a:cs typeface="Arial" pitchFamily="34" charset="0"/>
                        </a:rPr>
                        <a:t>Immunologie </a:t>
                      </a:r>
                    </a:p>
                    <a:p>
                      <a:pPr algn="ctr"/>
                      <a:r>
                        <a:rPr lang="fr-FR" sz="2000" b="1" dirty="0">
                          <a:solidFill>
                            <a:schemeClr val="tx1"/>
                          </a:solidFill>
                          <a:latin typeface="+mn-lt"/>
                          <a:cs typeface="Arial" pitchFamily="34" charset="0"/>
                        </a:rPr>
                        <a:t>et </a:t>
                      </a:r>
                      <a:r>
                        <a:rPr lang="fr-FR" sz="2000" b="1" dirty="0" err="1">
                          <a:solidFill>
                            <a:schemeClr val="tx1"/>
                          </a:solidFill>
                          <a:latin typeface="+mn-lt"/>
                          <a:cs typeface="Arial" pitchFamily="34" charset="0"/>
                        </a:rPr>
                        <a:t>immuno</a:t>
                      </a:r>
                      <a:r>
                        <a:rPr lang="fr-FR" sz="2000" b="1" dirty="0">
                          <a:solidFill>
                            <a:schemeClr val="tx1"/>
                          </a:solidFill>
                          <a:latin typeface="+mn-lt"/>
                          <a:cs typeface="Arial" pitchFamily="34" charset="0"/>
                        </a:rPr>
                        <a:t>-intervention</a:t>
                      </a:r>
                    </a:p>
                  </a:txBody>
                  <a:tcPr/>
                </a:tc>
                <a:tc>
                  <a:txBody>
                    <a:bodyPr/>
                    <a:lstStyle/>
                    <a:p>
                      <a:pPr algn="ctr"/>
                      <a:endParaRPr lang="fr-FR" sz="2000" b="1" dirty="0">
                        <a:solidFill>
                          <a:schemeClr val="tx1"/>
                        </a:solidFill>
                        <a:latin typeface="+mn-lt"/>
                        <a:cs typeface="Arial" pitchFamily="34" charset="0"/>
                      </a:endParaRPr>
                    </a:p>
                    <a:p>
                      <a:pPr algn="ctr"/>
                      <a:r>
                        <a:rPr lang="fr-FR" sz="2000" b="1" dirty="0">
                          <a:solidFill>
                            <a:schemeClr val="tx1"/>
                          </a:solidFill>
                          <a:latin typeface="+mn-lt"/>
                          <a:cs typeface="Arial" pitchFamily="34" charset="0"/>
                        </a:rPr>
                        <a:t>20h</a:t>
                      </a:r>
                    </a:p>
                  </a:txBody>
                  <a:tcPr/>
                </a:tc>
                <a:tc>
                  <a:txBody>
                    <a:bodyPr/>
                    <a:lstStyle/>
                    <a:p>
                      <a:pPr algn="ctr"/>
                      <a:endParaRPr lang="fr-FR" sz="2000" b="1" dirty="0">
                        <a:solidFill>
                          <a:schemeClr val="tx1"/>
                        </a:solidFill>
                        <a:latin typeface="+mn-lt"/>
                        <a:cs typeface="Arial" pitchFamily="34" charset="0"/>
                      </a:endParaRPr>
                    </a:p>
                    <a:p>
                      <a:pPr algn="ctr"/>
                      <a:r>
                        <a:rPr lang="fr-FR" sz="2000" b="1" dirty="0">
                          <a:solidFill>
                            <a:schemeClr val="tx1"/>
                          </a:solidFill>
                          <a:latin typeface="+mn-lt"/>
                          <a:cs typeface="Arial" pitchFamily="34" charset="0"/>
                        </a:rPr>
                        <a:t>QCM/10 </a:t>
                      </a:r>
                    </a:p>
                    <a:p>
                      <a:pPr algn="ctr"/>
                      <a:r>
                        <a:rPr lang="fr-FR" sz="2000" b="1" dirty="0">
                          <a:solidFill>
                            <a:schemeClr val="tx1"/>
                          </a:solidFill>
                          <a:latin typeface="+mn-lt"/>
                          <a:cs typeface="Arial" pitchFamily="34" charset="0"/>
                        </a:rPr>
                        <a:t>45min</a:t>
                      </a:r>
                    </a:p>
                  </a:txBody>
                  <a:tcPr/>
                </a:tc>
                <a:tc>
                  <a:txBody>
                    <a:bodyPr/>
                    <a:lstStyle/>
                    <a:p>
                      <a:pPr algn="ctr"/>
                      <a:endParaRPr lang="fr-FR" sz="2000" b="1" dirty="0">
                        <a:solidFill>
                          <a:schemeClr val="tx1"/>
                        </a:solidFill>
                        <a:latin typeface="+mn-lt"/>
                        <a:cs typeface="Arial" pitchFamily="34" charset="0"/>
                      </a:endParaRPr>
                    </a:p>
                    <a:p>
                      <a:pPr algn="ctr"/>
                      <a:r>
                        <a:rPr lang="fr-FR" sz="2000" b="1" dirty="0">
                          <a:solidFill>
                            <a:schemeClr val="tx1"/>
                          </a:solidFill>
                          <a:latin typeface="+mn-lt"/>
                          <a:cs typeface="Arial" pitchFamily="34" charset="0"/>
                        </a:rPr>
                        <a:t>QCM/10 45 min</a:t>
                      </a:r>
                    </a:p>
                  </a:txBody>
                  <a:tcPr/>
                </a:tc>
                <a:extLst>
                  <a:ext uri="{0D108BD9-81ED-4DB2-BD59-A6C34878D82A}">
                    <a16:rowId xmlns:a16="http://schemas.microsoft.com/office/drawing/2014/main" val="933151201"/>
                  </a:ext>
                </a:extLst>
              </a:tr>
            </a:tbl>
          </a:graphicData>
        </a:graphic>
      </p:graphicFrame>
    </p:spTree>
    <p:extLst>
      <p:ext uri="{BB962C8B-B14F-4D97-AF65-F5344CB8AC3E}">
        <p14:creationId xmlns:p14="http://schemas.microsoft.com/office/powerpoint/2010/main" val="4168008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205880"/>
            <a:ext cx="8640960" cy="1935088"/>
          </a:xfrm>
        </p:spPr>
        <p:txBody>
          <a:bodyPr>
            <a:normAutofit fontScale="90000"/>
          </a:bodyPr>
          <a:lstStyle/>
          <a:p>
            <a:pPr algn="ctr"/>
            <a:r>
              <a:rPr lang="fr-FR" dirty="0">
                <a:latin typeface="+mn-lt"/>
                <a:cs typeface="Arial" panose="020B0604020202020204" pitchFamily="34" charset="0"/>
              </a:rPr>
              <a:t>Anglais</a:t>
            </a:r>
            <a:br>
              <a:rPr lang="fr-FR" dirty="0">
                <a:latin typeface="+mn-lt"/>
                <a:cs typeface="Arial" panose="020B0604020202020204" pitchFamily="34" charset="0"/>
              </a:rPr>
            </a:br>
            <a:br>
              <a:rPr lang="fr-FR" dirty="0">
                <a:latin typeface="+mn-lt"/>
                <a:cs typeface="Arial" panose="020B0604020202020204" pitchFamily="34" charset="0"/>
              </a:rPr>
            </a:br>
            <a:r>
              <a:rPr lang="fr-FR" sz="4000" dirty="0">
                <a:latin typeface="+mn-lt"/>
                <a:cs typeface="Arial" panose="020B0604020202020204" pitchFamily="34" charset="0"/>
              </a:rPr>
              <a:t>Mme Barbara </a:t>
            </a:r>
            <a:r>
              <a:rPr lang="fr-FR" sz="4000" dirty="0" err="1">
                <a:latin typeface="+mn-lt"/>
                <a:cs typeface="Arial" panose="020B0604020202020204" pitchFamily="34" charset="0"/>
              </a:rPr>
              <a:t>Schaff</a:t>
            </a:r>
            <a:endParaRPr lang="fr-FR" sz="4000" dirty="0">
              <a:latin typeface="+mn-lt"/>
              <a:cs typeface="Arial" panose="020B0604020202020204" pitchFamily="34" charset="0"/>
            </a:endParaRPr>
          </a:p>
        </p:txBody>
      </p:sp>
    </p:spTree>
    <p:extLst>
      <p:ext uri="{BB962C8B-B14F-4D97-AF65-F5344CB8AC3E}">
        <p14:creationId xmlns:p14="http://schemas.microsoft.com/office/powerpoint/2010/main" val="2549703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51520" y="1196752"/>
            <a:ext cx="8640960" cy="1470025"/>
          </a:xfrm>
        </p:spPr>
        <p:txBody>
          <a:bodyPr>
            <a:normAutofit/>
          </a:bodyPr>
          <a:lstStyle/>
          <a:p>
            <a:r>
              <a:rPr lang="fr-FR" dirty="0">
                <a:latin typeface="+mn-lt"/>
                <a:cs typeface="Arial" pitchFamily="34" charset="0"/>
              </a:rPr>
              <a:t>FGSM-2</a:t>
            </a:r>
            <a:br>
              <a:rPr lang="fr-FR" dirty="0">
                <a:latin typeface="+mn-lt"/>
                <a:cs typeface="Arial" pitchFamily="34" charset="0"/>
              </a:rPr>
            </a:br>
            <a:r>
              <a:rPr lang="fr-FR" dirty="0">
                <a:latin typeface="+mn-lt"/>
                <a:cs typeface="Arial" pitchFamily="34" charset="0"/>
              </a:rPr>
              <a:t>2023 - 2024</a:t>
            </a:r>
          </a:p>
        </p:txBody>
      </p:sp>
      <p:sp>
        <p:nvSpPr>
          <p:cNvPr id="3" name="Sous-titre 2"/>
          <p:cNvSpPr>
            <a:spLocks noGrp="1"/>
          </p:cNvSpPr>
          <p:nvPr>
            <p:ph type="subTitle" idx="1"/>
          </p:nvPr>
        </p:nvSpPr>
        <p:spPr>
          <a:xfrm>
            <a:off x="107504" y="2708920"/>
            <a:ext cx="8856984" cy="3384376"/>
          </a:xfrm>
        </p:spPr>
        <p:txBody>
          <a:bodyPr>
            <a:normAutofit/>
          </a:bodyPr>
          <a:lstStyle/>
          <a:p>
            <a:endParaRPr lang="fr-FR" dirty="0">
              <a:solidFill>
                <a:schemeClr val="tx1"/>
              </a:solidFill>
              <a:latin typeface="Arial" panose="020B0604020202020204" pitchFamily="34" charset="0"/>
              <a:cs typeface="Arial" panose="020B0604020202020204" pitchFamily="34" charset="0"/>
            </a:endParaRPr>
          </a:p>
          <a:p>
            <a:r>
              <a:rPr lang="fr-FR" sz="3600" b="1" dirty="0">
                <a:solidFill>
                  <a:schemeClr val="tx1"/>
                </a:solidFill>
                <a:latin typeface="Arial" panose="020B0604020202020204" pitchFamily="34" charset="0"/>
                <a:cs typeface="Arial" panose="020B0604020202020204" pitchFamily="34" charset="0"/>
              </a:rPr>
              <a:t>ED &amp; Stages</a:t>
            </a:r>
          </a:p>
          <a:p>
            <a:r>
              <a:rPr lang="fr-FR" sz="3600" b="1" dirty="0">
                <a:solidFill>
                  <a:srgbClr val="FF0000"/>
                </a:solidFill>
                <a:latin typeface="Arial" panose="020B0604020202020204" pitchFamily="34" charset="0"/>
                <a:cs typeface="Arial" panose="020B0604020202020204" pitchFamily="34" charset="0"/>
              </a:rPr>
              <a:t>Présence obligatoire !</a:t>
            </a:r>
          </a:p>
          <a:p>
            <a:endParaRPr lang="fr-FR" sz="3600" b="1" dirty="0">
              <a:solidFill>
                <a:srgbClr val="FF0000"/>
              </a:solidFill>
              <a:latin typeface="Arial" panose="020B0604020202020204" pitchFamily="34" charset="0"/>
              <a:cs typeface="Arial" panose="020B0604020202020204" pitchFamily="34" charset="0"/>
            </a:endParaRPr>
          </a:p>
          <a:p>
            <a:r>
              <a:rPr lang="fr-FR" b="1" dirty="0">
                <a:solidFill>
                  <a:srgbClr val="FF0000"/>
                </a:solidFill>
                <a:latin typeface="Arial" panose="020B0604020202020204" pitchFamily="34" charset="0"/>
                <a:cs typeface="Arial" panose="020B0604020202020204" pitchFamily="34" charset="0"/>
              </a:rPr>
              <a:t>(absence = ajourné)</a:t>
            </a:r>
          </a:p>
        </p:txBody>
      </p:sp>
    </p:spTree>
    <p:extLst>
      <p:ext uri="{BB962C8B-B14F-4D97-AF65-F5344CB8AC3E}">
        <p14:creationId xmlns:p14="http://schemas.microsoft.com/office/powerpoint/2010/main" val="242116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657119498"/>
              </p:ext>
            </p:extLst>
          </p:nvPr>
        </p:nvGraphicFramePr>
        <p:xfrm>
          <a:off x="251521" y="404664"/>
          <a:ext cx="8568952" cy="2506549"/>
        </p:xfrm>
        <a:graphic>
          <a:graphicData uri="http://schemas.openxmlformats.org/drawingml/2006/table">
            <a:tbl>
              <a:tblPr firstRow="1" bandRow="1">
                <a:tableStyleId>{073A0DAA-6AF3-43AB-8588-CEC1D06C72B9}</a:tableStyleId>
              </a:tblPr>
              <a:tblGrid>
                <a:gridCol w="2375333">
                  <a:extLst>
                    <a:ext uri="{9D8B030D-6E8A-4147-A177-3AD203B41FA5}">
                      <a16:colId xmlns:a16="http://schemas.microsoft.com/office/drawing/2014/main" val="20000"/>
                    </a:ext>
                  </a:extLst>
                </a:gridCol>
                <a:gridCol w="3818286">
                  <a:extLst>
                    <a:ext uri="{9D8B030D-6E8A-4147-A177-3AD203B41FA5}">
                      <a16:colId xmlns:a16="http://schemas.microsoft.com/office/drawing/2014/main" val="20001"/>
                    </a:ext>
                  </a:extLst>
                </a:gridCol>
                <a:gridCol w="2375333">
                  <a:extLst>
                    <a:ext uri="{9D8B030D-6E8A-4147-A177-3AD203B41FA5}">
                      <a16:colId xmlns:a16="http://schemas.microsoft.com/office/drawing/2014/main" val="20002"/>
                    </a:ext>
                  </a:extLst>
                </a:gridCol>
              </a:tblGrid>
              <a:tr h="470520">
                <a:tc>
                  <a:txBody>
                    <a:bodyPr/>
                    <a:lstStyle/>
                    <a:p>
                      <a:pPr algn="ctr"/>
                      <a:r>
                        <a:rPr lang="fr-FR" sz="2000" dirty="0">
                          <a:latin typeface="+mn-lt"/>
                          <a:cs typeface="Arial" pitchFamily="34" charset="0"/>
                        </a:rPr>
                        <a:t>Contenu</a:t>
                      </a:r>
                    </a:p>
                  </a:txBody>
                  <a:tcPr/>
                </a:tc>
                <a:tc>
                  <a:txBody>
                    <a:bodyPr/>
                    <a:lstStyle/>
                    <a:p>
                      <a:pPr algn="ctr"/>
                      <a:r>
                        <a:rPr lang="fr-FR" sz="2000" dirty="0">
                          <a:latin typeface="+mn-lt"/>
                          <a:cs typeface="Arial" pitchFamily="34" charset="0"/>
                        </a:rPr>
                        <a:t>Modalités</a:t>
                      </a:r>
                    </a:p>
                  </a:txBody>
                  <a:tcPr/>
                </a:tc>
                <a:tc>
                  <a:txBody>
                    <a:bodyPr/>
                    <a:lstStyle/>
                    <a:p>
                      <a:pPr algn="ctr"/>
                      <a:r>
                        <a:rPr lang="fr-FR" sz="2000" dirty="0">
                          <a:latin typeface="+mn-lt"/>
                          <a:cs typeface="Arial" pitchFamily="34" charset="0"/>
                        </a:rPr>
                        <a:t>Validation</a:t>
                      </a:r>
                    </a:p>
                  </a:txBody>
                  <a:tcPr/>
                </a:tc>
                <a:extLst>
                  <a:ext uri="{0D108BD9-81ED-4DB2-BD59-A6C34878D82A}">
                    <a16:rowId xmlns:a16="http://schemas.microsoft.com/office/drawing/2014/main" val="10000"/>
                  </a:ext>
                </a:extLst>
              </a:tr>
              <a:tr h="972483">
                <a:tc>
                  <a:txBody>
                    <a:bodyPr/>
                    <a:lstStyle/>
                    <a:p>
                      <a:pPr algn="ctr"/>
                      <a:endParaRPr lang="fr-FR" sz="2000" b="1" dirty="0">
                        <a:latin typeface="+mn-lt"/>
                        <a:cs typeface="Arial" pitchFamily="34" charset="0"/>
                      </a:endParaRPr>
                    </a:p>
                    <a:p>
                      <a:pPr algn="ctr"/>
                      <a:r>
                        <a:rPr lang="fr-FR" sz="2000" b="1" dirty="0">
                          <a:latin typeface="+mn-lt"/>
                          <a:cs typeface="Arial" pitchFamily="34" charset="0"/>
                        </a:rPr>
                        <a:t>Stage Soins infirmiers</a:t>
                      </a:r>
                    </a:p>
                  </a:txBody>
                  <a:tcPr/>
                </a:tc>
                <a:tc>
                  <a:txBody>
                    <a:bodyPr/>
                    <a:lstStyle/>
                    <a:p>
                      <a:pPr algn="ctr"/>
                      <a:endParaRPr lang="fr-FR" sz="2000" b="1" dirty="0">
                        <a:latin typeface="+mn-lt"/>
                        <a:cs typeface="Arial" pitchFamily="34" charset="0"/>
                      </a:endParaRPr>
                    </a:p>
                    <a:p>
                      <a:pPr algn="ctr"/>
                      <a:r>
                        <a:rPr lang="fr-FR" sz="2000" b="1" dirty="0">
                          <a:latin typeface="+mn-lt"/>
                          <a:cs typeface="Arial" pitchFamily="34" charset="0"/>
                        </a:rPr>
                        <a:t>4 semaines</a:t>
                      </a:r>
                    </a:p>
                  </a:txBody>
                  <a:tcPr/>
                </a:tc>
                <a:tc>
                  <a:txBody>
                    <a:bodyPr/>
                    <a:lstStyle/>
                    <a:p>
                      <a:pPr algn="ctr"/>
                      <a:r>
                        <a:rPr lang="fr-FR" sz="2000" b="1" dirty="0">
                          <a:latin typeface="+mn-lt"/>
                          <a:cs typeface="Arial" pitchFamily="34" charset="0"/>
                        </a:rPr>
                        <a:t>Validation</a:t>
                      </a:r>
                    </a:p>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a:latin typeface="+mn-lt"/>
                          <a:cs typeface="Arial" pitchFamily="34" charset="0"/>
                        </a:rPr>
                        <a:t>(Maître</a:t>
                      </a:r>
                      <a:r>
                        <a:rPr lang="fr-FR" sz="2000" b="1" baseline="0" dirty="0">
                          <a:latin typeface="+mn-lt"/>
                          <a:cs typeface="Arial" pitchFamily="34" charset="0"/>
                        </a:rPr>
                        <a:t> de stage</a:t>
                      </a:r>
                      <a:r>
                        <a:rPr lang="fr-FR" sz="2000" b="1" dirty="0">
                          <a:latin typeface="+mn-lt"/>
                          <a:cs typeface="Arial" pitchFamily="34" charset="0"/>
                        </a:rPr>
                        <a:t>)</a:t>
                      </a:r>
                    </a:p>
                  </a:txBody>
                  <a:tcPr/>
                </a:tc>
                <a:extLst>
                  <a:ext uri="{0D108BD9-81ED-4DB2-BD59-A6C34878D82A}">
                    <a16:rowId xmlns:a16="http://schemas.microsoft.com/office/drawing/2014/main" val="10002"/>
                  </a:ext>
                </a:extLst>
              </a:tr>
              <a:tr h="1030189">
                <a:tc>
                  <a:txBody>
                    <a:bodyPr/>
                    <a:lstStyle/>
                    <a:p>
                      <a:pPr algn="ctr"/>
                      <a:endParaRPr lang="fr-FR" sz="2000" b="1" dirty="0">
                        <a:latin typeface="+mn-lt"/>
                        <a:cs typeface="Arial" pitchFamily="34" charset="0"/>
                      </a:endParaRPr>
                    </a:p>
                    <a:p>
                      <a:pPr algn="ctr"/>
                      <a:r>
                        <a:rPr lang="fr-FR" sz="2000" b="1" dirty="0">
                          <a:latin typeface="+mn-lt"/>
                          <a:cs typeface="Arial" pitchFamily="34" charset="0"/>
                        </a:rPr>
                        <a:t>Stage Sémiologie</a:t>
                      </a:r>
                    </a:p>
                    <a:p>
                      <a:pPr algn="ctr"/>
                      <a:r>
                        <a:rPr lang="fr-FR" sz="2000" b="1" dirty="0">
                          <a:latin typeface="+mn-lt"/>
                          <a:cs typeface="Arial" pitchFamily="34" charset="0"/>
                        </a:rPr>
                        <a:t>Hôpital</a:t>
                      </a:r>
                    </a:p>
                  </a:txBody>
                  <a:tcPr/>
                </a:tc>
                <a:tc>
                  <a:txBody>
                    <a:bodyPr/>
                    <a:lstStyle/>
                    <a:p>
                      <a:pPr algn="ctr"/>
                      <a:endParaRPr lang="fr-FR" sz="2000" b="1" dirty="0">
                        <a:latin typeface="+mn-lt"/>
                        <a:cs typeface="Arial" pitchFamily="34" charset="0"/>
                      </a:endParaRPr>
                    </a:p>
                    <a:p>
                      <a:pPr algn="ctr"/>
                      <a:r>
                        <a:rPr lang="fr-FR" sz="2000" b="1" dirty="0">
                          <a:highlight>
                            <a:srgbClr val="FF00FF"/>
                          </a:highlight>
                          <a:latin typeface="+mn-lt"/>
                          <a:cs typeface="Arial" pitchFamily="34" charset="0"/>
                        </a:rPr>
                        <a:t>…??58h</a:t>
                      </a:r>
                      <a:endParaRPr lang="fr-FR" sz="2000" b="1" baseline="0" dirty="0">
                        <a:highlight>
                          <a:srgbClr val="FF00FF"/>
                        </a:highlight>
                        <a:latin typeface="+mn-lt"/>
                        <a:cs typeface="Arial" pitchFamily="34" charset="0"/>
                      </a:endParaRPr>
                    </a:p>
                  </a:txBody>
                  <a:tcPr/>
                </a:tc>
                <a:tc>
                  <a:txBody>
                    <a:bodyPr/>
                    <a:lstStyle/>
                    <a:p>
                      <a:pPr algn="ctr"/>
                      <a:r>
                        <a:rPr lang="fr-FR" sz="2000" b="1" dirty="0">
                          <a:latin typeface="+mn-lt"/>
                          <a:cs typeface="Arial" pitchFamily="34" charset="0"/>
                        </a:rPr>
                        <a:t>Validation</a:t>
                      </a:r>
                    </a:p>
                    <a:p>
                      <a:pPr algn="ctr"/>
                      <a:r>
                        <a:rPr lang="fr-FR" sz="2000" b="1" dirty="0">
                          <a:latin typeface="+mn-lt"/>
                          <a:cs typeface="Arial" pitchFamily="34" charset="0"/>
                        </a:rPr>
                        <a:t>(Maître</a:t>
                      </a:r>
                      <a:r>
                        <a:rPr lang="fr-FR" sz="2000" b="1" baseline="0" dirty="0">
                          <a:latin typeface="+mn-lt"/>
                          <a:cs typeface="Arial" pitchFamily="34" charset="0"/>
                        </a:rPr>
                        <a:t> de stage</a:t>
                      </a:r>
                      <a:r>
                        <a:rPr lang="fr-FR" sz="2000" b="1" dirty="0">
                          <a:latin typeface="+mn-lt"/>
                          <a:cs typeface="Arial" pitchFamily="34" charset="0"/>
                        </a:rPr>
                        <a:t>)</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96725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579296" cy="5328592"/>
          </a:xfrm>
        </p:spPr>
        <p:txBody>
          <a:bodyPr>
            <a:noAutofit/>
          </a:bodyPr>
          <a:lstStyle/>
          <a:p>
            <a:r>
              <a:rPr lang="x-none" sz="2400" b="1" dirty="0"/>
              <a:t>Dates de rentrée</a:t>
            </a:r>
            <a:endParaRPr lang="fr-FR" sz="2400" b="1" dirty="0"/>
          </a:p>
          <a:p>
            <a:pPr marL="0" indent="0">
              <a:buNone/>
            </a:pPr>
            <a:r>
              <a:rPr lang="fr-FR" sz="2400" dirty="0"/>
              <a:t> 1</a:t>
            </a:r>
            <a:r>
              <a:rPr lang="fr-FR" sz="2400" baseline="30000" dirty="0"/>
              <a:t>er</a:t>
            </a:r>
            <a:r>
              <a:rPr lang="fr-FR" sz="2400" dirty="0"/>
              <a:t> semestre : </a:t>
            </a:r>
            <a:r>
              <a:rPr lang="fr-FR" sz="2400" dirty="0">
                <a:highlight>
                  <a:srgbClr val="FFFF00"/>
                </a:highlight>
              </a:rPr>
              <a:t>11 septembre 2023</a:t>
            </a:r>
          </a:p>
          <a:p>
            <a:pPr marL="0" indent="0">
              <a:buNone/>
            </a:pPr>
            <a:r>
              <a:rPr lang="fr-FR" sz="2400" dirty="0"/>
              <a:t> 2</a:t>
            </a:r>
            <a:r>
              <a:rPr lang="fr-FR" sz="2400" baseline="30000" dirty="0"/>
              <a:t>ème</a:t>
            </a:r>
            <a:r>
              <a:rPr lang="fr-FR" sz="2400" dirty="0"/>
              <a:t> semestre : </a:t>
            </a:r>
            <a:r>
              <a:rPr lang="fr-FR" sz="2400" dirty="0">
                <a:highlight>
                  <a:srgbClr val="FFFF00"/>
                </a:highlight>
              </a:rPr>
              <a:t>8 janvier 2024</a:t>
            </a:r>
          </a:p>
          <a:p>
            <a:pPr marL="0" indent="0">
              <a:buNone/>
            </a:pPr>
            <a:endParaRPr lang="fr-FR" sz="2400" dirty="0"/>
          </a:p>
          <a:p>
            <a:r>
              <a:rPr lang="x-none" sz="2400" b="1" dirty="0"/>
              <a:t>Dates d’examens</a:t>
            </a:r>
            <a:endParaRPr lang="fr-FR" sz="2400" dirty="0"/>
          </a:p>
          <a:p>
            <a:pPr marL="0" indent="0">
              <a:buNone/>
            </a:pPr>
            <a:r>
              <a:rPr lang="fr-FR" sz="2400" dirty="0"/>
              <a:t>Session 1 / 1</a:t>
            </a:r>
            <a:r>
              <a:rPr lang="fr-FR" sz="2400" baseline="30000" dirty="0"/>
              <a:t>er</a:t>
            </a:r>
            <a:r>
              <a:rPr lang="fr-FR" sz="2400" dirty="0"/>
              <a:t> semestre : </a:t>
            </a:r>
            <a:r>
              <a:rPr lang="fr-FR" sz="2400" dirty="0">
                <a:highlight>
                  <a:srgbClr val="FFFF00"/>
                </a:highlight>
              </a:rPr>
              <a:t>6 novembre (CC)</a:t>
            </a:r>
            <a:r>
              <a:rPr lang="fr-FR" sz="2400" dirty="0"/>
              <a:t> et </a:t>
            </a:r>
            <a:r>
              <a:rPr lang="fr-FR" sz="2400" dirty="0">
                <a:highlight>
                  <a:srgbClr val="FFFF00"/>
                </a:highlight>
              </a:rPr>
              <a:t>1er décembre 2023 (CF)</a:t>
            </a:r>
          </a:p>
          <a:p>
            <a:pPr marL="0" indent="0">
              <a:buNone/>
            </a:pPr>
            <a:r>
              <a:rPr lang="fr-FR" sz="2400" dirty="0"/>
              <a:t>Session 1/ 2</a:t>
            </a:r>
            <a:r>
              <a:rPr lang="fr-FR" sz="2400" baseline="30000" dirty="0"/>
              <a:t>ème</a:t>
            </a:r>
            <a:r>
              <a:rPr lang="fr-FR" sz="2400" dirty="0"/>
              <a:t> semestre : </a:t>
            </a:r>
            <a:r>
              <a:rPr lang="fr-FR" sz="2400" dirty="0">
                <a:highlight>
                  <a:srgbClr val="FFFF00"/>
                </a:highlight>
              </a:rPr>
              <a:t> 4 mars (CC) et 29-30 avril 2024 (CF)</a:t>
            </a:r>
          </a:p>
          <a:p>
            <a:pPr marL="0" indent="0">
              <a:buNone/>
            </a:pPr>
            <a:endParaRPr lang="fr-FR" sz="2400" dirty="0"/>
          </a:p>
          <a:p>
            <a:pPr marL="0" indent="0">
              <a:buNone/>
            </a:pPr>
            <a:r>
              <a:rPr lang="fr-FR" sz="2400" dirty="0"/>
              <a:t>Session 2 : </a:t>
            </a:r>
            <a:r>
              <a:rPr lang="fr-FR" sz="2400" dirty="0">
                <a:highlight>
                  <a:srgbClr val="FFFF00"/>
                </a:highlight>
              </a:rPr>
              <a:t>fin juin/début juillet 2024</a:t>
            </a:r>
          </a:p>
        </p:txBody>
      </p:sp>
    </p:spTree>
    <p:extLst>
      <p:ext uri="{BB962C8B-B14F-4D97-AF65-F5344CB8AC3E}">
        <p14:creationId xmlns:p14="http://schemas.microsoft.com/office/powerpoint/2010/main" val="4278764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EF0F90-59BF-7A5E-14E2-1EEF0FD6FBEA}"/>
              </a:ext>
            </a:extLst>
          </p:cNvPr>
          <p:cNvSpPr>
            <a:spLocks noGrp="1"/>
          </p:cNvSpPr>
          <p:nvPr>
            <p:ph type="title"/>
          </p:nvPr>
        </p:nvSpPr>
        <p:spPr/>
        <p:txBody>
          <a:bodyPr>
            <a:normAutofit/>
          </a:bodyPr>
          <a:lstStyle/>
          <a:p>
            <a:r>
              <a:rPr lang="fr-FR" sz="3200" b="1" dirty="0"/>
              <a:t>Stage infirmier (si non déjà fait)</a:t>
            </a:r>
          </a:p>
        </p:txBody>
      </p:sp>
      <p:sp>
        <p:nvSpPr>
          <p:cNvPr id="3" name="Espace réservé du contenu 2">
            <a:extLst>
              <a:ext uri="{FF2B5EF4-FFF2-40B4-BE49-F238E27FC236}">
                <a16:creationId xmlns:a16="http://schemas.microsoft.com/office/drawing/2014/main" id="{5AB4DF13-3868-C60A-9520-79F8C735ECD3}"/>
              </a:ext>
            </a:extLst>
          </p:cNvPr>
          <p:cNvSpPr>
            <a:spLocks noGrp="1"/>
          </p:cNvSpPr>
          <p:nvPr>
            <p:ph idx="1"/>
          </p:nvPr>
        </p:nvSpPr>
        <p:spPr/>
        <p:txBody>
          <a:bodyPr/>
          <a:lstStyle/>
          <a:p>
            <a:r>
              <a:rPr lang="fr-FR" dirty="0"/>
              <a:t>Possible de le faire pendant l’année si vaccins à jour</a:t>
            </a:r>
          </a:p>
          <a:p>
            <a:r>
              <a:rPr lang="fr-FR" dirty="0"/>
              <a:t>Terrain de stage à trouver par étudiant</a:t>
            </a:r>
          </a:p>
        </p:txBody>
      </p:sp>
    </p:spTree>
    <p:extLst>
      <p:ext uri="{BB962C8B-B14F-4D97-AF65-F5344CB8AC3E}">
        <p14:creationId xmlns:p14="http://schemas.microsoft.com/office/powerpoint/2010/main" val="1940884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71400"/>
            <a:ext cx="8229600" cy="1143000"/>
          </a:xfrm>
        </p:spPr>
        <p:txBody>
          <a:bodyPr>
            <a:normAutofit/>
          </a:bodyPr>
          <a:lstStyle/>
          <a:p>
            <a:r>
              <a:rPr lang="fr-FR" sz="3200" b="1" dirty="0"/>
              <a:t>Sémiologie hospitalière</a:t>
            </a:r>
          </a:p>
        </p:txBody>
      </p:sp>
      <p:sp>
        <p:nvSpPr>
          <p:cNvPr id="4" name="Rectangle 3">
            <a:extLst>
              <a:ext uri="{FF2B5EF4-FFF2-40B4-BE49-F238E27FC236}">
                <a16:creationId xmlns:a16="http://schemas.microsoft.com/office/drawing/2014/main" id="{70FFFAC7-BE28-4135-88A5-828AD76B8EF9}"/>
              </a:ext>
            </a:extLst>
          </p:cNvPr>
          <p:cNvSpPr/>
          <p:nvPr/>
        </p:nvSpPr>
        <p:spPr>
          <a:xfrm>
            <a:off x="251520" y="692696"/>
            <a:ext cx="8977296" cy="5940088"/>
          </a:xfrm>
          <a:prstGeom prst="rect">
            <a:avLst/>
          </a:prstGeom>
        </p:spPr>
        <p:txBody>
          <a:bodyPr wrap="square">
            <a:spAutoFit/>
          </a:bodyPr>
          <a:lstStyle/>
          <a:p>
            <a:r>
              <a:rPr lang="fr-FR" dirty="0"/>
              <a:t> </a:t>
            </a:r>
            <a:r>
              <a:rPr lang="fr-FR" sz="2000" b="1" u="sng" dirty="0">
                <a:latin typeface="+mn-lt"/>
              </a:rPr>
              <a:t>Les mercredis après-midis</a:t>
            </a:r>
            <a:r>
              <a:rPr lang="fr-FR" sz="2000" dirty="0">
                <a:latin typeface="+mn-lt"/>
              </a:rPr>
              <a:t>, </a:t>
            </a:r>
            <a:r>
              <a:rPr lang="fr-FR" sz="2000" b="1" dirty="0">
                <a:latin typeface="+mn-lt"/>
              </a:rPr>
              <a:t>AU LIT DU MALADE</a:t>
            </a:r>
            <a:r>
              <a:rPr lang="fr-FR" sz="2000" dirty="0">
                <a:latin typeface="+mn-lt"/>
              </a:rPr>
              <a:t>.</a:t>
            </a:r>
          </a:p>
          <a:p>
            <a:endParaRPr lang="fr-FR" sz="2000" dirty="0">
              <a:latin typeface="+mn-lt"/>
            </a:endParaRPr>
          </a:p>
          <a:p>
            <a:r>
              <a:rPr lang="fr-FR" sz="2000" dirty="0">
                <a:latin typeface="+mn-lt"/>
              </a:rPr>
              <a:t> Récapitulatif :</a:t>
            </a:r>
          </a:p>
          <a:p>
            <a:r>
              <a:rPr lang="fr-FR" sz="2000" dirty="0">
                <a:latin typeface="+mn-lt"/>
              </a:rPr>
              <a:t> </a:t>
            </a:r>
          </a:p>
          <a:p>
            <a:r>
              <a:rPr lang="fr-FR" sz="2000" dirty="0">
                <a:latin typeface="+mn-lt"/>
              </a:rPr>
              <a:t>-    séances de 2 heures dans plage 14h00-18h00                                                               </a:t>
            </a:r>
          </a:p>
          <a:p>
            <a:r>
              <a:rPr lang="fr-FR" sz="2000" b="1" u="sng" dirty="0">
                <a:latin typeface="+mn-lt"/>
              </a:rPr>
              <a:t>Du mercredi 15 Novembre 2023 jusqu’au 7 Février 2024 selon le planning</a:t>
            </a:r>
            <a:endParaRPr lang="fr-FR" sz="2000" dirty="0">
              <a:latin typeface="+mn-lt"/>
            </a:endParaRPr>
          </a:p>
          <a:p>
            <a:r>
              <a:rPr lang="fr-FR" sz="2000" b="1" dirty="0">
                <a:latin typeface="+mn-lt"/>
              </a:rPr>
              <a:t> </a:t>
            </a:r>
            <a:endParaRPr lang="fr-FR" sz="2000" dirty="0">
              <a:latin typeface="+mn-lt"/>
            </a:endParaRPr>
          </a:p>
          <a:p>
            <a:r>
              <a:rPr lang="fr-FR" sz="2000" dirty="0">
                <a:latin typeface="+mn-lt"/>
              </a:rPr>
              <a:t>-      Chaque groupe devra bénéficier de </a:t>
            </a:r>
            <a:r>
              <a:rPr lang="fr-FR" sz="2000" b="1" dirty="0">
                <a:latin typeface="+mn-lt"/>
              </a:rPr>
              <a:t>: </a:t>
            </a:r>
          </a:p>
          <a:p>
            <a:r>
              <a:rPr lang="fr-FR" sz="2000" b="1" dirty="0">
                <a:highlight>
                  <a:srgbClr val="FF00FF"/>
                </a:highlight>
                <a:latin typeface="+mn-lt"/>
              </a:rPr>
              <a:t>.. séances</a:t>
            </a:r>
            <a:r>
              <a:rPr lang="fr-FR" sz="2000" dirty="0">
                <a:highlight>
                  <a:srgbClr val="FF00FF"/>
                </a:highlight>
                <a:latin typeface="+mn-lt"/>
              </a:rPr>
              <a:t> en service de </a:t>
            </a:r>
            <a:r>
              <a:rPr lang="fr-FR" sz="2000" b="1" dirty="0">
                <a:highlight>
                  <a:srgbClr val="FF00FF"/>
                </a:highlight>
                <a:latin typeface="+mn-lt"/>
              </a:rPr>
              <a:t>médecine</a:t>
            </a:r>
            <a:r>
              <a:rPr lang="fr-FR" sz="2000" dirty="0">
                <a:highlight>
                  <a:srgbClr val="FF00FF"/>
                </a:highlight>
                <a:latin typeface="+mn-lt"/>
              </a:rPr>
              <a:t> </a:t>
            </a:r>
          </a:p>
          <a:p>
            <a:r>
              <a:rPr lang="fr-FR" sz="2000" b="1" dirty="0">
                <a:highlight>
                  <a:srgbClr val="FF00FF"/>
                </a:highlight>
                <a:latin typeface="+mn-lt"/>
              </a:rPr>
              <a:t>.. séances</a:t>
            </a:r>
            <a:r>
              <a:rPr lang="fr-FR" sz="2000" dirty="0">
                <a:highlight>
                  <a:srgbClr val="FF00FF"/>
                </a:highlight>
                <a:latin typeface="+mn-lt"/>
              </a:rPr>
              <a:t> en service de </a:t>
            </a:r>
            <a:r>
              <a:rPr lang="fr-FR" sz="2000" b="1" dirty="0">
                <a:highlight>
                  <a:srgbClr val="FF00FF"/>
                </a:highlight>
                <a:latin typeface="+mn-lt"/>
              </a:rPr>
              <a:t>chirurgie</a:t>
            </a:r>
            <a:r>
              <a:rPr lang="fr-FR" sz="2000" dirty="0">
                <a:highlight>
                  <a:srgbClr val="FF00FF"/>
                </a:highlight>
                <a:latin typeface="+mn-lt"/>
              </a:rPr>
              <a:t> </a:t>
            </a:r>
          </a:p>
          <a:p>
            <a:r>
              <a:rPr lang="fr-FR" sz="2000" b="1" dirty="0">
                <a:latin typeface="+mn-lt"/>
              </a:rPr>
              <a:t> </a:t>
            </a:r>
            <a:endParaRPr lang="fr-FR" sz="2000" dirty="0">
              <a:latin typeface="+mn-lt"/>
            </a:endParaRPr>
          </a:p>
          <a:p>
            <a:r>
              <a:rPr lang="fr-FR" sz="2000" dirty="0">
                <a:latin typeface="+mn-lt"/>
              </a:rPr>
              <a:t>Groupes de 6 ou 7 étudiants (Médecine) et 12 ou 14 étudiants (Chirurgie)</a:t>
            </a:r>
          </a:p>
          <a:p>
            <a:r>
              <a:rPr lang="fr-FR" sz="2000" dirty="0">
                <a:latin typeface="+mn-lt"/>
              </a:rPr>
              <a:t>Modalités flexibles selon l’enseignant : possible de demander aux étudiants </a:t>
            </a:r>
          </a:p>
          <a:p>
            <a:r>
              <a:rPr lang="fr-FR" sz="2000" dirty="0">
                <a:latin typeface="+mn-lt"/>
              </a:rPr>
              <a:t>de venir en binôme/trinôme, de réaliser l’examen clinique sur eux-mêmes, </a:t>
            </a:r>
          </a:p>
          <a:p>
            <a:r>
              <a:rPr lang="fr-FR" sz="2000" dirty="0">
                <a:latin typeface="+mn-lt"/>
              </a:rPr>
              <a:t>faire tout type d’évaluation qui semble appropriée au CCA, etc…</a:t>
            </a:r>
          </a:p>
          <a:p>
            <a:r>
              <a:rPr lang="fr-FR" sz="2000" dirty="0">
                <a:latin typeface="+mn-lt"/>
              </a:rPr>
              <a:t> </a:t>
            </a:r>
          </a:p>
          <a:p>
            <a:r>
              <a:rPr lang="fr-FR" sz="2000" b="1" dirty="0">
                <a:solidFill>
                  <a:srgbClr val="FF0000"/>
                </a:solidFill>
                <a:latin typeface="+mn-lt"/>
              </a:rPr>
              <a:t>Au final, l’objectif principal est que chacun des étudiants ait pu :</a:t>
            </a:r>
          </a:p>
          <a:p>
            <a:r>
              <a:rPr lang="fr-FR" sz="2000" b="1" dirty="0">
                <a:solidFill>
                  <a:srgbClr val="FF0000"/>
                </a:solidFill>
                <a:latin typeface="+mn-lt"/>
              </a:rPr>
              <a:t>1) voir les seniors interroger et examiner des malades</a:t>
            </a:r>
          </a:p>
          <a:p>
            <a:r>
              <a:rPr lang="fr-FR" sz="2000" b="1" dirty="0">
                <a:solidFill>
                  <a:srgbClr val="FF0000"/>
                </a:solidFill>
                <a:latin typeface="+mn-lt"/>
              </a:rPr>
              <a:t>2) interroger et examiner des malades en présence d’un senior</a:t>
            </a:r>
          </a:p>
        </p:txBody>
      </p:sp>
    </p:spTree>
    <p:extLst>
      <p:ext uri="{BB962C8B-B14F-4D97-AF65-F5344CB8AC3E}">
        <p14:creationId xmlns:p14="http://schemas.microsoft.com/office/powerpoint/2010/main" val="1221597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543468129"/>
              </p:ext>
            </p:extLst>
          </p:nvPr>
        </p:nvGraphicFramePr>
        <p:xfrm>
          <a:off x="251521" y="404664"/>
          <a:ext cx="8568952" cy="5950789"/>
        </p:xfrm>
        <a:graphic>
          <a:graphicData uri="http://schemas.openxmlformats.org/drawingml/2006/table">
            <a:tbl>
              <a:tblPr firstRow="1" bandRow="1">
                <a:tableStyleId>{073A0DAA-6AF3-43AB-8588-CEC1D06C72B9}</a:tableStyleId>
              </a:tblPr>
              <a:tblGrid>
                <a:gridCol w="2375333">
                  <a:extLst>
                    <a:ext uri="{9D8B030D-6E8A-4147-A177-3AD203B41FA5}">
                      <a16:colId xmlns:a16="http://schemas.microsoft.com/office/drawing/2014/main" val="20000"/>
                    </a:ext>
                  </a:extLst>
                </a:gridCol>
                <a:gridCol w="3818286">
                  <a:extLst>
                    <a:ext uri="{9D8B030D-6E8A-4147-A177-3AD203B41FA5}">
                      <a16:colId xmlns:a16="http://schemas.microsoft.com/office/drawing/2014/main" val="20001"/>
                    </a:ext>
                  </a:extLst>
                </a:gridCol>
                <a:gridCol w="2375333">
                  <a:extLst>
                    <a:ext uri="{9D8B030D-6E8A-4147-A177-3AD203B41FA5}">
                      <a16:colId xmlns:a16="http://schemas.microsoft.com/office/drawing/2014/main" val="20002"/>
                    </a:ext>
                  </a:extLst>
                </a:gridCol>
              </a:tblGrid>
              <a:tr h="470520">
                <a:tc>
                  <a:txBody>
                    <a:bodyPr/>
                    <a:lstStyle/>
                    <a:p>
                      <a:pPr algn="ctr"/>
                      <a:r>
                        <a:rPr lang="fr-FR" sz="2000" dirty="0">
                          <a:latin typeface="+mn-lt"/>
                          <a:cs typeface="Arial" pitchFamily="34" charset="0"/>
                        </a:rPr>
                        <a:t>Contenu</a:t>
                      </a:r>
                    </a:p>
                  </a:txBody>
                  <a:tcPr/>
                </a:tc>
                <a:tc>
                  <a:txBody>
                    <a:bodyPr/>
                    <a:lstStyle/>
                    <a:p>
                      <a:pPr algn="ctr"/>
                      <a:r>
                        <a:rPr lang="fr-FR" sz="2000" dirty="0">
                          <a:latin typeface="+mn-lt"/>
                          <a:cs typeface="Arial" pitchFamily="34" charset="0"/>
                        </a:rPr>
                        <a:t>Modalités</a:t>
                      </a:r>
                    </a:p>
                  </a:txBody>
                  <a:tcPr/>
                </a:tc>
                <a:tc>
                  <a:txBody>
                    <a:bodyPr/>
                    <a:lstStyle/>
                    <a:p>
                      <a:pPr algn="ctr"/>
                      <a:r>
                        <a:rPr lang="fr-FR" sz="2000" dirty="0">
                          <a:latin typeface="+mn-lt"/>
                          <a:cs typeface="Arial" pitchFamily="34" charset="0"/>
                        </a:rPr>
                        <a:t>Validation</a:t>
                      </a:r>
                    </a:p>
                  </a:txBody>
                  <a:tcPr/>
                </a:tc>
                <a:extLst>
                  <a:ext uri="{0D108BD9-81ED-4DB2-BD59-A6C34878D82A}">
                    <a16:rowId xmlns:a16="http://schemas.microsoft.com/office/drawing/2014/main" val="10000"/>
                  </a:ext>
                </a:extLst>
              </a:tr>
              <a:tr h="972483">
                <a:tc>
                  <a:txBody>
                    <a:bodyPr/>
                    <a:lstStyle/>
                    <a:p>
                      <a:pPr algn="ctr"/>
                      <a:endParaRPr lang="fr-FR" sz="2000" b="1" dirty="0">
                        <a:solidFill>
                          <a:schemeClr val="bg1">
                            <a:lumMod val="75000"/>
                          </a:schemeClr>
                        </a:solidFill>
                        <a:latin typeface="+mn-lt"/>
                        <a:cs typeface="Arial" pitchFamily="34" charset="0"/>
                      </a:endParaRPr>
                    </a:p>
                    <a:p>
                      <a:pPr algn="ctr"/>
                      <a:r>
                        <a:rPr lang="fr-FR" sz="2000" b="1" dirty="0">
                          <a:solidFill>
                            <a:schemeClr val="bg1">
                              <a:lumMod val="75000"/>
                            </a:schemeClr>
                          </a:solidFill>
                          <a:latin typeface="+mn-lt"/>
                          <a:cs typeface="Arial" pitchFamily="34" charset="0"/>
                        </a:rPr>
                        <a:t>Stage Soins infirmiers</a:t>
                      </a:r>
                    </a:p>
                  </a:txBody>
                  <a:tcPr/>
                </a:tc>
                <a:tc>
                  <a:txBody>
                    <a:bodyPr/>
                    <a:lstStyle/>
                    <a:p>
                      <a:pPr algn="ctr"/>
                      <a:endParaRPr lang="fr-FR" sz="2000" b="1" dirty="0">
                        <a:solidFill>
                          <a:schemeClr val="bg1">
                            <a:lumMod val="75000"/>
                          </a:schemeClr>
                        </a:solidFill>
                        <a:latin typeface="+mn-lt"/>
                        <a:cs typeface="Arial" pitchFamily="34" charset="0"/>
                      </a:endParaRPr>
                    </a:p>
                    <a:p>
                      <a:pPr algn="ctr"/>
                      <a:r>
                        <a:rPr lang="fr-FR" sz="2000" b="1" dirty="0">
                          <a:solidFill>
                            <a:schemeClr val="bg1">
                              <a:lumMod val="75000"/>
                            </a:schemeClr>
                          </a:solidFill>
                          <a:latin typeface="+mn-lt"/>
                          <a:cs typeface="Arial" pitchFamily="34" charset="0"/>
                        </a:rPr>
                        <a:t>4 semaines</a:t>
                      </a:r>
                    </a:p>
                  </a:txBody>
                  <a:tcPr/>
                </a:tc>
                <a:tc>
                  <a:txBody>
                    <a:bodyPr/>
                    <a:lstStyle/>
                    <a:p>
                      <a:pPr algn="ctr"/>
                      <a:r>
                        <a:rPr lang="fr-FR" sz="2000" b="1" dirty="0">
                          <a:solidFill>
                            <a:schemeClr val="bg1">
                              <a:lumMod val="75000"/>
                            </a:schemeClr>
                          </a:solidFill>
                          <a:latin typeface="+mn-lt"/>
                          <a:cs typeface="Arial" pitchFamily="34" charset="0"/>
                        </a:rPr>
                        <a:t>Validation</a:t>
                      </a:r>
                    </a:p>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a:solidFill>
                            <a:schemeClr val="bg1">
                              <a:lumMod val="75000"/>
                            </a:schemeClr>
                          </a:solidFill>
                          <a:latin typeface="+mn-lt"/>
                          <a:cs typeface="Arial" pitchFamily="34" charset="0"/>
                        </a:rPr>
                        <a:t>(Maître</a:t>
                      </a:r>
                      <a:r>
                        <a:rPr lang="fr-FR" sz="2000" b="1" baseline="0" dirty="0">
                          <a:solidFill>
                            <a:schemeClr val="bg1">
                              <a:lumMod val="75000"/>
                            </a:schemeClr>
                          </a:solidFill>
                          <a:latin typeface="+mn-lt"/>
                          <a:cs typeface="Arial" pitchFamily="34" charset="0"/>
                        </a:rPr>
                        <a:t> de stage</a:t>
                      </a:r>
                      <a:r>
                        <a:rPr lang="fr-FR" sz="2000" b="1" dirty="0">
                          <a:solidFill>
                            <a:schemeClr val="bg1">
                              <a:lumMod val="75000"/>
                            </a:schemeClr>
                          </a:solidFill>
                          <a:latin typeface="+mn-lt"/>
                          <a:cs typeface="Arial" pitchFamily="34" charset="0"/>
                        </a:rPr>
                        <a:t>)</a:t>
                      </a:r>
                    </a:p>
                  </a:txBody>
                  <a:tcPr/>
                </a:tc>
                <a:extLst>
                  <a:ext uri="{0D108BD9-81ED-4DB2-BD59-A6C34878D82A}">
                    <a16:rowId xmlns:a16="http://schemas.microsoft.com/office/drawing/2014/main" val="10002"/>
                  </a:ext>
                </a:extLst>
              </a:tr>
              <a:tr h="1030189">
                <a:tc>
                  <a:txBody>
                    <a:bodyPr/>
                    <a:lstStyle/>
                    <a:p>
                      <a:pPr algn="ctr"/>
                      <a:endParaRPr lang="fr-FR" sz="2000" b="1" dirty="0">
                        <a:solidFill>
                          <a:schemeClr val="bg1">
                            <a:lumMod val="75000"/>
                          </a:schemeClr>
                        </a:solidFill>
                        <a:latin typeface="+mn-lt"/>
                        <a:cs typeface="Arial" pitchFamily="34" charset="0"/>
                      </a:endParaRPr>
                    </a:p>
                    <a:p>
                      <a:pPr algn="ctr"/>
                      <a:r>
                        <a:rPr lang="fr-FR" sz="2000" b="1" dirty="0">
                          <a:solidFill>
                            <a:schemeClr val="bg1">
                              <a:lumMod val="75000"/>
                            </a:schemeClr>
                          </a:solidFill>
                          <a:latin typeface="+mn-lt"/>
                          <a:cs typeface="Arial" pitchFamily="34" charset="0"/>
                        </a:rPr>
                        <a:t>Stage Sémiologie</a:t>
                      </a:r>
                    </a:p>
                    <a:p>
                      <a:pPr algn="ctr"/>
                      <a:r>
                        <a:rPr lang="fr-FR" sz="2000" b="1" dirty="0">
                          <a:solidFill>
                            <a:schemeClr val="bg1">
                              <a:lumMod val="75000"/>
                            </a:schemeClr>
                          </a:solidFill>
                          <a:latin typeface="+mn-lt"/>
                          <a:cs typeface="Arial" pitchFamily="34" charset="0"/>
                        </a:rPr>
                        <a:t>Hôpital</a:t>
                      </a:r>
                    </a:p>
                  </a:txBody>
                  <a:tcPr/>
                </a:tc>
                <a:tc>
                  <a:txBody>
                    <a:bodyPr/>
                    <a:lstStyle/>
                    <a:p>
                      <a:pPr algn="ctr"/>
                      <a:endParaRPr lang="fr-FR" sz="2000" b="1" dirty="0">
                        <a:solidFill>
                          <a:schemeClr val="bg1">
                            <a:lumMod val="75000"/>
                          </a:schemeClr>
                        </a:solidFill>
                        <a:latin typeface="+mn-lt"/>
                        <a:cs typeface="Arial" pitchFamily="34" charset="0"/>
                      </a:endParaRPr>
                    </a:p>
                    <a:p>
                      <a:pPr algn="ctr"/>
                      <a:r>
                        <a:rPr lang="fr-FR" sz="2000" b="1" dirty="0">
                          <a:solidFill>
                            <a:schemeClr val="bg1">
                              <a:lumMod val="75000"/>
                            </a:schemeClr>
                          </a:solidFill>
                          <a:highlight>
                            <a:srgbClr val="FF00FF"/>
                          </a:highlight>
                          <a:latin typeface="+mn-lt"/>
                          <a:cs typeface="Arial" pitchFamily="34" charset="0"/>
                        </a:rPr>
                        <a:t>…??58h</a:t>
                      </a:r>
                      <a:endParaRPr lang="fr-FR" sz="2000" b="1" baseline="0" dirty="0">
                        <a:solidFill>
                          <a:schemeClr val="bg1">
                            <a:lumMod val="75000"/>
                          </a:schemeClr>
                        </a:solidFill>
                        <a:highlight>
                          <a:srgbClr val="FF00FF"/>
                        </a:highlight>
                        <a:latin typeface="+mn-lt"/>
                        <a:cs typeface="Arial" pitchFamily="34" charset="0"/>
                      </a:endParaRPr>
                    </a:p>
                  </a:txBody>
                  <a:tcPr/>
                </a:tc>
                <a:tc>
                  <a:txBody>
                    <a:bodyPr/>
                    <a:lstStyle/>
                    <a:p>
                      <a:pPr algn="ctr"/>
                      <a:r>
                        <a:rPr lang="fr-FR" sz="2000" b="1" dirty="0">
                          <a:solidFill>
                            <a:schemeClr val="bg1">
                              <a:lumMod val="75000"/>
                            </a:schemeClr>
                          </a:solidFill>
                          <a:latin typeface="+mn-lt"/>
                          <a:cs typeface="Arial" pitchFamily="34" charset="0"/>
                        </a:rPr>
                        <a:t>Validation</a:t>
                      </a:r>
                    </a:p>
                    <a:p>
                      <a:pPr algn="ctr"/>
                      <a:r>
                        <a:rPr lang="fr-FR" sz="2000" b="1" dirty="0">
                          <a:solidFill>
                            <a:schemeClr val="bg1">
                              <a:lumMod val="75000"/>
                            </a:schemeClr>
                          </a:solidFill>
                          <a:latin typeface="+mn-lt"/>
                          <a:cs typeface="Arial" pitchFamily="34" charset="0"/>
                        </a:rPr>
                        <a:t>(Maître</a:t>
                      </a:r>
                      <a:r>
                        <a:rPr lang="fr-FR" sz="2000" b="1" baseline="0" dirty="0">
                          <a:solidFill>
                            <a:schemeClr val="bg1">
                              <a:lumMod val="75000"/>
                            </a:schemeClr>
                          </a:solidFill>
                          <a:latin typeface="+mn-lt"/>
                          <a:cs typeface="Arial" pitchFamily="34" charset="0"/>
                        </a:rPr>
                        <a:t> de stage</a:t>
                      </a:r>
                      <a:r>
                        <a:rPr lang="fr-FR" sz="2000" b="1" dirty="0">
                          <a:solidFill>
                            <a:schemeClr val="bg1">
                              <a:lumMod val="75000"/>
                            </a:schemeClr>
                          </a:solidFill>
                          <a:latin typeface="+mn-lt"/>
                          <a:cs typeface="Arial" pitchFamily="34" charset="0"/>
                        </a:rPr>
                        <a:t>)</a:t>
                      </a:r>
                    </a:p>
                  </a:txBody>
                  <a:tcPr/>
                </a:tc>
                <a:extLst>
                  <a:ext uri="{0D108BD9-81ED-4DB2-BD59-A6C34878D82A}">
                    <a16:rowId xmlns:a16="http://schemas.microsoft.com/office/drawing/2014/main" val="10003"/>
                  </a:ext>
                </a:extLst>
              </a:tr>
              <a:tr h="3215440">
                <a:tc>
                  <a:txBody>
                    <a:bodyPr/>
                    <a:lstStyle/>
                    <a:p>
                      <a:pPr algn="ctr"/>
                      <a:endParaRPr lang="fr-FR" sz="2000" b="1" dirty="0">
                        <a:latin typeface="+mn-lt"/>
                        <a:cs typeface="Arial" pitchFamily="34" charset="0"/>
                      </a:endParaRPr>
                    </a:p>
                    <a:p>
                      <a:pPr algn="ctr"/>
                      <a:r>
                        <a:rPr lang="fr-FR" sz="2000" b="1" baseline="0" dirty="0">
                          <a:latin typeface="+mn-lt"/>
                          <a:cs typeface="Arial" pitchFamily="34" charset="0"/>
                        </a:rPr>
                        <a:t>Histologie/BDR</a:t>
                      </a:r>
                    </a:p>
                    <a:p>
                      <a:pPr algn="ctr"/>
                      <a:endParaRPr lang="fr-FR" sz="2000" b="1" baseline="0" dirty="0">
                        <a:latin typeface="+mn-lt"/>
                        <a:cs typeface="Arial" pitchFamily="34" charset="0"/>
                      </a:endParaRPr>
                    </a:p>
                    <a:p>
                      <a:pPr algn="ctr"/>
                      <a:r>
                        <a:rPr lang="fr-FR" sz="2000" b="1" baseline="0" dirty="0" err="1">
                          <a:latin typeface="+mn-lt"/>
                          <a:cs typeface="Arial" pitchFamily="34" charset="0"/>
                        </a:rPr>
                        <a:t>Anapath</a:t>
                      </a:r>
                      <a:endParaRPr lang="fr-FR" sz="2000" b="1" dirty="0">
                        <a:latin typeface="+mn-lt"/>
                        <a:cs typeface="Arial" pitchFamily="34" charset="0"/>
                      </a:endParaRPr>
                    </a:p>
                  </a:txBody>
                  <a:tcPr/>
                </a:tc>
                <a:tc>
                  <a:txBody>
                    <a:bodyPr/>
                    <a:lstStyle/>
                    <a:p>
                      <a:pPr algn="ctr"/>
                      <a:endParaRPr lang="fr-FR" sz="2000" b="1" dirty="0">
                        <a:solidFill>
                          <a:schemeClr val="tx1"/>
                        </a:solidFill>
                        <a:latin typeface="+mn-lt"/>
                        <a:cs typeface="Arial" pitchFamily="34" charset="0"/>
                      </a:endParaRPr>
                    </a:p>
                    <a:p>
                      <a:pPr algn="ctr"/>
                      <a:r>
                        <a:rPr lang="fr-FR" sz="2000" b="1" dirty="0">
                          <a:solidFill>
                            <a:srgbClr val="FF0000"/>
                          </a:solidFill>
                          <a:latin typeface="+mn-lt"/>
                          <a:cs typeface="Arial" pitchFamily="34" charset="0"/>
                        </a:rPr>
                        <a:t>2 ED avec 1 séance en amphi </a:t>
                      </a:r>
                    </a:p>
                    <a:p>
                      <a:pPr algn="ctr"/>
                      <a:r>
                        <a:rPr lang="fr-FR" sz="2000" b="1" dirty="0">
                          <a:solidFill>
                            <a:srgbClr val="FF0000"/>
                          </a:solidFill>
                          <a:latin typeface="+mn-lt"/>
                          <a:cs typeface="Arial" pitchFamily="34" charset="0"/>
                        </a:rPr>
                        <a:t> </a:t>
                      </a:r>
                      <a:r>
                        <a:rPr lang="fr-FR" sz="2000" b="1" dirty="0" err="1">
                          <a:solidFill>
                            <a:srgbClr val="FF0000"/>
                          </a:solidFill>
                          <a:latin typeface="+mn-lt"/>
                          <a:cs typeface="Arial" pitchFamily="34" charset="0"/>
                        </a:rPr>
                        <a:t>Histo</a:t>
                      </a:r>
                      <a:r>
                        <a:rPr lang="fr-FR" sz="2000" b="1" dirty="0">
                          <a:solidFill>
                            <a:srgbClr val="FF0000"/>
                          </a:solidFill>
                          <a:latin typeface="+mn-lt"/>
                          <a:cs typeface="Arial" pitchFamily="34" charset="0"/>
                        </a:rPr>
                        <a:t> UE7+UE8 </a:t>
                      </a:r>
                    </a:p>
                    <a:p>
                      <a:pPr algn="ctr"/>
                      <a:r>
                        <a:rPr lang="fr-FR" sz="2000" b="1" baseline="0" dirty="0">
                          <a:solidFill>
                            <a:srgbClr val="FF0000"/>
                          </a:solidFill>
                          <a:latin typeface="+mn-lt"/>
                          <a:cs typeface="Arial" pitchFamily="34" charset="0"/>
                        </a:rPr>
                        <a:t>et </a:t>
                      </a:r>
                      <a:r>
                        <a:rPr lang="fr-FR" sz="2000" b="1" baseline="0" dirty="0" err="1">
                          <a:solidFill>
                            <a:srgbClr val="FF0000"/>
                          </a:solidFill>
                          <a:latin typeface="+mn-lt"/>
                          <a:cs typeface="Arial" pitchFamily="34" charset="0"/>
                        </a:rPr>
                        <a:t>Histo</a:t>
                      </a:r>
                      <a:r>
                        <a:rPr lang="fr-FR" sz="2000" b="1" baseline="0" dirty="0">
                          <a:solidFill>
                            <a:srgbClr val="FF0000"/>
                          </a:solidFill>
                          <a:latin typeface="+mn-lt"/>
                          <a:cs typeface="Arial" pitchFamily="34" charset="0"/>
                        </a:rPr>
                        <a:t>/Anapath/Physio</a:t>
                      </a:r>
                      <a:r>
                        <a:rPr lang="fr-FR" sz="2000" b="1" dirty="0">
                          <a:solidFill>
                            <a:srgbClr val="FF0000"/>
                          </a:solidFill>
                          <a:latin typeface="+mn-lt"/>
                          <a:cs typeface="Arial" pitchFamily="34" charset="0"/>
                        </a:rPr>
                        <a:t> UE15 </a:t>
                      </a:r>
                    </a:p>
                    <a:p>
                      <a:pPr algn="ctr"/>
                      <a:endParaRPr lang="fr-FR" sz="2000" b="1" dirty="0">
                        <a:solidFill>
                          <a:srgbClr val="FF0000"/>
                        </a:solidFill>
                        <a:latin typeface="+mn-lt"/>
                        <a:cs typeface="Arial" pitchFamily="34" charset="0"/>
                      </a:endParaRPr>
                    </a:p>
                    <a:p>
                      <a:pPr algn="ctr"/>
                      <a:r>
                        <a:rPr lang="fr-FR" sz="2000" b="1" dirty="0">
                          <a:solidFill>
                            <a:srgbClr val="FF0000"/>
                          </a:solidFill>
                          <a:latin typeface="+mn-lt"/>
                          <a:cs typeface="Arial" pitchFamily="34" charset="0"/>
                        </a:rPr>
                        <a:t>3 ED en distanciel:</a:t>
                      </a:r>
                    </a:p>
                    <a:p>
                      <a:pPr algn="ctr"/>
                      <a:r>
                        <a:rPr lang="fr-FR" sz="2000" b="1" dirty="0">
                          <a:solidFill>
                            <a:srgbClr val="FF0000"/>
                          </a:solidFill>
                          <a:latin typeface="+mn-lt"/>
                          <a:cs typeface="Arial" pitchFamily="34" charset="0"/>
                        </a:rPr>
                        <a:t>2 </a:t>
                      </a:r>
                      <a:r>
                        <a:rPr lang="fr-FR" sz="2000" b="1" dirty="0" err="1">
                          <a:solidFill>
                            <a:srgbClr val="FF0000"/>
                          </a:solidFill>
                          <a:latin typeface="+mn-lt"/>
                          <a:cs typeface="Arial" pitchFamily="34" charset="0"/>
                        </a:rPr>
                        <a:t>Histo</a:t>
                      </a:r>
                      <a:r>
                        <a:rPr lang="fr-FR" sz="2000" b="1" dirty="0">
                          <a:solidFill>
                            <a:srgbClr val="FF0000"/>
                          </a:solidFill>
                          <a:latin typeface="+mn-lt"/>
                          <a:cs typeface="Arial" pitchFamily="34" charset="0"/>
                        </a:rPr>
                        <a:t> BDR </a:t>
                      </a:r>
                    </a:p>
                    <a:p>
                      <a:pPr algn="ctr"/>
                      <a:r>
                        <a:rPr lang="fr-FR" sz="2000" b="1" dirty="0">
                          <a:solidFill>
                            <a:srgbClr val="FF0000"/>
                          </a:solidFill>
                          <a:latin typeface="+mn-lt"/>
                          <a:cs typeface="Arial" pitchFamily="34" charset="0"/>
                        </a:rPr>
                        <a:t> + 1 Anapath (UE8)</a:t>
                      </a:r>
                    </a:p>
                    <a:p>
                      <a:pPr algn="ctr"/>
                      <a:endParaRPr lang="fr-FR" sz="2000" b="1" dirty="0">
                        <a:solidFill>
                          <a:srgbClr val="FF0000"/>
                        </a:solidFill>
                        <a:latin typeface="+mn-lt"/>
                        <a:cs typeface="Arial" pitchFamily="34" charset="0"/>
                      </a:endParaRPr>
                    </a:p>
                    <a:p>
                      <a:pPr algn="ctr"/>
                      <a:endParaRPr lang="fr-FR" sz="2000" b="1" dirty="0">
                        <a:solidFill>
                          <a:srgbClr val="FF0000"/>
                        </a:solidFill>
                        <a:latin typeface="+mn-lt"/>
                        <a:cs typeface="Arial" pitchFamily="34" charset="0"/>
                      </a:endParaRPr>
                    </a:p>
                    <a:p>
                      <a:pPr algn="ctr"/>
                      <a:endParaRPr lang="fr-FR" sz="2000" b="1" dirty="0">
                        <a:solidFill>
                          <a:srgbClr val="FF0000"/>
                        </a:solidFill>
                        <a:latin typeface="+mn-lt"/>
                        <a:cs typeface="Arial" pitchFamily="34" charset="0"/>
                      </a:endParaRPr>
                    </a:p>
                  </a:txBody>
                  <a:tcPr/>
                </a:tc>
                <a:tc>
                  <a:txBody>
                    <a:bodyPr/>
                    <a:lstStyle/>
                    <a:p>
                      <a:pPr algn="ctr"/>
                      <a:endParaRPr lang="fr-FR" sz="2000" b="1" dirty="0">
                        <a:solidFill>
                          <a:schemeClr val="tx1"/>
                        </a:solidFill>
                        <a:latin typeface="+mn-lt"/>
                        <a:cs typeface="Arial" pitchFamily="34" charset="0"/>
                      </a:endParaRPr>
                    </a:p>
                    <a:p>
                      <a:pPr algn="ctr"/>
                      <a:r>
                        <a:rPr lang="fr-FR" sz="2000" b="1" dirty="0">
                          <a:solidFill>
                            <a:schemeClr val="tx1"/>
                          </a:solidFill>
                          <a:latin typeface="+mn-lt"/>
                          <a:cs typeface="Arial" pitchFamily="34" charset="0"/>
                        </a:rPr>
                        <a:t>Validation</a:t>
                      </a:r>
                    </a:p>
                    <a:p>
                      <a:pPr algn="ctr"/>
                      <a:r>
                        <a:rPr lang="fr-FR" sz="2000" b="1" baseline="0" dirty="0">
                          <a:solidFill>
                            <a:schemeClr val="tx1"/>
                          </a:solidFill>
                          <a:latin typeface="+mn-lt"/>
                          <a:cs typeface="Arial" pitchFamily="34" charset="0"/>
                        </a:rPr>
                        <a:t>séance interactive en présentiel </a:t>
                      </a:r>
                    </a:p>
                    <a:p>
                      <a:pPr algn="ctr"/>
                      <a:r>
                        <a:rPr lang="fr-FR" sz="2000" b="1" baseline="0" dirty="0">
                          <a:solidFill>
                            <a:schemeClr val="tx1"/>
                          </a:solidFill>
                          <a:latin typeface="+mn-lt"/>
                          <a:cs typeface="Arial" pitchFamily="34" charset="0"/>
                        </a:rPr>
                        <a:t>ou  test sur </a:t>
                      </a:r>
                      <a:r>
                        <a:rPr lang="fr-FR" sz="2000" b="1" baseline="0" dirty="0" err="1">
                          <a:solidFill>
                            <a:schemeClr val="tx1"/>
                          </a:solidFill>
                          <a:latin typeface="+mn-lt"/>
                          <a:cs typeface="Arial" pitchFamily="34" charset="0"/>
                        </a:rPr>
                        <a:t>Claroline</a:t>
                      </a:r>
                      <a:endParaRPr lang="fr-FR" sz="2000" b="1" i="1" dirty="0">
                        <a:solidFill>
                          <a:schemeClr val="tx1"/>
                        </a:solidFill>
                        <a:latin typeface="+mn-lt"/>
                        <a:cs typeface="Arial" pitchFamily="34" charset="0"/>
                      </a:endParaRPr>
                    </a:p>
                    <a:p>
                      <a:pPr algn="ctr"/>
                      <a:endParaRPr lang="fr-FR" sz="2000" b="1" dirty="0">
                        <a:solidFill>
                          <a:schemeClr val="tx1"/>
                        </a:solidFill>
                        <a:latin typeface="+mn-lt"/>
                        <a:cs typeface="Arial"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17143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748257210"/>
              </p:ext>
            </p:extLst>
          </p:nvPr>
        </p:nvGraphicFramePr>
        <p:xfrm>
          <a:off x="323528" y="1052736"/>
          <a:ext cx="8640960" cy="4802667"/>
        </p:xfrm>
        <a:graphic>
          <a:graphicData uri="http://schemas.openxmlformats.org/drawingml/2006/table">
            <a:tbl>
              <a:tblPr firstRow="1" bandRow="1">
                <a:tableStyleId>{073A0DAA-6AF3-43AB-8588-CEC1D06C72B9}</a:tableStyleId>
              </a:tblPr>
              <a:tblGrid>
                <a:gridCol w="2880320">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2880320">
                  <a:extLst>
                    <a:ext uri="{9D8B030D-6E8A-4147-A177-3AD203B41FA5}">
                      <a16:colId xmlns:a16="http://schemas.microsoft.com/office/drawing/2014/main" val="20002"/>
                    </a:ext>
                  </a:extLst>
                </a:gridCol>
              </a:tblGrid>
              <a:tr h="491667">
                <a:tc>
                  <a:txBody>
                    <a:bodyPr/>
                    <a:lstStyle/>
                    <a:p>
                      <a:pPr algn="ctr"/>
                      <a:r>
                        <a:rPr lang="fr-FR" sz="2000" dirty="0">
                          <a:latin typeface="+mn-lt"/>
                          <a:cs typeface="Arial" pitchFamily="34" charset="0"/>
                        </a:rPr>
                        <a:t>Contenu</a:t>
                      </a:r>
                    </a:p>
                  </a:txBody>
                  <a:tcPr/>
                </a:tc>
                <a:tc>
                  <a:txBody>
                    <a:bodyPr/>
                    <a:lstStyle/>
                    <a:p>
                      <a:pPr algn="ctr"/>
                      <a:r>
                        <a:rPr lang="fr-FR" sz="2000" dirty="0">
                          <a:latin typeface="+mn-lt"/>
                          <a:cs typeface="Arial" pitchFamily="34" charset="0"/>
                        </a:rPr>
                        <a:t>Modalités</a:t>
                      </a:r>
                    </a:p>
                  </a:txBody>
                  <a:tcPr/>
                </a:tc>
                <a:tc>
                  <a:txBody>
                    <a:bodyPr/>
                    <a:lstStyle/>
                    <a:p>
                      <a:pPr algn="ctr"/>
                      <a:r>
                        <a:rPr lang="fr-FR" sz="2000" dirty="0">
                          <a:latin typeface="+mn-lt"/>
                          <a:cs typeface="Arial" pitchFamily="34" charset="0"/>
                        </a:rPr>
                        <a:t>Validation</a:t>
                      </a:r>
                    </a:p>
                  </a:txBody>
                  <a:tcPr/>
                </a:tc>
                <a:extLst>
                  <a:ext uri="{0D108BD9-81ED-4DB2-BD59-A6C34878D82A}">
                    <a16:rowId xmlns:a16="http://schemas.microsoft.com/office/drawing/2014/main" val="10000"/>
                  </a:ext>
                </a:extLst>
              </a:tr>
              <a:tr h="1212329">
                <a:tc>
                  <a:txBody>
                    <a:bodyPr/>
                    <a:lstStyle/>
                    <a:p>
                      <a:pPr algn="ctr"/>
                      <a:endParaRPr lang="fr-FR" sz="2000" b="1" dirty="0">
                        <a:solidFill>
                          <a:schemeClr val="tx1"/>
                        </a:solidFill>
                        <a:latin typeface="+mn-lt"/>
                        <a:cs typeface="Arial" pitchFamily="34" charset="0"/>
                      </a:endParaRPr>
                    </a:p>
                    <a:p>
                      <a:pPr algn="ctr"/>
                      <a:r>
                        <a:rPr lang="fr-FR" sz="2000" b="1" dirty="0">
                          <a:solidFill>
                            <a:schemeClr val="tx1"/>
                          </a:solidFill>
                          <a:latin typeface="+mn-lt"/>
                          <a:cs typeface="Arial" pitchFamily="34" charset="0"/>
                        </a:rPr>
                        <a:t>Anatomie</a:t>
                      </a:r>
                    </a:p>
                    <a:p>
                      <a:pPr algn="ctr"/>
                      <a:r>
                        <a:rPr lang="fr-FR" sz="2000" b="1" dirty="0">
                          <a:solidFill>
                            <a:schemeClr val="tx1"/>
                          </a:solidFill>
                          <a:latin typeface="+mn-lt"/>
                          <a:cs typeface="Arial" pitchFamily="34" charset="0"/>
                        </a:rPr>
                        <a:t>(programme PASS/LAS!!</a:t>
                      </a:r>
                    </a:p>
                    <a:p>
                      <a:pPr algn="ctr"/>
                      <a:r>
                        <a:rPr lang="fr-FR" sz="2000" b="1" dirty="0" err="1">
                          <a:solidFill>
                            <a:schemeClr val="tx1"/>
                          </a:solidFill>
                          <a:latin typeface="+mn-lt"/>
                          <a:cs typeface="Arial" pitchFamily="34" charset="0"/>
                        </a:rPr>
                        <a:t>Cf</a:t>
                      </a:r>
                      <a:r>
                        <a:rPr lang="fr-FR" sz="2000" b="1" dirty="0">
                          <a:solidFill>
                            <a:schemeClr val="tx1"/>
                          </a:solidFill>
                          <a:latin typeface="+mn-lt"/>
                          <a:cs typeface="Arial" pitchFamily="34" charset="0"/>
                        </a:rPr>
                        <a:t> tableau affichage)</a:t>
                      </a:r>
                    </a:p>
                    <a:p>
                      <a:pPr algn="ctr"/>
                      <a:endParaRPr lang="fr-FR" sz="2000" b="1" dirty="0">
                        <a:solidFill>
                          <a:schemeClr val="tx1"/>
                        </a:solidFill>
                        <a:latin typeface="+mn-lt"/>
                        <a:cs typeface="Arial" pitchFamily="34" charset="0"/>
                      </a:endParaRPr>
                    </a:p>
                  </a:txBody>
                  <a:tcPr/>
                </a:tc>
                <a:tc>
                  <a:txBody>
                    <a:bodyPr/>
                    <a:lstStyle/>
                    <a:p>
                      <a:pPr algn="ctr"/>
                      <a:endParaRPr lang="fr-FR" sz="2000" b="1" dirty="0">
                        <a:solidFill>
                          <a:schemeClr val="tx1"/>
                        </a:solidFill>
                        <a:latin typeface="+mn-lt"/>
                        <a:cs typeface="Arial" pitchFamily="34" charset="0"/>
                      </a:endParaRPr>
                    </a:p>
                    <a:p>
                      <a:pPr algn="ctr"/>
                      <a:r>
                        <a:rPr lang="fr-FR" sz="2000" b="1" dirty="0">
                          <a:solidFill>
                            <a:schemeClr val="tx1"/>
                          </a:solidFill>
                          <a:latin typeface="+mn-lt"/>
                          <a:cs typeface="Arial" pitchFamily="34" charset="0"/>
                        </a:rPr>
                        <a:t>3 TD QCM notés</a:t>
                      </a:r>
                    </a:p>
                    <a:p>
                      <a:pPr algn="ctr"/>
                      <a:endParaRPr lang="fr-FR" sz="2000" b="1" dirty="0">
                        <a:solidFill>
                          <a:schemeClr val="tx1"/>
                        </a:solidFill>
                        <a:latin typeface="+mn-lt"/>
                        <a:cs typeface="Arial" pitchFamily="34" charset="0"/>
                      </a:endParaRPr>
                    </a:p>
                    <a:p>
                      <a:pPr algn="ctr"/>
                      <a:r>
                        <a:rPr lang="fr-FR" sz="2000" b="1" dirty="0">
                          <a:solidFill>
                            <a:schemeClr val="tx1"/>
                          </a:solidFill>
                          <a:latin typeface="+mn-lt"/>
                          <a:cs typeface="Arial" pitchFamily="34" charset="0"/>
                        </a:rPr>
                        <a:t>+</a:t>
                      </a:r>
                      <a:r>
                        <a:rPr lang="fr-FR" sz="2000" b="1" baseline="0" dirty="0">
                          <a:solidFill>
                            <a:schemeClr val="tx1"/>
                          </a:solidFill>
                          <a:latin typeface="+mn-lt"/>
                          <a:cs typeface="Arial" pitchFamily="34" charset="0"/>
                        </a:rPr>
                        <a:t> </a:t>
                      </a:r>
                      <a:r>
                        <a:rPr lang="fr-FR" sz="2000" b="1" dirty="0">
                          <a:solidFill>
                            <a:schemeClr val="tx1"/>
                          </a:solidFill>
                          <a:latin typeface="+mn-lt"/>
                          <a:cs typeface="Arial" pitchFamily="34" charset="0"/>
                        </a:rPr>
                        <a:t>3 ED</a:t>
                      </a:r>
                    </a:p>
                    <a:p>
                      <a:pPr algn="ctr"/>
                      <a:endParaRPr lang="fr-FR" sz="2000" b="1" dirty="0">
                        <a:solidFill>
                          <a:schemeClr val="tx1"/>
                        </a:solidFill>
                        <a:latin typeface="+mn-lt"/>
                        <a:cs typeface="Arial" pitchFamily="34" charset="0"/>
                      </a:endParaRPr>
                    </a:p>
                  </a:txBody>
                  <a:tcPr/>
                </a:tc>
                <a:tc>
                  <a:txBody>
                    <a:bodyPr/>
                    <a:lstStyle/>
                    <a:p>
                      <a:pPr algn="ctr"/>
                      <a:endParaRPr lang="fr-FR" sz="2000" b="1" dirty="0">
                        <a:solidFill>
                          <a:schemeClr val="tx1"/>
                        </a:solidFill>
                        <a:latin typeface="+mn-lt"/>
                        <a:cs typeface="Arial" pitchFamily="34" charset="0"/>
                      </a:endParaRPr>
                    </a:p>
                    <a:p>
                      <a:pPr algn="ctr"/>
                      <a:r>
                        <a:rPr lang="fr-FR" sz="2000" b="1" dirty="0">
                          <a:solidFill>
                            <a:schemeClr val="tx1"/>
                          </a:solidFill>
                          <a:latin typeface="+mn-lt"/>
                          <a:cs typeface="Arial" pitchFamily="34" charset="0"/>
                        </a:rPr>
                        <a:t>Validation ≥ 10</a:t>
                      </a:r>
                    </a:p>
                    <a:p>
                      <a:pPr algn="ctr"/>
                      <a:r>
                        <a:rPr lang="fr-FR" sz="2000" b="1" dirty="0">
                          <a:solidFill>
                            <a:schemeClr val="tx1"/>
                          </a:solidFill>
                          <a:latin typeface="+mn-lt"/>
                          <a:cs typeface="Arial" pitchFamily="34" charset="0"/>
                        </a:rPr>
                        <a:t>+ présence aux ED !</a:t>
                      </a:r>
                    </a:p>
                    <a:p>
                      <a:pPr algn="ctr"/>
                      <a:endParaRPr lang="fr-FR" sz="2000" b="1" dirty="0">
                        <a:solidFill>
                          <a:schemeClr val="tx1"/>
                        </a:solidFill>
                        <a:latin typeface="+mn-lt"/>
                        <a:cs typeface="Arial" pitchFamily="34" charset="0"/>
                      </a:endParaRPr>
                    </a:p>
                  </a:txBody>
                  <a:tcPr/>
                </a:tc>
                <a:extLst>
                  <a:ext uri="{0D108BD9-81ED-4DB2-BD59-A6C34878D82A}">
                    <a16:rowId xmlns:a16="http://schemas.microsoft.com/office/drawing/2014/main" val="10001"/>
                  </a:ext>
                </a:extLst>
              </a:tr>
              <a:tr h="1573685">
                <a:tc>
                  <a:txBody>
                    <a:bodyPr/>
                    <a:lstStyle/>
                    <a:p>
                      <a:pPr algn="ctr"/>
                      <a:endParaRPr lang="fr-FR" sz="2000" b="1" dirty="0">
                        <a:solidFill>
                          <a:schemeClr val="tx1"/>
                        </a:solidFill>
                        <a:latin typeface="+mn-lt"/>
                        <a:cs typeface="Arial" pitchFamily="34" charset="0"/>
                      </a:endParaRPr>
                    </a:p>
                    <a:p>
                      <a:pPr algn="ctr"/>
                      <a:r>
                        <a:rPr lang="fr-FR" sz="2000" b="1" dirty="0">
                          <a:solidFill>
                            <a:schemeClr val="tx1"/>
                          </a:solidFill>
                          <a:latin typeface="+mn-lt"/>
                          <a:cs typeface="Arial" pitchFamily="34" charset="0"/>
                        </a:rPr>
                        <a:t>Biostatistiques</a:t>
                      </a:r>
                    </a:p>
                    <a:p>
                      <a:pPr algn="ctr"/>
                      <a:endParaRPr lang="fr-FR" sz="2000" b="1" dirty="0">
                        <a:solidFill>
                          <a:schemeClr val="tx1"/>
                        </a:solidFill>
                        <a:latin typeface="+mn-lt"/>
                        <a:cs typeface="Arial" pitchFamily="34" charset="0"/>
                      </a:endParaRPr>
                    </a:p>
                    <a:p>
                      <a:pPr algn="ctr"/>
                      <a:endParaRPr lang="fr-FR" sz="2000" b="1" dirty="0">
                        <a:solidFill>
                          <a:schemeClr val="tx1"/>
                        </a:solidFill>
                        <a:latin typeface="+mn-lt"/>
                        <a:cs typeface="Arial" pitchFamily="34" charset="0"/>
                      </a:endParaRPr>
                    </a:p>
                  </a:txBody>
                  <a:tcPr/>
                </a:tc>
                <a:tc>
                  <a:txBody>
                    <a:bodyPr/>
                    <a:lstStyle/>
                    <a:p>
                      <a:pPr algn="ctr"/>
                      <a:endParaRPr lang="fr-FR" sz="2000" b="1" dirty="0">
                        <a:solidFill>
                          <a:schemeClr val="tx1"/>
                        </a:solidFill>
                        <a:latin typeface="+mn-lt"/>
                        <a:cs typeface="Arial" pitchFamily="34" charset="0"/>
                      </a:endParaRPr>
                    </a:p>
                    <a:p>
                      <a:pPr algn="ctr"/>
                      <a:r>
                        <a:rPr lang="fr-FR" sz="2000" b="1" u="heavy" baseline="0" dirty="0">
                          <a:solidFill>
                            <a:schemeClr val="tx1"/>
                          </a:solidFill>
                          <a:uFill>
                            <a:solidFill>
                              <a:srgbClr val="FFFF00"/>
                            </a:solidFill>
                          </a:uFill>
                          <a:latin typeface="+mn-lt"/>
                          <a:cs typeface="Arial" pitchFamily="34" charset="0"/>
                        </a:rPr>
                        <a:t>12h ED </a:t>
                      </a:r>
                      <a:r>
                        <a:rPr lang="fr-FR" sz="2000" b="1" u="heavy" baseline="0" dirty="0">
                          <a:solidFill>
                            <a:schemeClr val="tx1"/>
                          </a:solidFill>
                          <a:uFill>
                            <a:solidFill>
                              <a:srgbClr val="FFFF00"/>
                            </a:solidFill>
                          </a:uFill>
                          <a:latin typeface="+mn-lt"/>
                          <a:cs typeface="Arial" pitchFamily="34" charset="0"/>
                          <a:sym typeface="Wingdings" panose="05000000000000000000" pitchFamily="2" charset="2"/>
                        </a:rPr>
                        <a:t> </a:t>
                      </a:r>
                      <a:r>
                        <a:rPr lang="fr-FR" sz="2000" b="1" u="heavy" baseline="0" dirty="0">
                          <a:solidFill>
                            <a:srgbClr val="FF0000"/>
                          </a:solidFill>
                          <a:uFill>
                            <a:solidFill>
                              <a:srgbClr val="FFFF00"/>
                            </a:solidFill>
                          </a:uFill>
                          <a:latin typeface="+mn-lt"/>
                          <a:cs typeface="Arial" pitchFamily="34" charset="0"/>
                          <a:sym typeface="Wingdings" panose="05000000000000000000" pitchFamily="2" charset="2"/>
                        </a:rPr>
                        <a:t>au S2</a:t>
                      </a:r>
                      <a:endParaRPr lang="fr-FR" sz="2000" b="1" u="heavy" baseline="0" dirty="0">
                        <a:solidFill>
                          <a:srgbClr val="FF0000"/>
                        </a:solidFill>
                        <a:uFill>
                          <a:solidFill>
                            <a:srgbClr val="FFFF00"/>
                          </a:solidFill>
                        </a:uFill>
                        <a:latin typeface="+mn-lt"/>
                        <a:cs typeface="Arial" pitchFamily="34" charset="0"/>
                      </a:endParaRPr>
                    </a:p>
                    <a:p>
                      <a:pPr algn="ctr"/>
                      <a:r>
                        <a:rPr lang="fr-FR" sz="2000" b="1" u="heavy" baseline="0" dirty="0">
                          <a:solidFill>
                            <a:schemeClr val="tx1"/>
                          </a:solidFill>
                          <a:uFill>
                            <a:solidFill>
                              <a:srgbClr val="FFFF00"/>
                            </a:solidFill>
                          </a:uFill>
                          <a:latin typeface="+mn-lt"/>
                          <a:cs typeface="Arial" pitchFamily="34" charset="0"/>
                        </a:rPr>
                        <a:t>+ 4h </a:t>
                      </a:r>
                      <a:r>
                        <a:rPr lang="fr-FR" sz="2000" b="1" dirty="0">
                          <a:solidFill>
                            <a:schemeClr val="tx1"/>
                          </a:solidFill>
                          <a:latin typeface="+mn-lt"/>
                          <a:cs typeface="Arial" pitchFamily="34" charset="0"/>
                        </a:rPr>
                        <a:t>LCA</a:t>
                      </a:r>
                      <a:endParaRPr lang="fr-FR" sz="2000" b="1" baseline="0" dirty="0">
                        <a:solidFill>
                          <a:schemeClr val="tx1"/>
                        </a:solidFill>
                        <a:latin typeface="+mn-lt"/>
                        <a:cs typeface="Arial" pitchFamily="34" charset="0"/>
                      </a:endParaRPr>
                    </a:p>
                    <a:p>
                      <a:pPr algn="ctr"/>
                      <a:endParaRPr lang="fr-FR" sz="2000" b="1" baseline="0" dirty="0">
                        <a:solidFill>
                          <a:schemeClr val="tx1"/>
                        </a:solidFill>
                        <a:latin typeface="+mn-lt"/>
                        <a:cs typeface="Arial" pitchFamily="34" charset="0"/>
                      </a:endParaRPr>
                    </a:p>
                    <a:p>
                      <a:pPr algn="ctr"/>
                      <a:r>
                        <a:rPr lang="fr-FR" sz="2000" b="1" baseline="0" dirty="0">
                          <a:solidFill>
                            <a:schemeClr val="tx1"/>
                          </a:solidFill>
                          <a:latin typeface="+mn-lt"/>
                          <a:cs typeface="Arial" pitchFamily="34" charset="0"/>
                        </a:rPr>
                        <a:t>QCM</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a:solidFill>
                            <a:schemeClr val="tx1"/>
                          </a:solidFill>
                          <a:latin typeface="+mn-lt"/>
                          <a:cs typeface="Arial" pitchFamily="34" charset="0"/>
                        </a:rPr>
                        <a:t>Validation</a:t>
                      </a:r>
                    </a:p>
                    <a:p>
                      <a:pPr marL="0" marR="0" indent="0" algn="ctr" defTabSz="914400" rtl="0" eaLnBrk="1" fontAlgn="auto" latinLnBrk="0" hangingPunct="1">
                        <a:lnSpc>
                          <a:spcPct val="100000"/>
                        </a:lnSpc>
                        <a:spcBef>
                          <a:spcPts val="0"/>
                        </a:spcBef>
                        <a:spcAft>
                          <a:spcPts val="0"/>
                        </a:spcAft>
                        <a:buClrTx/>
                        <a:buSzTx/>
                        <a:buFontTx/>
                        <a:buNone/>
                        <a:tabLst/>
                        <a:defRPr/>
                      </a:pPr>
                      <a:endParaRPr lang="fr-FR" sz="2000" b="1" dirty="0">
                        <a:solidFill>
                          <a:schemeClr val="tx1"/>
                        </a:solidFill>
                        <a:latin typeface="+mn-lt"/>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a:solidFill>
                            <a:schemeClr val="tx1"/>
                          </a:solidFill>
                          <a:latin typeface="+mn-lt"/>
                          <a:cs typeface="Arial" pitchFamily="34" charset="0"/>
                        </a:rPr>
                        <a:t>QCM en ligne  </a:t>
                      </a:r>
                    </a:p>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a:solidFill>
                            <a:schemeClr val="tx1"/>
                          </a:solidFill>
                          <a:latin typeface="+mn-lt"/>
                          <a:cs typeface="Arial" pitchFamily="34" charset="0"/>
                        </a:rPr>
                        <a:t>et examen terminal (QCM)</a:t>
                      </a:r>
                    </a:p>
                  </a:txBody>
                  <a:tcPr/>
                </a:tc>
                <a:extLst>
                  <a:ext uri="{0D108BD9-81ED-4DB2-BD59-A6C34878D82A}">
                    <a16:rowId xmlns:a16="http://schemas.microsoft.com/office/drawing/2014/main" val="10002"/>
                  </a:ext>
                </a:extLst>
              </a:tr>
              <a:tr h="1080120">
                <a:tc>
                  <a:txBody>
                    <a:bodyPr/>
                    <a:lstStyle/>
                    <a:p>
                      <a:pPr algn="ctr"/>
                      <a:endParaRPr lang="fr-FR" sz="2000" b="1" dirty="0">
                        <a:solidFill>
                          <a:schemeClr val="tx1"/>
                        </a:solidFill>
                        <a:latin typeface="+mn-lt"/>
                        <a:cs typeface="Arial" pitchFamily="34" charset="0"/>
                      </a:endParaRPr>
                    </a:p>
                    <a:p>
                      <a:pPr algn="ctr"/>
                      <a:r>
                        <a:rPr lang="fr-FR" sz="2000" b="1" dirty="0">
                          <a:solidFill>
                            <a:schemeClr val="tx1"/>
                          </a:solidFill>
                          <a:latin typeface="+mn-lt"/>
                          <a:cs typeface="Arial" pitchFamily="34" charset="0"/>
                        </a:rPr>
                        <a:t>AFGSU</a:t>
                      </a:r>
                    </a:p>
                    <a:p>
                      <a:pPr algn="ctr"/>
                      <a:endParaRPr lang="fr-FR" sz="2000" b="1" dirty="0">
                        <a:solidFill>
                          <a:schemeClr val="tx1"/>
                        </a:solidFill>
                        <a:latin typeface="+mn-lt"/>
                        <a:cs typeface="Arial" pitchFamily="34" charset="0"/>
                      </a:endParaRPr>
                    </a:p>
                  </a:txBody>
                  <a:tcPr/>
                </a:tc>
                <a:tc>
                  <a:txBody>
                    <a:bodyPr/>
                    <a:lstStyle/>
                    <a:p>
                      <a:pPr algn="ctr"/>
                      <a:endParaRPr lang="fr-FR" sz="2000" b="1" dirty="0">
                        <a:solidFill>
                          <a:schemeClr val="tx1"/>
                        </a:solidFill>
                        <a:latin typeface="+mn-lt"/>
                        <a:cs typeface="Arial" pitchFamily="34" charset="0"/>
                      </a:endParaRPr>
                    </a:p>
                    <a:p>
                      <a:pPr algn="ctr"/>
                      <a:r>
                        <a:rPr lang="fr-FR" sz="2000" b="1" dirty="0">
                          <a:solidFill>
                            <a:schemeClr val="tx1"/>
                          </a:solidFill>
                          <a:latin typeface="+mn-lt"/>
                          <a:cs typeface="Arial" pitchFamily="34" charset="0"/>
                        </a:rPr>
                        <a:t>4h</a:t>
                      </a:r>
                      <a:r>
                        <a:rPr lang="fr-FR" sz="2000" b="1" baseline="0" dirty="0">
                          <a:solidFill>
                            <a:schemeClr val="tx1"/>
                          </a:solidFill>
                          <a:latin typeface="+mn-lt"/>
                          <a:cs typeface="Arial" pitchFamily="34" charset="0"/>
                        </a:rPr>
                        <a:t> CM &amp; 6h ED</a:t>
                      </a:r>
                      <a:endParaRPr lang="fr-FR" sz="2000" b="1" dirty="0">
                        <a:solidFill>
                          <a:schemeClr val="tx1"/>
                        </a:solidFill>
                        <a:latin typeface="+mn-lt"/>
                        <a:cs typeface="Arial" pitchFamily="34" charset="0"/>
                      </a:endParaRPr>
                    </a:p>
                  </a:txBody>
                  <a:tcPr/>
                </a:tc>
                <a:tc>
                  <a:txBody>
                    <a:bodyPr/>
                    <a:lstStyle/>
                    <a:p>
                      <a:pPr algn="ctr"/>
                      <a:endParaRPr lang="fr-FR" sz="2000" b="1" dirty="0">
                        <a:solidFill>
                          <a:schemeClr val="tx1"/>
                        </a:solidFill>
                        <a:latin typeface="+mn-lt"/>
                        <a:cs typeface="Arial" pitchFamily="34" charset="0"/>
                      </a:endParaRPr>
                    </a:p>
                    <a:p>
                      <a:pPr algn="ctr"/>
                      <a:r>
                        <a:rPr lang="fr-FR" sz="2000" b="1" dirty="0">
                          <a:solidFill>
                            <a:schemeClr val="tx1"/>
                          </a:solidFill>
                          <a:latin typeface="+mn-lt"/>
                          <a:cs typeface="Arial" pitchFamily="34" charset="0"/>
                        </a:rPr>
                        <a:t>Validation</a:t>
                      </a:r>
                      <a:endParaRPr lang="fr-FR" sz="2000" b="1" baseline="0" dirty="0">
                        <a:solidFill>
                          <a:schemeClr val="tx1"/>
                        </a:solidFill>
                        <a:latin typeface="+mn-lt"/>
                        <a:cs typeface="Arial" pitchFamily="34" charset="0"/>
                      </a:endParaRPr>
                    </a:p>
                    <a:p>
                      <a:pPr algn="ctr"/>
                      <a:r>
                        <a:rPr lang="fr-FR" sz="2000" b="1" baseline="0" dirty="0">
                          <a:solidFill>
                            <a:schemeClr val="tx1"/>
                          </a:solidFill>
                          <a:latin typeface="+mn-lt"/>
                          <a:cs typeface="Arial" pitchFamily="34" charset="0"/>
                        </a:rPr>
                        <a:t>(Encadrants)</a:t>
                      </a:r>
                      <a:endParaRPr lang="fr-FR" sz="2000" b="1" dirty="0">
                        <a:solidFill>
                          <a:schemeClr val="tx1"/>
                        </a:solidFill>
                        <a:latin typeface="+mn-lt"/>
                        <a:cs typeface="Arial"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41396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C238676B-254C-4545-9471-0D5270B829A4}"/>
              </a:ext>
            </a:extLst>
          </p:cNvPr>
          <p:cNvGraphicFramePr>
            <a:graphicFrameLocks noGrp="1"/>
          </p:cNvGraphicFramePr>
          <p:nvPr>
            <p:extLst>
              <p:ext uri="{D42A27DB-BD31-4B8C-83A1-F6EECF244321}">
                <p14:modId xmlns:p14="http://schemas.microsoft.com/office/powerpoint/2010/main" val="805137324"/>
              </p:ext>
            </p:extLst>
          </p:nvPr>
        </p:nvGraphicFramePr>
        <p:xfrm>
          <a:off x="251520" y="548680"/>
          <a:ext cx="8640960" cy="4893121"/>
        </p:xfrm>
        <a:graphic>
          <a:graphicData uri="http://schemas.openxmlformats.org/drawingml/2006/table">
            <a:tbl>
              <a:tblPr firstRow="1" bandRow="1">
                <a:tableStyleId>{073A0DAA-6AF3-43AB-8588-CEC1D06C72B9}</a:tableStyleId>
              </a:tblPr>
              <a:tblGrid>
                <a:gridCol w="2880320">
                  <a:extLst>
                    <a:ext uri="{9D8B030D-6E8A-4147-A177-3AD203B41FA5}">
                      <a16:colId xmlns:a16="http://schemas.microsoft.com/office/drawing/2014/main" val="1074028277"/>
                    </a:ext>
                  </a:extLst>
                </a:gridCol>
                <a:gridCol w="2880320">
                  <a:extLst>
                    <a:ext uri="{9D8B030D-6E8A-4147-A177-3AD203B41FA5}">
                      <a16:colId xmlns:a16="http://schemas.microsoft.com/office/drawing/2014/main" val="2353153484"/>
                    </a:ext>
                  </a:extLst>
                </a:gridCol>
                <a:gridCol w="2880320">
                  <a:extLst>
                    <a:ext uri="{9D8B030D-6E8A-4147-A177-3AD203B41FA5}">
                      <a16:colId xmlns:a16="http://schemas.microsoft.com/office/drawing/2014/main" val="2369522350"/>
                    </a:ext>
                  </a:extLst>
                </a:gridCol>
              </a:tblGrid>
              <a:tr h="491667">
                <a:tc>
                  <a:txBody>
                    <a:bodyPr/>
                    <a:lstStyle/>
                    <a:p>
                      <a:pPr algn="ctr"/>
                      <a:r>
                        <a:rPr lang="fr-FR" sz="2000" dirty="0">
                          <a:latin typeface="+mn-lt"/>
                          <a:cs typeface="Arial" pitchFamily="34" charset="0"/>
                        </a:rPr>
                        <a:t>Contenu</a:t>
                      </a:r>
                    </a:p>
                  </a:txBody>
                  <a:tcPr/>
                </a:tc>
                <a:tc>
                  <a:txBody>
                    <a:bodyPr/>
                    <a:lstStyle/>
                    <a:p>
                      <a:pPr algn="ctr"/>
                      <a:r>
                        <a:rPr lang="fr-FR" sz="2000" dirty="0">
                          <a:latin typeface="+mn-lt"/>
                          <a:cs typeface="Arial" pitchFamily="34" charset="0"/>
                        </a:rPr>
                        <a:t>Modalités</a:t>
                      </a:r>
                    </a:p>
                  </a:txBody>
                  <a:tcPr/>
                </a:tc>
                <a:tc>
                  <a:txBody>
                    <a:bodyPr/>
                    <a:lstStyle/>
                    <a:p>
                      <a:pPr algn="ctr"/>
                      <a:r>
                        <a:rPr lang="fr-FR" sz="2000" dirty="0">
                          <a:latin typeface="+mn-lt"/>
                          <a:cs typeface="Arial" pitchFamily="34" charset="0"/>
                        </a:rPr>
                        <a:t>Validation</a:t>
                      </a:r>
                    </a:p>
                  </a:txBody>
                  <a:tcPr/>
                </a:tc>
                <a:extLst>
                  <a:ext uri="{0D108BD9-81ED-4DB2-BD59-A6C34878D82A}">
                    <a16:rowId xmlns:a16="http://schemas.microsoft.com/office/drawing/2014/main" val="1983499293"/>
                  </a:ext>
                </a:extLst>
              </a:tr>
              <a:tr h="1212329">
                <a:tc>
                  <a:txBody>
                    <a:bodyPr/>
                    <a:lstStyle/>
                    <a:p>
                      <a:pPr algn="ctr"/>
                      <a:endParaRPr lang="fr-FR" sz="2000" b="1" dirty="0">
                        <a:solidFill>
                          <a:schemeClr val="tx1"/>
                        </a:solidFill>
                        <a:latin typeface="+mn-lt"/>
                        <a:cs typeface="Arial" pitchFamily="34" charset="0"/>
                      </a:endParaRPr>
                    </a:p>
                    <a:p>
                      <a:pPr algn="ctr"/>
                      <a:r>
                        <a:rPr lang="fr-FR" sz="2000" b="1" dirty="0">
                          <a:solidFill>
                            <a:schemeClr val="tx1"/>
                          </a:solidFill>
                          <a:latin typeface="+mn-lt"/>
                          <a:cs typeface="Arial" pitchFamily="34" charset="0"/>
                        </a:rPr>
                        <a:t>Simulation relationnelle</a:t>
                      </a:r>
                    </a:p>
                    <a:p>
                      <a:pPr algn="ctr"/>
                      <a:endParaRPr lang="fr-FR" sz="2000" b="1" dirty="0">
                        <a:solidFill>
                          <a:schemeClr val="tx1"/>
                        </a:solidFill>
                        <a:latin typeface="+mn-lt"/>
                        <a:cs typeface="Arial" pitchFamily="34" charset="0"/>
                      </a:endParaRPr>
                    </a:p>
                  </a:txBody>
                  <a:tcPr/>
                </a:tc>
                <a:tc>
                  <a:txBody>
                    <a:bodyPr/>
                    <a:lstStyle/>
                    <a:p>
                      <a:pPr algn="ctr"/>
                      <a:endParaRPr lang="fr-FR" sz="2000" b="1" dirty="0">
                        <a:solidFill>
                          <a:schemeClr val="tx1"/>
                        </a:solidFill>
                        <a:latin typeface="+mn-lt"/>
                        <a:cs typeface="Arial" pitchFamily="34" charset="0"/>
                      </a:endParaRPr>
                    </a:p>
                    <a:p>
                      <a:pPr algn="ctr"/>
                      <a:r>
                        <a:rPr lang="fr-FR" sz="2000" b="1" dirty="0">
                          <a:solidFill>
                            <a:schemeClr val="tx1"/>
                          </a:solidFill>
                          <a:latin typeface="+mn-lt"/>
                          <a:cs typeface="Arial" pitchFamily="34" charset="0"/>
                        </a:rPr>
                        <a:t> planning en attente</a:t>
                      </a:r>
                    </a:p>
                  </a:txBody>
                  <a:tcPr/>
                </a:tc>
                <a:tc>
                  <a:txBody>
                    <a:bodyPr/>
                    <a:lstStyle/>
                    <a:p>
                      <a:pPr algn="ctr"/>
                      <a:endParaRPr lang="fr-FR" sz="2000" b="1" dirty="0">
                        <a:solidFill>
                          <a:schemeClr val="tx1"/>
                        </a:solidFill>
                        <a:latin typeface="+mn-lt"/>
                        <a:cs typeface="Arial" pitchFamily="34" charset="0"/>
                      </a:endParaRPr>
                    </a:p>
                    <a:p>
                      <a:pPr algn="ctr"/>
                      <a:r>
                        <a:rPr lang="fr-FR" sz="2000" b="1" dirty="0">
                          <a:solidFill>
                            <a:schemeClr val="tx1"/>
                          </a:solidFill>
                          <a:latin typeface="+mn-lt"/>
                          <a:cs typeface="Arial" pitchFamily="34" charset="0"/>
                        </a:rPr>
                        <a:t>Validation</a:t>
                      </a:r>
                    </a:p>
                    <a:p>
                      <a:pPr algn="ctr"/>
                      <a:endParaRPr lang="fr-FR" sz="2000" b="1" dirty="0">
                        <a:solidFill>
                          <a:schemeClr val="tx1"/>
                        </a:solidFill>
                        <a:latin typeface="+mn-lt"/>
                        <a:cs typeface="Arial" pitchFamily="34" charset="0"/>
                      </a:endParaRPr>
                    </a:p>
                  </a:txBody>
                  <a:tcPr/>
                </a:tc>
                <a:extLst>
                  <a:ext uri="{0D108BD9-81ED-4DB2-BD59-A6C34878D82A}">
                    <a16:rowId xmlns:a16="http://schemas.microsoft.com/office/drawing/2014/main" val="3716963744"/>
                  </a:ext>
                </a:extLst>
              </a:tr>
              <a:tr h="1573685">
                <a:tc>
                  <a:txBody>
                    <a:bodyPr/>
                    <a:lstStyle/>
                    <a:p>
                      <a:pPr algn="ctr"/>
                      <a:endParaRPr lang="fr-FR" sz="2000" b="1" dirty="0">
                        <a:solidFill>
                          <a:schemeClr val="tx1"/>
                        </a:solidFill>
                        <a:latin typeface="+mn-lt"/>
                        <a:cs typeface="Arial" pitchFamily="34" charset="0"/>
                      </a:endParaRPr>
                    </a:p>
                    <a:p>
                      <a:pPr algn="ctr"/>
                      <a:r>
                        <a:rPr lang="fr-FR" sz="2000" b="1" dirty="0">
                          <a:solidFill>
                            <a:schemeClr val="tx1"/>
                          </a:solidFill>
                          <a:latin typeface="+mn-lt"/>
                          <a:cs typeface="Arial" pitchFamily="34" charset="0"/>
                        </a:rPr>
                        <a:t>Atelier de Gestes</a:t>
                      </a:r>
                    </a:p>
                    <a:p>
                      <a:pPr algn="ctr"/>
                      <a:r>
                        <a:rPr lang="fr-FR" sz="2000" b="1" dirty="0">
                          <a:solidFill>
                            <a:schemeClr val="tx1"/>
                          </a:solidFill>
                          <a:latin typeface="+mn-lt"/>
                          <a:cs typeface="Arial" pitchFamily="34" charset="0"/>
                        </a:rPr>
                        <a:t>Dr </a:t>
                      </a:r>
                      <a:r>
                        <a:rPr lang="fr-FR" sz="2000" b="1" dirty="0" err="1">
                          <a:solidFill>
                            <a:schemeClr val="tx1"/>
                          </a:solidFill>
                          <a:latin typeface="+mn-lt"/>
                          <a:cs typeface="Arial" pitchFamily="34" charset="0"/>
                        </a:rPr>
                        <a:t>Coury</a:t>
                      </a:r>
                      <a:r>
                        <a:rPr lang="fr-FR" sz="2000" b="1" dirty="0">
                          <a:solidFill>
                            <a:schemeClr val="tx1"/>
                          </a:solidFill>
                          <a:latin typeface="+mn-lt"/>
                          <a:cs typeface="Arial" pitchFamily="34" charset="0"/>
                        </a:rPr>
                        <a:t>-Lucas</a:t>
                      </a:r>
                    </a:p>
                  </a:txBody>
                  <a:tcPr/>
                </a:tc>
                <a:tc>
                  <a:txBody>
                    <a:bodyPr/>
                    <a:lstStyle/>
                    <a:p>
                      <a:pPr algn="ctr"/>
                      <a:r>
                        <a:rPr lang="fr-FR" sz="2000" b="1" dirty="0">
                          <a:solidFill>
                            <a:schemeClr val="tx1"/>
                          </a:solidFill>
                          <a:latin typeface="+mn-lt"/>
                          <a:cs typeface="Arial" pitchFamily="34" charset="0"/>
                        </a:rPr>
                        <a:t>2 TP DE 2H </a:t>
                      </a:r>
                    </a:p>
                    <a:p>
                      <a:pPr algn="ctr"/>
                      <a:r>
                        <a:rPr lang="fr-FR" sz="2000" b="1" dirty="0">
                          <a:solidFill>
                            <a:schemeClr val="tx1"/>
                          </a:solidFill>
                          <a:latin typeface="+mn-lt"/>
                          <a:cs typeface="Arial" pitchFamily="34" charset="0"/>
                        </a:rPr>
                        <a:t>-SUTURE- VOIES VEINEUSES PERIPHERIQUES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000" b="1" dirty="0">
                        <a:solidFill>
                          <a:schemeClr val="tx1"/>
                        </a:solidFill>
                        <a:latin typeface="+mn-lt"/>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a:solidFill>
                            <a:schemeClr val="tx1"/>
                          </a:solidFill>
                          <a:latin typeface="+mn-lt"/>
                          <a:cs typeface="Arial" pitchFamily="34" charset="0"/>
                        </a:rPr>
                        <a:t>Validation</a:t>
                      </a:r>
                    </a:p>
                  </a:txBody>
                  <a:tcPr/>
                </a:tc>
                <a:extLst>
                  <a:ext uri="{0D108BD9-81ED-4DB2-BD59-A6C34878D82A}">
                    <a16:rowId xmlns:a16="http://schemas.microsoft.com/office/drawing/2014/main" val="1600953381"/>
                  </a:ext>
                </a:extLst>
              </a:tr>
              <a:tr h="1573685">
                <a:tc>
                  <a:txBody>
                    <a:bodyPr/>
                    <a:lstStyle/>
                    <a:p>
                      <a:pPr algn="ctr"/>
                      <a:endParaRPr lang="fr-FR" sz="2000" b="1" dirty="0">
                        <a:solidFill>
                          <a:schemeClr val="tx1"/>
                        </a:solidFill>
                        <a:latin typeface="+mn-lt"/>
                        <a:cs typeface="Arial" pitchFamily="34" charset="0"/>
                      </a:endParaRPr>
                    </a:p>
                    <a:p>
                      <a:pPr algn="ctr"/>
                      <a:r>
                        <a:rPr lang="fr-FR" sz="2000" b="1" dirty="0">
                          <a:solidFill>
                            <a:schemeClr val="tx1"/>
                          </a:solidFill>
                          <a:latin typeface="+mn-lt"/>
                          <a:cs typeface="Arial" pitchFamily="34" charset="0"/>
                        </a:rPr>
                        <a:t>Séminaire de sensibilisation au handicap</a:t>
                      </a:r>
                    </a:p>
                    <a:p>
                      <a:pPr algn="ctr"/>
                      <a:r>
                        <a:rPr lang="fr-FR" sz="2000" b="1" dirty="0">
                          <a:solidFill>
                            <a:schemeClr val="tx1"/>
                          </a:solidFill>
                          <a:latin typeface="+mn-lt"/>
                          <a:cs typeface="Arial" pitchFamily="34" charset="0"/>
                        </a:rPr>
                        <a:t> (Pr Desportes)</a:t>
                      </a:r>
                    </a:p>
                  </a:txBody>
                  <a:tcPr/>
                </a:tc>
                <a:tc>
                  <a:txBody>
                    <a:bodyPr/>
                    <a:lstStyle/>
                    <a:p>
                      <a:pPr algn="ctr"/>
                      <a:endParaRPr lang="fr-FR" sz="2000" b="1" dirty="0">
                        <a:solidFill>
                          <a:schemeClr val="tx1"/>
                        </a:solidFill>
                        <a:latin typeface="+mn-lt"/>
                        <a:cs typeface="Arial" pitchFamily="34" charset="0"/>
                      </a:endParaRPr>
                    </a:p>
                    <a:p>
                      <a:pPr algn="ctr"/>
                      <a:r>
                        <a:rPr lang="fr-FR" sz="2000" b="1" dirty="0">
                          <a:solidFill>
                            <a:schemeClr val="tx1"/>
                          </a:solidFill>
                          <a:latin typeface="+mn-lt"/>
                          <a:cs typeface="Arial" pitchFamily="34" charset="0"/>
                        </a:rPr>
                        <a:t>1 journée + 3j de stage</a:t>
                      </a:r>
                    </a:p>
                    <a:p>
                      <a:pPr algn="ctr"/>
                      <a:r>
                        <a:rPr lang="fr-FR" sz="2000" b="1" dirty="0">
                          <a:solidFill>
                            <a:schemeClr val="tx1"/>
                          </a:solidFill>
                          <a:latin typeface="+mn-lt"/>
                          <a:cs typeface="Arial" pitchFamily="34" charset="0"/>
                        </a:rPr>
                        <a:t>+ 1 jour de restitution </a:t>
                      </a:r>
                    </a:p>
                    <a:p>
                      <a:pPr algn="ctr"/>
                      <a:r>
                        <a:rPr lang="fr-FR" sz="2000" b="1" dirty="0">
                          <a:solidFill>
                            <a:schemeClr val="tx1"/>
                          </a:solidFill>
                          <a:latin typeface="+mn-lt"/>
                          <a:cs typeface="Arial" pitchFamily="34" charset="0"/>
                        </a:rPr>
                        <a:t>(</a:t>
                      </a:r>
                      <a:r>
                        <a:rPr lang="fr-FR" sz="2000" b="1" dirty="0">
                          <a:solidFill>
                            <a:schemeClr val="tx1"/>
                          </a:solidFill>
                          <a:highlight>
                            <a:srgbClr val="FFFF00"/>
                          </a:highlight>
                          <a:latin typeface="+mn-lt"/>
                          <a:cs typeface="Arial" pitchFamily="34" charset="0"/>
                        </a:rPr>
                        <a:t>13 au 17 mai 2024)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000" b="1" dirty="0">
                        <a:solidFill>
                          <a:schemeClr val="tx1"/>
                        </a:solidFill>
                        <a:latin typeface="+mn-lt"/>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fr-FR" sz="2000" b="1" dirty="0">
                        <a:solidFill>
                          <a:schemeClr val="tx1"/>
                        </a:solidFill>
                        <a:latin typeface="+mn-lt"/>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a:solidFill>
                            <a:schemeClr val="tx1"/>
                          </a:solidFill>
                          <a:latin typeface="+mn-lt"/>
                          <a:cs typeface="Arial" pitchFamily="34" charset="0"/>
                        </a:rPr>
                        <a:t>validation</a:t>
                      </a:r>
                    </a:p>
                  </a:txBody>
                  <a:tcPr/>
                </a:tc>
                <a:extLst>
                  <a:ext uri="{0D108BD9-81ED-4DB2-BD59-A6C34878D82A}">
                    <a16:rowId xmlns:a16="http://schemas.microsoft.com/office/drawing/2014/main" val="4096455294"/>
                  </a:ext>
                </a:extLst>
              </a:tr>
            </a:tbl>
          </a:graphicData>
        </a:graphic>
      </p:graphicFrame>
      <p:sp>
        <p:nvSpPr>
          <p:cNvPr id="2" name="ZoneTexte 1">
            <a:extLst>
              <a:ext uri="{FF2B5EF4-FFF2-40B4-BE49-F238E27FC236}">
                <a16:creationId xmlns:a16="http://schemas.microsoft.com/office/drawing/2014/main" id="{43607D22-4D93-46B8-9790-AABA08E5CCE3}"/>
              </a:ext>
            </a:extLst>
          </p:cNvPr>
          <p:cNvSpPr txBox="1"/>
          <p:nvPr/>
        </p:nvSpPr>
        <p:spPr>
          <a:xfrm>
            <a:off x="3563888" y="5589240"/>
            <a:ext cx="2351926" cy="369332"/>
          </a:xfrm>
          <a:prstGeom prst="rect">
            <a:avLst/>
          </a:prstGeom>
          <a:noFill/>
        </p:spPr>
        <p:txBody>
          <a:bodyPr wrap="none" rtlCol="0">
            <a:spAutoFit/>
          </a:bodyPr>
          <a:lstStyle/>
          <a:p>
            <a:r>
              <a:rPr lang="fr-FR" b="1" dirty="0">
                <a:solidFill>
                  <a:srgbClr val="FF0000"/>
                </a:solidFill>
              </a:rPr>
              <a:t>Après les examens!</a:t>
            </a:r>
          </a:p>
        </p:txBody>
      </p:sp>
    </p:spTree>
    <p:extLst>
      <p:ext uri="{BB962C8B-B14F-4D97-AF65-F5344CB8AC3E}">
        <p14:creationId xmlns:p14="http://schemas.microsoft.com/office/powerpoint/2010/main" val="3653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79512" y="1412776"/>
            <a:ext cx="8784976" cy="1470025"/>
          </a:xfrm>
        </p:spPr>
        <p:txBody>
          <a:bodyPr>
            <a:normAutofit/>
          </a:bodyPr>
          <a:lstStyle/>
          <a:p>
            <a:r>
              <a:rPr lang="fr-FR" dirty="0">
                <a:latin typeface="+mn-lt"/>
                <a:cs typeface="Arial" pitchFamily="34" charset="0"/>
              </a:rPr>
              <a:t>FGSM-2</a:t>
            </a:r>
            <a:br>
              <a:rPr lang="fr-FR" dirty="0">
                <a:latin typeface="+mn-lt"/>
                <a:cs typeface="Arial" pitchFamily="34" charset="0"/>
              </a:rPr>
            </a:br>
            <a:r>
              <a:rPr lang="fr-FR" dirty="0">
                <a:latin typeface="+mn-lt"/>
                <a:cs typeface="Arial" pitchFamily="34" charset="0"/>
              </a:rPr>
              <a:t>2023-2024</a:t>
            </a:r>
          </a:p>
        </p:txBody>
      </p:sp>
      <p:sp>
        <p:nvSpPr>
          <p:cNvPr id="3" name="Sous-titre 2"/>
          <p:cNvSpPr>
            <a:spLocks noGrp="1"/>
          </p:cNvSpPr>
          <p:nvPr>
            <p:ph type="subTitle" idx="1"/>
          </p:nvPr>
        </p:nvSpPr>
        <p:spPr>
          <a:xfrm>
            <a:off x="179512" y="2996952"/>
            <a:ext cx="8856984" cy="1368152"/>
          </a:xfrm>
        </p:spPr>
        <p:txBody>
          <a:bodyPr>
            <a:noAutofit/>
          </a:bodyPr>
          <a:lstStyle/>
          <a:p>
            <a:r>
              <a:rPr lang="fr-FR" sz="3600" b="1" dirty="0">
                <a:solidFill>
                  <a:schemeClr val="tx1"/>
                </a:solidFill>
                <a:cs typeface="Arial" pitchFamily="34" charset="0"/>
              </a:rPr>
              <a:t>Modalités</a:t>
            </a:r>
          </a:p>
          <a:p>
            <a:r>
              <a:rPr lang="fr-FR" sz="3600" b="1" dirty="0">
                <a:solidFill>
                  <a:schemeClr val="tx1"/>
                </a:solidFill>
                <a:cs typeface="Arial" pitchFamily="34" charset="0"/>
              </a:rPr>
              <a:t>de passage</a:t>
            </a:r>
          </a:p>
        </p:txBody>
      </p:sp>
    </p:spTree>
    <p:extLst>
      <p:ext uri="{BB962C8B-B14F-4D97-AF65-F5344CB8AC3E}">
        <p14:creationId xmlns:p14="http://schemas.microsoft.com/office/powerpoint/2010/main" val="17469398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548680"/>
            <a:ext cx="8784976" cy="5262979"/>
          </a:xfrm>
          <a:prstGeom prst="rect">
            <a:avLst/>
          </a:prstGeom>
          <a:noFill/>
          <a:ln>
            <a:noFill/>
          </a:ln>
        </p:spPr>
        <p:txBody>
          <a:bodyPr wrap="square" rtlCol="0">
            <a:spAutoFit/>
          </a:bodyPr>
          <a:lstStyle/>
          <a:p>
            <a:pPr algn="ctr"/>
            <a:r>
              <a:rPr lang="fr-FR" sz="2800" b="1" dirty="0">
                <a:latin typeface="+mn-lt"/>
              </a:rPr>
              <a:t>MODALITES DE PASSAGE EN FGSM-3 </a:t>
            </a:r>
          </a:p>
          <a:p>
            <a:pPr algn="ctr"/>
            <a:endParaRPr lang="fr-FR" sz="2800" dirty="0">
              <a:latin typeface="+mn-lt"/>
            </a:endParaRPr>
          </a:p>
          <a:p>
            <a:pPr algn="ctr"/>
            <a:r>
              <a:rPr lang="fr-FR" sz="2800" dirty="0">
                <a:latin typeface="+mn-lt"/>
              </a:rPr>
              <a:t>1</a:t>
            </a:r>
            <a:r>
              <a:rPr lang="fr-FR" sz="2800" baseline="30000" dirty="0">
                <a:latin typeface="+mn-lt"/>
              </a:rPr>
              <a:t>er</a:t>
            </a:r>
            <a:r>
              <a:rPr lang="fr-FR" sz="2800" dirty="0">
                <a:latin typeface="+mn-lt"/>
              </a:rPr>
              <a:t> cas :  Avoir validé toutes les UE de chaque  semestre</a:t>
            </a:r>
          </a:p>
          <a:p>
            <a:pPr algn="ctr"/>
            <a:endParaRPr lang="fr-FR" sz="2800" dirty="0">
              <a:latin typeface="+mn-lt"/>
            </a:endParaRPr>
          </a:p>
          <a:p>
            <a:pPr algn="ctr"/>
            <a:endParaRPr lang="fr-FR" sz="2800" dirty="0">
              <a:latin typeface="+mn-lt"/>
            </a:endParaRPr>
          </a:p>
          <a:p>
            <a:pPr algn="ctr"/>
            <a:endParaRPr lang="fr-FR" sz="2800" dirty="0">
              <a:latin typeface="+mn-lt"/>
            </a:endParaRPr>
          </a:p>
          <a:p>
            <a:pPr algn="ctr"/>
            <a:endParaRPr lang="fr-FR" sz="2800" dirty="0">
              <a:latin typeface="+mn-lt"/>
            </a:endParaRPr>
          </a:p>
          <a:p>
            <a:pPr algn="ctr"/>
            <a:endParaRPr lang="fr-FR" sz="2800" dirty="0">
              <a:latin typeface="+mn-lt"/>
            </a:endParaRPr>
          </a:p>
          <a:p>
            <a:pPr algn="ctr"/>
            <a:r>
              <a:rPr lang="fr-FR" sz="2800" dirty="0">
                <a:latin typeface="+mn-lt"/>
              </a:rPr>
              <a:t>Avoir validé </a:t>
            </a:r>
            <a:r>
              <a:rPr lang="fr-FR" sz="2800" dirty="0">
                <a:highlight>
                  <a:srgbClr val="FFFF00"/>
                </a:highlight>
                <a:latin typeface="+mn-lt"/>
              </a:rPr>
              <a:t>tous les ED, Stages, ateliers, séminaires</a:t>
            </a:r>
          </a:p>
          <a:p>
            <a:pPr algn="ctr"/>
            <a:endParaRPr lang="fr-FR" sz="2800" dirty="0">
              <a:latin typeface="+mn-lt"/>
            </a:endParaRPr>
          </a:p>
          <a:p>
            <a:pPr algn="ctr"/>
            <a:r>
              <a:rPr lang="fr-FR" sz="2800" dirty="0">
                <a:latin typeface="+mn-lt"/>
              </a:rPr>
              <a:t>Dans ce cas le candidat est déclaré admis en FGSM-3</a:t>
            </a:r>
          </a:p>
          <a:p>
            <a:pPr algn="ctr"/>
            <a:endParaRPr lang="fr-FR" sz="2800" dirty="0">
              <a:latin typeface="+mn-lt"/>
            </a:endParaRPr>
          </a:p>
        </p:txBody>
      </p:sp>
      <p:sp>
        <p:nvSpPr>
          <p:cNvPr id="3" name="ZoneTexte 2">
            <a:extLst>
              <a:ext uri="{FF2B5EF4-FFF2-40B4-BE49-F238E27FC236}">
                <a16:creationId xmlns:a16="http://schemas.microsoft.com/office/drawing/2014/main" id="{6F349D6F-CC83-007B-75E0-811BEB525BF7}"/>
              </a:ext>
            </a:extLst>
          </p:cNvPr>
          <p:cNvSpPr txBox="1"/>
          <p:nvPr/>
        </p:nvSpPr>
        <p:spPr>
          <a:xfrm>
            <a:off x="419260" y="2782669"/>
            <a:ext cx="8305479" cy="707886"/>
          </a:xfrm>
          <a:prstGeom prst="rect">
            <a:avLst/>
          </a:prstGeom>
          <a:solidFill>
            <a:schemeClr val="tx1"/>
          </a:solidFill>
        </p:spPr>
        <p:txBody>
          <a:bodyPr wrap="none" rtlCol="0">
            <a:spAutoFit/>
          </a:bodyPr>
          <a:lstStyle/>
          <a:p>
            <a:pPr algn="ctr"/>
            <a:r>
              <a:rPr lang="fr-FR" sz="2000" dirty="0" err="1">
                <a:solidFill>
                  <a:schemeClr val="bg1"/>
                </a:solidFill>
              </a:rPr>
              <a:t>Modalites</a:t>
            </a:r>
            <a:r>
              <a:rPr lang="fr-FR" sz="2000" dirty="0">
                <a:solidFill>
                  <a:schemeClr val="bg1"/>
                </a:solidFill>
              </a:rPr>
              <a:t> de contrôle des connaissances: transmises en début d’année</a:t>
            </a:r>
          </a:p>
          <a:p>
            <a:pPr algn="ctr"/>
            <a:r>
              <a:rPr lang="fr-FR" sz="2000" dirty="0">
                <a:solidFill>
                  <a:schemeClr val="bg1"/>
                </a:solidFill>
              </a:rPr>
              <a:t>A bien lire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8496944" cy="5693866"/>
          </a:xfrm>
          <a:prstGeom prst="rect">
            <a:avLst/>
          </a:prstGeom>
          <a:noFill/>
          <a:ln>
            <a:noFill/>
          </a:ln>
        </p:spPr>
        <p:txBody>
          <a:bodyPr wrap="square" rtlCol="0">
            <a:spAutoFit/>
          </a:bodyPr>
          <a:lstStyle/>
          <a:p>
            <a:pPr algn="ctr"/>
            <a:r>
              <a:rPr lang="fr-FR" sz="2800" dirty="0">
                <a:latin typeface="+mn-lt"/>
              </a:rPr>
              <a:t>2</a:t>
            </a:r>
            <a:r>
              <a:rPr lang="fr-FR" sz="2800" baseline="30000" dirty="0">
                <a:latin typeface="+mn-lt"/>
              </a:rPr>
              <a:t>ème</a:t>
            </a:r>
            <a:r>
              <a:rPr lang="fr-FR" sz="2800" dirty="0">
                <a:latin typeface="+mn-lt"/>
              </a:rPr>
              <a:t> cas : Avoir validé toutes les UE des deux semestres sauf </a:t>
            </a:r>
            <a:r>
              <a:rPr lang="fr-FR" sz="2800" b="1" dirty="0">
                <a:latin typeface="+mn-lt"/>
              </a:rPr>
              <a:t>UNE</a:t>
            </a:r>
          </a:p>
          <a:p>
            <a:pPr algn="ctr"/>
            <a:br>
              <a:rPr lang="fr-FR" sz="2800" u="sng" dirty="0">
                <a:latin typeface="+mn-lt"/>
              </a:rPr>
            </a:br>
            <a:r>
              <a:rPr lang="fr-FR" sz="2800" dirty="0">
                <a:solidFill>
                  <a:srgbClr val="FF0000"/>
                </a:solidFill>
                <a:latin typeface="+mn-lt"/>
              </a:rPr>
              <a:t>sauf Sémiologie 1 et Sémiologie 2</a:t>
            </a:r>
          </a:p>
          <a:p>
            <a:pPr algn="ctr"/>
            <a:r>
              <a:rPr lang="fr-FR" sz="2800" dirty="0">
                <a:solidFill>
                  <a:srgbClr val="FF0000"/>
                </a:solidFill>
                <a:latin typeface="+mn-lt"/>
              </a:rPr>
              <a:t>dont la validation est obligatoire</a:t>
            </a:r>
          </a:p>
          <a:p>
            <a:pPr algn="ctr"/>
            <a:endParaRPr lang="fr-FR" sz="2800" dirty="0">
              <a:latin typeface="+mn-lt"/>
            </a:endParaRPr>
          </a:p>
          <a:p>
            <a:pPr algn="ctr"/>
            <a:r>
              <a:rPr lang="fr-FR" sz="2800" dirty="0">
                <a:latin typeface="+mn-lt"/>
              </a:rPr>
              <a:t>Avoir validé tous les ED, TP, stages, ateliers, séminaires</a:t>
            </a:r>
          </a:p>
          <a:p>
            <a:pPr algn="ctr"/>
            <a:endParaRPr lang="fr-FR" sz="2800" dirty="0">
              <a:latin typeface="+mn-lt"/>
            </a:endParaRPr>
          </a:p>
          <a:p>
            <a:pPr algn="ctr"/>
            <a:r>
              <a:rPr lang="fr-FR" sz="2800" dirty="0">
                <a:latin typeface="+mn-lt"/>
              </a:rPr>
              <a:t>Dans ce cas le candidat est déclaré admis avec</a:t>
            </a:r>
          </a:p>
          <a:p>
            <a:pPr algn="ctr"/>
            <a:r>
              <a:rPr lang="fr-FR" sz="2800" dirty="0">
                <a:latin typeface="+mn-lt"/>
              </a:rPr>
              <a:t>1 dette d'UE maximum</a:t>
            </a:r>
          </a:p>
          <a:p>
            <a:pPr algn="ctr"/>
            <a:endParaRPr lang="fr-FR" sz="2800" dirty="0">
              <a:latin typeface="+mn-lt"/>
            </a:endParaRPr>
          </a:p>
          <a:p>
            <a:pPr algn="ctr"/>
            <a:r>
              <a:rPr lang="fr-FR" sz="2800" dirty="0">
                <a:latin typeface="+mn-lt"/>
              </a:rPr>
              <a:t>A valider OBLIGATOIREMENT</a:t>
            </a:r>
          </a:p>
          <a:p>
            <a:pPr algn="ctr"/>
            <a:r>
              <a:rPr lang="fr-FR" sz="2800" dirty="0">
                <a:latin typeface="+mn-lt"/>
              </a:rPr>
              <a:t>pour le passage en DFASM-1</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476672"/>
            <a:ext cx="8568952" cy="5509200"/>
          </a:xfrm>
          <a:prstGeom prst="rect">
            <a:avLst/>
          </a:prstGeom>
          <a:noFill/>
          <a:ln>
            <a:noFill/>
          </a:ln>
        </p:spPr>
        <p:txBody>
          <a:bodyPr wrap="square" rtlCol="0">
            <a:spAutoFit/>
          </a:bodyPr>
          <a:lstStyle/>
          <a:p>
            <a:pPr algn="ctr"/>
            <a:r>
              <a:rPr lang="fr-FR" sz="4000" b="1" dirty="0"/>
              <a:t>Redoublement</a:t>
            </a:r>
            <a:endParaRPr lang="fr-FR" sz="4000" dirty="0"/>
          </a:p>
          <a:p>
            <a:pPr algn="ctr"/>
            <a:endParaRPr lang="fr-FR" sz="4000" dirty="0"/>
          </a:p>
          <a:p>
            <a:pPr algn="ctr"/>
            <a:r>
              <a:rPr lang="fr-FR" sz="3600" dirty="0">
                <a:latin typeface="+mn-lt"/>
              </a:rPr>
              <a:t>2 UE non validées,</a:t>
            </a:r>
          </a:p>
          <a:p>
            <a:pPr algn="ctr"/>
            <a:r>
              <a:rPr lang="fr-FR" sz="3600" dirty="0">
                <a:latin typeface="+mn-lt"/>
              </a:rPr>
              <a:t>ou Sémiologie 1 et/ou 2 non validée</a:t>
            </a:r>
          </a:p>
          <a:p>
            <a:pPr algn="ctr"/>
            <a:endParaRPr lang="fr-FR" sz="3600" dirty="0">
              <a:latin typeface="+mn-lt"/>
            </a:endParaRPr>
          </a:p>
          <a:p>
            <a:pPr algn="ctr"/>
            <a:r>
              <a:rPr lang="fr-FR" sz="3600" dirty="0">
                <a:latin typeface="+mn-lt"/>
              </a:rPr>
              <a:t>Restent acquis :</a:t>
            </a:r>
          </a:p>
          <a:p>
            <a:pPr algn="ctr"/>
            <a:r>
              <a:rPr lang="fr-FR" sz="3600" dirty="0">
                <a:latin typeface="+mn-lt"/>
              </a:rPr>
              <a:t>UE, ED, stages, séminaires</a:t>
            </a:r>
          </a:p>
          <a:p>
            <a:pPr algn="ctr"/>
            <a:r>
              <a:rPr lang="fr-FR" sz="3600" dirty="0">
                <a:latin typeface="+mn-lt"/>
              </a:rPr>
              <a:t>et ateliers validés</a:t>
            </a:r>
          </a:p>
          <a:p>
            <a:pPr algn="ctr"/>
            <a:endParaRPr lang="fr-FR" sz="2800" dirty="0"/>
          </a:p>
          <a:p>
            <a:pPr algn="ctr"/>
            <a:endParaRPr lang="fr-FR"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BF0210-24E9-493B-E3CD-7A15E0104B23}"/>
              </a:ext>
            </a:extLst>
          </p:cNvPr>
          <p:cNvSpPr>
            <a:spLocks noGrp="1"/>
          </p:cNvSpPr>
          <p:nvPr>
            <p:ph type="title"/>
          </p:nvPr>
        </p:nvSpPr>
        <p:spPr/>
        <p:txBody>
          <a:bodyPr/>
          <a:lstStyle/>
          <a:p>
            <a:r>
              <a:rPr lang="fr-FR" dirty="0"/>
              <a:t>Examens sur Tablette</a:t>
            </a:r>
          </a:p>
        </p:txBody>
      </p:sp>
      <p:sp>
        <p:nvSpPr>
          <p:cNvPr id="3" name="Espace réservé du contenu 2">
            <a:extLst>
              <a:ext uri="{FF2B5EF4-FFF2-40B4-BE49-F238E27FC236}">
                <a16:creationId xmlns:a16="http://schemas.microsoft.com/office/drawing/2014/main" id="{888254F5-BFA6-3406-E22E-52CD8910F36C}"/>
              </a:ext>
            </a:extLst>
          </p:cNvPr>
          <p:cNvSpPr>
            <a:spLocks noGrp="1"/>
          </p:cNvSpPr>
          <p:nvPr>
            <p:ph idx="1"/>
          </p:nvPr>
        </p:nvSpPr>
        <p:spPr/>
        <p:txBody>
          <a:bodyPr/>
          <a:lstStyle/>
          <a:p>
            <a:r>
              <a:rPr lang="fr-FR" dirty="0"/>
              <a:t>Examen test obligatoire pour se familiariser avec l’outil</a:t>
            </a:r>
          </a:p>
          <a:p>
            <a:pPr marL="0" indent="0">
              <a:buNone/>
            </a:pPr>
            <a:endParaRPr lang="fr-FR" dirty="0"/>
          </a:p>
          <a:p>
            <a:pPr marL="0" indent="0">
              <a:buNone/>
            </a:pPr>
            <a:r>
              <a:rPr lang="fr-FR" dirty="0"/>
              <a:t>Le vendredi 13/10 14h-15h</a:t>
            </a:r>
          </a:p>
          <a:p>
            <a:pPr marL="0" indent="0">
              <a:buNone/>
            </a:pPr>
            <a:r>
              <a:rPr lang="fr-FR" dirty="0"/>
              <a:t>En distanciel</a:t>
            </a:r>
          </a:p>
        </p:txBody>
      </p:sp>
    </p:spTree>
    <p:extLst>
      <p:ext uri="{BB962C8B-B14F-4D97-AF65-F5344CB8AC3E}">
        <p14:creationId xmlns:p14="http://schemas.microsoft.com/office/powerpoint/2010/main" val="1800360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51520" y="1196752"/>
            <a:ext cx="8640960" cy="1470025"/>
          </a:xfrm>
        </p:spPr>
        <p:txBody>
          <a:bodyPr>
            <a:normAutofit/>
          </a:bodyPr>
          <a:lstStyle/>
          <a:p>
            <a:r>
              <a:rPr lang="fr-FR" dirty="0">
                <a:solidFill>
                  <a:srgbClr val="002060"/>
                </a:solidFill>
                <a:latin typeface="+mn-lt"/>
                <a:cs typeface="Arial" pitchFamily="34" charset="0"/>
              </a:rPr>
              <a:t>FGSM-2</a:t>
            </a:r>
            <a:br>
              <a:rPr lang="fr-FR" dirty="0">
                <a:solidFill>
                  <a:srgbClr val="002060"/>
                </a:solidFill>
                <a:latin typeface="+mn-lt"/>
                <a:cs typeface="Arial" pitchFamily="34" charset="0"/>
              </a:rPr>
            </a:br>
            <a:r>
              <a:rPr lang="fr-FR" dirty="0">
                <a:solidFill>
                  <a:srgbClr val="002060"/>
                </a:solidFill>
                <a:latin typeface="+mn-lt"/>
                <a:cs typeface="Arial" pitchFamily="34" charset="0"/>
              </a:rPr>
              <a:t>2023 - 2024</a:t>
            </a:r>
          </a:p>
        </p:txBody>
      </p:sp>
      <p:sp>
        <p:nvSpPr>
          <p:cNvPr id="3" name="Sous-titre 2"/>
          <p:cNvSpPr>
            <a:spLocks noGrp="1"/>
          </p:cNvSpPr>
          <p:nvPr>
            <p:ph type="subTitle" idx="1"/>
          </p:nvPr>
        </p:nvSpPr>
        <p:spPr>
          <a:xfrm>
            <a:off x="107504" y="3140968"/>
            <a:ext cx="8856984" cy="1440160"/>
          </a:xfrm>
        </p:spPr>
        <p:txBody>
          <a:bodyPr>
            <a:normAutofit/>
          </a:bodyPr>
          <a:lstStyle/>
          <a:p>
            <a:endParaRPr lang="fr-FR" dirty="0">
              <a:solidFill>
                <a:srgbClr val="002060"/>
              </a:solidFill>
              <a:cs typeface="Arial" panose="020B0604020202020204" pitchFamily="34" charset="0"/>
            </a:endParaRPr>
          </a:p>
          <a:p>
            <a:r>
              <a:rPr lang="fr-FR" sz="4000" b="1" dirty="0">
                <a:solidFill>
                  <a:srgbClr val="002060"/>
                </a:solidFill>
                <a:cs typeface="Arial" panose="020B0604020202020204" pitchFamily="34" charset="0"/>
              </a:rPr>
              <a:t>Nature des UE</a:t>
            </a:r>
          </a:p>
          <a:p>
            <a:endParaRPr lang="fr-FR" dirty="0">
              <a:solidFill>
                <a:srgbClr val="002060"/>
              </a:solidFill>
              <a:cs typeface="Arial" panose="020B0604020202020204" pitchFamily="34" charset="0"/>
            </a:endParaRPr>
          </a:p>
        </p:txBody>
      </p:sp>
    </p:spTree>
    <p:extLst>
      <p:ext uri="{BB962C8B-B14F-4D97-AF65-F5344CB8AC3E}">
        <p14:creationId xmlns:p14="http://schemas.microsoft.com/office/powerpoint/2010/main" val="27809214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51520" y="548680"/>
            <a:ext cx="8640960" cy="1224136"/>
          </a:xfrm>
        </p:spPr>
        <p:txBody>
          <a:bodyPr/>
          <a:lstStyle/>
          <a:p>
            <a:r>
              <a:rPr lang="fr-FR" dirty="0">
                <a:latin typeface="+mn-lt"/>
                <a:cs typeface="Arial" pitchFamily="34" charset="0"/>
              </a:rPr>
              <a:t>Année Erasmus</a:t>
            </a:r>
          </a:p>
        </p:txBody>
      </p:sp>
      <p:sp>
        <p:nvSpPr>
          <p:cNvPr id="3" name="Sous-titre 2"/>
          <p:cNvSpPr>
            <a:spLocks noGrp="1"/>
          </p:cNvSpPr>
          <p:nvPr>
            <p:ph type="subTitle" idx="1"/>
          </p:nvPr>
        </p:nvSpPr>
        <p:spPr>
          <a:xfrm>
            <a:off x="251520" y="2060848"/>
            <a:ext cx="8640960" cy="3456384"/>
          </a:xfrm>
        </p:spPr>
        <p:txBody>
          <a:bodyPr>
            <a:normAutofit/>
          </a:bodyPr>
          <a:lstStyle/>
          <a:p>
            <a:r>
              <a:rPr lang="fr-FR" sz="3600" b="1" dirty="0">
                <a:solidFill>
                  <a:schemeClr val="tx1"/>
                </a:solidFill>
                <a:cs typeface="Arial" pitchFamily="34" charset="0"/>
              </a:rPr>
              <a:t>Dr Meja </a:t>
            </a:r>
            <a:r>
              <a:rPr lang="fr-FR" b="1" dirty="0">
                <a:solidFill>
                  <a:schemeClr val="tx1"/>
                </a:solidFill>
              </a:rPr>
              <a:t>RABODONIRINA</a:t>
            </a:r>
            <a:endParaRPr lang="fr-FR" sz="3600" b="1" dirty="0">
              <a:solidFill>
                <a:schemeClr val="tx1"/>
              </a:solidFill>
              <a:cs typeface="Arial" pitchFamily="34" charset="0"/>
            </a:endParaRPr>
          </a:p>
          <a:p>
            <a:r>
              <a:rPr lang="fr-FR" sz="3600" b="1" dirty="0">
                <a:solidFill>
                  <a:schemeClr val="tx1"/>
                </a:solidFill>
                <a:cs typeface="Arial" pitchFamily="34" charset="0"/>
              </a:rPr>
              <a:t>M Hector GOMES DE OLIVEIRA</a:t>
            </a:r>
          </a:p>
          <a:p>
            <a:r>
              <a:rPr lang="fr-FR" sz="3600" b="1" dirty="0">
                <a:solidFill>
                  <a:schemeClr val="tx1"/>
                </a:solidFill>
                <a:cs typeface="Arial" pitchFamily="34" charset="0"/>
              </a:rPr>
              <a:t>Réunion d’information :</a:t>
            </a:r>
          </a:p>
          <a:p>
            <a:r>
              <a:rPr lang="fr-FR" sz="3600" b="1" dirty="0">
                <a:solidFill>
                  <a:srgbClr val="00B050"/>
                </a:solidFill>
                <a:cs typeface="Arial" pitchFamily="34" charset="0"/>
              </a:rPr>
              <a:t>Date à définir</a:t>
            </a:r>
          </a:p>
        </p:txBody>
      </p:sp>
    </p:spTree>
    <p:extLst>
      <p:ext uri="{BB962C8B-B14F-4D97-AF65-F5344CB8AC3E}">
        <p14:creationId xmlns:p14="http://schemas.microsoft.com/office/powerpoint/2010/main" val="3294973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516E3DE-BF19-4610-9D8A-70255D54953A}"/>
              </a:ext>
            </a:extLst>
          </p:cNvPr>
          <p:cNvPicPr>
            <a:picLocks noChangeAspect="1"/>
          </p:cNvPicPr>
          <p:nvPr/>
        </p:nvPicPr>
        <p:blipFill rotWithShape="1">
          <a:blip r:embed="rId2"/>
          <a:srcRect l="11413" t="20601" r="13775" b="19200"/>
          <a:stretch/>
        </p:blipFill>
        <p:spPr>
          <a:xfrm>
            <a:off x="0" y="28428"/>
            <a:ext cx="6840760" cy="3096344"/>
          </a:xfrm>
          <a:prstGeom prst="rect">
            <a:avLst/>
          </a:prstGeom>
        </p:spPr>
      </p:pic>
      <p:sp>
        <p:nvSpPr>
          <p:cNvPr id="9" name="Double vague 8">
            <a:extLst>
              <a:ext uri="{FF2B5EF4-FFF2-40B4-BE49-F238E27FC236}">
                <a16:creationId xmlns:a16="http://schemas.microsoft.com/office/drawing/2014/main" id="{E235D7A1-08D6-4EBB-AFB7-3D96E16445F0}"/>
              </a:ext>
            </a:extLst>
          </p:cNvPr>
          <p:cNvSpPr/>
          <p:nvPr/>
        </p:nvSpPr>
        <p:spPr>
          <a:xfrm>
            <a:off x="233519" y="3237546"/>
            <a:ext cx="2952328" cy="1800200"/>
          </a:xfrm>
          <a:prstGeom prst="doubleWave">
            <a:avLst>
              <a:gd name="adj1" fmla="val 6250"/>
              <a:gd name="adj2" fmla="val 159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rgbClr val="FF0000"/>
                </a:solidFill>
              </a:rPr>
              <a:t>Exclusivité!</a:t>
            </a:r>
          </a:p>
        </p:txBody>
      </p:sp>
      <p:pic>
        <p:nvPicPr>
          <p:cNvPr id="10" name="Image 9">
            <a:extLst>
              <a:ext uri="{FF2B5EF4-FFF2-40B4-BE49-F238E27FC236}">
                <a16:creationId xmlns:a16="http://schemas.microsoft.com/office/drawing/2014/main" id="{8E6DE271-D33C-49E2-B28F-3D7CBBE9DD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3501008"/>
            <a:ext cx="2232074" cy="1620000"/>
          </a:xfrm>
          <a:prstGeom prst="rect">
            <a:avLst/>
          </a:prstGeom>
        </p:spPr>
      </p:pic>
      <p:sp>
        <p:nvSpPr>
          <p:cNvPr id="11" name="ZoneTexte 10">
            <a:extLst>
              <a:ext uri="{FF2B5EF4-FFF2-40B4-BE49-F238E27FC236}">
                <a16:creationId xmlns:a16="http://schemas.microsoft.com/office/drawing/2014/main" id="{8D57C91F-56AA-4154-BCFC-B65401A47205}"/>
              </a:ext>
            </a:extLst>
          </p:cNvPr>
          <p:cNvSpPr txBox="1"/>
          <p:nvPr/>
        </p:nvSpPr>
        <p:spPr>
          <a:xfrm>
            <a:off x="2807806" y="5036630"/>
            <a:ext cx="6264696" cy="1938992"/>
          </a:xfrm>
          <a:prstGeom prst="rect">
            <a:avLst/>
          </a:prstGeom>
          <a:noFill/>
        </p:spPr>
        <p:txBody>
          <a:bodyPr wrap="square" rtlCol="0">
            <a:spAutoFit/>
          </a:bodyPr>
          <a:lstStyle/>
          <a:p>
            <a:r>
              <a:rPr lang="fr-FR" sz="2000" dirty="0"/>
              <a:t>Réunion d’information :En </a:t>
            </a:r>
            <a:r>
              <a:rPr lang="fr-FR" sz="2000" dirty="0" err="1"/>
              <a:t>visio</a:t>
            </a:r>
            <a:r>
              <a:rPr lang="fr-FR" sz="2000" dirty="0"/>
              <a:t> le </a:t>
            </a:r>
            <a:r>
              <a:rPr lang="fr-FR" sz="2000" b="1" dirty="0">
                <a:solidFill>
                  <a:srgbClr val="FF0000"/>
                </a:solidFill>
              </a:rPr>
              <a:t>4 octobre à 18h </a:t>
            </a:r>
          </a:p>
          <a:p>
            <a:r>
              <a:rPr lang="fr-FR" sz="2000" dirty="0"/>
              <a:t>Inscription : </a:t>
            </a:r>
          </a:p>
          <a:p>
            <a:r>
              <a:rPr lang="fr-FR" sz="2000" dirty="0"/>
              <a:t>delphine.maucort-boulch@univ-lyon1.fr</a:t>
            </a:r>
          </a:p>
          <a:p>
            <a:r>
              <a:rPr lang="fr-FR" sz="2000" dirty="0">
                <a:hlinkClick r:id="rId4"/>
              </a:rPr>
              <a:t>virginie.desestret@univ-lyon1.fr</a:t>
            </a:r>
            <a:endParaRPr lang="fr-FR" sz="2000" dirty="0"/>
          </a:p>
          <a:p>
            <a:r>
              <a:rPr lang="fr-FR" sz="2000" dirty="0"/>
              <a:t> Lien : https://ec-lyon-fr.zoom.us/j/98520700246</a:t>
            </a:r>
          </a:p>
          <a:p>
            <a:endParaRPr lang="fr-FR" sz="2000" dirty="0"/>
          </a:p>
        </p:txBody>
      </p:sp>
    </p:spTree>
    <p:extLst>
      <p:ext uri="{BB962C8B-B14F-4D97-AF65-F5344CB8AC3E}">
        <p14:creationId xmlns:p14="http://schemas.microsoft.com/office/powerpoint/2010/main" val="4135751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D0DBCD6-541A-D0F1-5597-6936BAA5ED0F}"/>
              </a:ext>
            </a:extLst>
          </p:cNvPr>
          <p:cNvSpPr txBox="1"/>
          <p:nvPr/>
        </p:nvSpPr>
        <p:spPr>
          <a:xfrm>
            <a:off x="2555776" y="404664"/>
            <a:ext cx="4195764" cy="1200329"/>
          </a:xfrm>
          <a:prstGeom prst="rect">
            <a:avLst/>
          </a:prstGeom>
          <a:noFill/>
        </p:spPr>
        <p:txBody>
          <a:bodyPr wrap="none" rtlCol="0">
            <a:spAutoFit/>
          </a:bodyPr>
          <a:lstStyle/>
          <a:p>
            <a:pPr algn="ctr"/>
            <a:r>
              <a:rPr lang="fr-FR" sz="3600" b="1" dirty="0">
                <a:latin typeface="+mn-lt"/>
              </a:rPr>
              <a:t>VOTRE FGSM2</a:t>
            </a:r>
          </a:p>
          <a:p>
            <a:pPr algn="ctr"/>
            <a:r>
              <a:rPr lang="fr-FR" sz="3600" b="1" dirty="0" err="1">
                <a:latin typeface="+mn-lt"/>
              </a:rPr>
              <a:t>Take</a:t>
            </a:r>
            <a:r>
              <a:rPr lang="fr-FR" sz="3600" b="1" dirty="0">
                <a:latin typeface="+mn-lt"/>
              </a:rPr>
              <a:t> home messages</a:t>
            </a:r>
          </a:p>
        </p:txBody>
      </p:sp>
      <p:sp>
        <p:nvSpPr>
          <p:cNvPr id="3" name="ZoneTexte 2">
            <a:extLst>
              <a:ext uri="{FF2B5EF4-FFF2-40B4-BE49-F238E27FC236}">
                <a16:creationId xmlns:a16="http://schemas.microsoft.com/office/drawing/2014/main" id="{C1E7A134-7CC3-AE8C-C9DE-F157D8DEF982}"/>
              </a:ext>
            </a:extLst>
          </p:cNvPr>
          <p:cNvSpPr txBox="1"/>
          <p:nvPr/>
        </p:nvSpPr>
        <p:spPr>
          <a:xfrm>
            <a:off x="395536" y="1844824"/>
            <a:ext cx="7992888" cy="6063198"/>
          </a:xfrm>
          <a:prstGeom prst="rect">
            <a:avLst/>
          </a:prstGeom>
          <a:noFill/>
        </p:spPr>
        <p:txBody>
          <a:bodyPr wrap="square" rtlCol="0">
            <a:spAutoFit/>
          </a:bodyPr>
          <a:lstStyle/>
          <a:p>
            <a:pPr marL="285750" indent="-285750">
              <a:buFontTx/>
              <a:buChar char="-"/>
            </a:pPr>
            <a:r>
              <a:rPr lang="fr-FR" sz="2000" b="1" dirty="0"/>
              <a:t>Vous n’êtes pas seuls (scolarité, enseignants, tutorat, représentants étudiants, référents pédagogiques, …)</a:t>
            </a:r>
          </a:p>
          <a:p>
            <a:r>
              <a:rPr lang="fr-FR" dirty="0">
                <a:hlinkClick r:id="rId2"/>
              </a:rPr>
              <a:t>laure.peter-derex@chu-lyon.fr</a:t>
            </a:r>
            <a:r>
              <a:rPr lang="fr-FR" dirty="0"/>
              <a:t> </a:t>
            </a:r>
          </a:p>
          <a:p>
            <a:r>
              <a:rPr lang="fr-FR" dirty="0">
                <a:hlinkClick r:id="rId3"/>
              </a:rPr>
              <a:t>laure.peter-derex@univ-lyon1.fr</a:t>
            </a:r>
            <a:r>
              <a:rPr lang="fr-FR" dirty="0"/>
              <a:t> </a:t>
            </a:r>
          </a:p>
          <a:p>
            <a:pPr marL="285750" indent="-285750">
              <a:buFontTx/>
              <a:buChar char="-"/>
            </a:pPr>
            <a:endParaRPr lang="fr-FR" sz="2000" b="1" dirty="0"/>
          </a:p>
          <a:p>
            <a:r>
              <a:rPr lang="fr-FR" sz="2000" b="1" u="sng" dirty="0">
                <a:solidFill>
                  <a:srgbClr val="FF0000"/>
                </a:solidFill>
              </a:rPr>
              <a:t>+ séance apprendre à apprendre (Dr Marra, 19/09/2023)</a:t>
            </a:r>
          </a:p>
          <a:p>
            <a:r>
              <a:rPr lang="fr-FR" sz="2000" b="1" u="sng" dirty="0">
                <a:solidFill>
                  <a:srgbClr val="FF0000"/>
                </a:solidFill>
              </a:rPr>
              <a:t>+ commission d’aide au parcours</a:t>
            </a:r>
          </a:p>
          <a:p>
            <a:endParaRPr lang="fr-FR" sz="2000" b="1" dirty="0"/>
          </a:p>
          <a:p>
            <a:pPr marL="285750" indent="-285750">
              <a:buFontTx/>
              <a:buChar char="-"/>
            </a:pPr>
            <a:r>
              <a:rPr lang="fr-FR" sz="2000" b="1" dirty="0"/>
              <a:t>Anticiper (M1, Erasmus/stages à l’étranger…)</a:t>
            </a:r>
          </a:p>
          <a:p>
            <a:pPr marL="285750" indent="-285750">
              <a:buFontTx/>
              <a:buChar char="-"/>
            </a:pPr>
            <a:endParaRPr lang="fr-FR" sz="2000" b="1" dirty="0"/>
          </a:p>
          <a:p>
            <a:pPr marL="285750" indent="-285750">
              <a:buFontTx/>
              <a:buChar char="-"/>
            </a:pPr>
            <a:r>
              <a:rPr lang="fr-FR" sz="2000" b="1" dirty="0"/>
              <a:t>S’impliquer</a:t>
            </a:r>
          </a:p>
          <a:p>
            <a:pPr marL="285750" indent="-285750">
              <a:buFontTx/>
              <a:buChar char="-"/>
            </a:pPr>
            <a:endParaRPr lang="fr-FR" sz="2000" b="1" dirty="0"/>
          </a:p>
          <a:p>
            <a:pPr marL="285750" indent="-285750">
              <a:buFontTx/>
              <a:buChar char="-"/>
            </a:pPr>
            <a:r>
              <a:rPr lang="fr-FR" sz="2000" b="1" dirty="0"/>
              <a:t>Consulter vos adresses </a:t>
            </a:r>
            <a:r>
              <a:rPr lang="fr-FR" sz="2000" b="1" dirty="0" err="1"/>
              <a:t>univ</a:t>
            </a:r>
            <a:r>
              <a:rPr lang="fr-FR" sz="2000" b="1" dirty="0"/>
              <a:t> et l’utiliser pour communiquer avec l’administration</a:t>
            </a:r>
          </a:p>
          <a:p>
            <a:pPr marL="285750" indent="-285750">
              <a:buFontTx/>
              <a:buChar char="-"/>
            </a:pPr>
            <a:endParaRPr lang="fr-FR" sz="2000" b="1" dirty="0"/>
          </a:p>
          <a:p>
            <a:pPr marL="285750" indent="-285750">
              <a:buFontTx/>
              <a:buChar char="-"/>
            </a:pPr>
            <a:r>
              <a:rPr lang="fr-FR" sz="2000" b="1" dirty="0"/>
              <a:t>Venir en cours…</a:t>
            </a:r>
          </a:p>
          <a:p>
            <a:pPr marL="285750" indent="-285750">
              <a:buFontTx/>
              <a:buChar char="-"/>
            </a:pPr>
            <a:endParaRPr lang="fr-FR" dirty="0"/>
          </a:p>
          <a:p>
            <a:pPr marL="285750" indent="-285750">
              <a:buFontTx/>
              <a:buChar char="-"/>
            </a:pPr>
            <a:endParaRPr lang="fr-FR" dirty="0"/>
          </a:p>
          <a:p>
            <a:pPr marL="285750" indent="-285750">
              <a:buFontTx/>
              <a:buChar char="-"/>
            </a:pPr>
            <a:endParaRPr lang="fr-FR" dirty="0"/>
          </a:p>
          <a:p>
            <a:pPr marL="285750" indent="-285750">
              <a:buFontTx/>
              <a:buChar char="-"/>
            </a:pPr>
            <a:endParaRPr lang="fr-FR" dirty="0"/>
          </a:p>
        </p:txBody>
      </p:sp>
    </p:spTree>
    <p:extLst>
      <p:ext uri="{BB962C8B-B14F-4D97-AF65-F5344CB8AC3E}">
        <p14:creationId xmlns:p14="http://schemas.microsoft.com/office/powerpoint/2010/main" val="2608923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1268760"/>
            <a:ext cx="8784976" cy="2954655"/>
          </a:xfrm>
          <a:prstGeom prst="rect">
            <a:avLst/>
          </a:prstGeom>
          <a:noFill/>
          <a:ln>
            <a:noFill/>
          </a:ln>
        </p:spPr>
        <p:txBody>
          <a:bodyPr wrap="square" rtlCol="0">
            <a:spAutoFit/>
          </a:bodyPr>
          <a:lstStyle/>
          <a:p>
            <a:pPr lvl="3"/>
            <a:r>
              <a:rPr lang="fr-FR" sz="3200" dirty="0">
                <a:latin typeface="+mn-lt"/>
                <a:cs typeface="Arial" pitchFamily="34" charset="0"/>
              </a:rPr>
              <a:t>Enseignements Intégrés</a:t>
            </a:r>
          </a:p>
          <a:p>
            <a:pPr lvl="3"/>
            <a:endParaRPr lang="fr-FR" sz="3200" dirty="0">
              <a:latin typeface="+mn-lt"/>
              <a:cs typeface="Arial" pitchFamily="34" charset="0"/>
            </a:endParaRPr>
          </a:p>
          <a:p>
            <a:pPr lvl="3"/>
            <a:r>
              <a:rPr lang="fr-FR" sz="3200" dirty="0">
                <a:latin typeface="+mn-lt"/>
                <a:cs typeface="Arial" pitchFamily="34" charset="0"/>
              </a:rPr>
              <a:t>Enseignements Thématiques</a:t>
            </a:r>
          </a:p>
          <a:p>
            <a:pPr lvl="3"/>
            <a:endParaRPr lang="fr-FR" sz="3200" dirty="0">
              <a:latin typeface="+mn-lt"/>
              <a:cs typeface="Arial" pitchFamily="34" charset="0"/>
            </a:endParaRPr>
          </a:p>
          <a:p>
            <a:pPr lvl="3"/>
            <a:r>
              <a:rPr lang="fr-FR" sz="3200" dirty="0">
                <a:latin typeface="+mn-lt"/>
                <a:cs typeface="Arial" pitchFamily="34" charset="0"/>
              </a:rPr>
              <a:t>UE Librement choisies</a:t>
            </a:r>
          </a:p>
          <a:p>
            <a:pPr algn="ctr"/>
            <a:endParaRPr lang="fr-FR" sz="2600" i="1" dirty="0">
              <a:latin typeface="+mn-lt"/>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288" y="-25503"/>
            <a:ext cx="8424936" cy="6940361"/>
          </a:xfrm>
          <a:prstGeom prst="rect">
            <a:avLst/>
          </a:prstGeom>
          <a:noFill/>
          <a:ln>
            <a:noFill/>
          </a:ln>
        </p:spPr>
        <p:txBody>
          <a:bodyPr wrap="square" rtlCol="0">
            <a:spAutoFit/>
          </a:bodyPr>
          <a:lstStyle/>
          <a:p>
            <a:pPr algn="ctr"/>
            <a:r>
              <a:rPr lang="fr-FR" sz="3200" u="sng" dirty="0">
                <a:latin typeface="+mn-lt"/>
                <a:cs typeface="Arial" pitchFamily="34" charset="0"/>
              </a:rPr>
              <a:t>Enseignements Intégrés</a:t>
            </a:r>
            <a:r>
              <a:rPr lang="fr-FR" sz="3200" dirty="0">
                <a:latin typeface="+mn-lt"/>
                <a:cs typeface="Arial" pitchFamily="34" charset="0"/>
              </a:rPr>
              <a:t> :</a:t>
            </a:r>
          </a:p>
          <a:p>
            <a:pPr algn="ctr"/>
            <a:endParaRPr lang="fr-FR" sz="2700" dirty="0">
              <a:latin typeface="+mn-lt"/>
              <a:cs typeface="Arial" pitchFamily="34" charset="0"/>
            </a:endParaRPr>
          </a:p>
          <a:p>
            <a:pPr algn="ctr"/>
            <a:r>
              <a:rPr lang="fr-FR" sz="2500" dirty="0">
                <a:latin typeface="+mn-lt"/>
                <a:cs typeface="Arial" pitchFamily="34" charset="0"/>
              </a:rPr>
              <a:t>Métabolisme &amp; Nutrition</a:t>
            </a:r>
          </a:p>
          <a:p>
            <a:pPr algn="ctr"/>
            <a:r>
              <a:rPr lang="fr-FR" sz="2500" dirty="0">
                <a:latin typeface="+mn-lt"/>
                <a:cs typeface="Arial" pitchFamily="34" charset="0"/>
              </a:rPr>
              <a:t>Revêtement Cutané</a:t>
            </a:r>
          </a:p>
          <a:p>
            <a:pPr algn="ctr"/>
            <a:r>
              <a:rPr lang="fr-FR" sz="2500" dirty="0">
                <a:latin typeface="+mn-lt"/>
                <a:cs typeface="Arial" pitchFamily="34" charset="0"/>
              </a:rPr>
              <a:t>Système Neurosensoriel</a:t>
            </a:r>
          </a:p>
          <a:p>
            <a:pPr algn="ctr"/>
            <a:r>
              <a:rPr lang="fr-FR" sz="2500" dirty="0">
                <a:latin typeface="+mn-lt"/>
                <a:cs typeface="Arial" pitchFamily="34" charset="0"/>
              </a:rPr>
              <a:t>Reins et voies urinaires</a:t>
            </a:r>
          </a:p>
          <a:p>
            <a:pPr algn="ctr"/>
            <a:r>
              <a:rPr lang="fr-FR" sz="2500" dirty="0">
                <a:latin typeface="+mn-lt"/>
                <a:cs typeface="Arial" pitchFamily="34" charset="0"/>
              </a:rPr>
              <a:t>Appareil respiratoire</a:t>
            </a:r>
          </a:p>
          <a:p>
            <a:pPr algn="ctr"/>
            <a:r>
              <a:rPr lang="fr-FR" sz="2500" dirty="0">
                <a:latin typeface="+mn-lt"/>
                <a:cs typeface="Arial" pitchFamily="34" charset="0"/>
              </a:rPr>
              <a:t>Tissu sanguin </a:t>
            </a:r>
            <a:r>
              <a:rPr lang="fr-FR" sz="2500" dirty="0">
                <a:solidFill>
                  <a:srgbClr val="00B050"/>
                </a:solidFill>
                <a:latin typeface="+mn-lt"/>
                <a:cs typeface="Arial" pitchFamily="34" charset="0"/>
              </a:rPr>
              <a:t>*</a:t>
            </a:r>
          </a:p>
          <a:p>
            <a:pPr algn="ctr"/>
            <a:endParaRPr lang="fr-FR" sz="2700" dirty="0">
              <a:latin typeface="+mn-lt"/>
              <a:cs typeface="Arial" pitchFamily="34" charset="0"/>
            </a:endParaRPr>
          </a:p>
          <a:p>
            <a:pPr algn="ctr"/>
            <a:endParaRPr lang="fr-FR" sz="2700" i="1" dirty="0">
              <a:solidFill>
                <a:srgbClr val="FF0000"/>
              </a:solidFill>
              <a:latin typeface="+mn-lt"/>
              <a:cs typeface="Arial" pitchFamily="34" charset="0"/>
            </a:endParaRPr>
          </a:p>
          <a:p>
            <a:pPr algn="ctr"/>
            <a:endParaRPr lang="fr-FR" sz="2700" i="1" dirty="0">
              <a:solidFill>
                <a:srgbClr val="FF0000"/>
              </a:solidFill>
              <a:latin typeface="+mn-lt"/>
              <a:cs typeface="Arial" pitchFamily="34" charset="0"/>
            </a:endParaRPr>
          </a:p>
          <a:p>
            <a:pPr algn="ctr"/>
            <a:endParaRPr lang="fr-FR" sz="2700" i="1" dirty="0">
              <a:solidFill>
                <a:srgbClr val="FF0000"/>
              </a:solidFill>
              <a:latin typeface="+mn-lt"/>
              <a:cs typeface="Arial" pitchFamily="34" charset="0"/>
            </a:endParaRPr>
          </a:p>
          <a:p>
            <a:pPr algn="ctr"/>
            <a:endParaRPr lang="fr-FR" sz="2700" i="1" dirty="0">
              <a:solidFill>
                <a:srgbClr val="FF0000"/>
              </a:solidFill>
              <a:latin typeface="+mn-lt"/>
              <a:cs typeface="Arial" pitchFamily="34" charset="0"/>
            </a:endParaRPr>
          </a:p>
          <a:p>
            <a:pPr algn="ctr"/>
            <a:endParaRPr lang="fr-FR" sz="2700" i="1" dirty="0">
              <a:solidFill>
                <a:srgbClr val="FF0000"/>
              </a:solidFill>
              <a:latin typeface="+mn-lt"/>
              <a:cs typeface="Arial" pitchFamily="34" charset="0"/>
            </a:endParaRPr>
          </a:p>
          <a:p>
            <a:endParaRPr lang="fr-FR" sz="2500" i="1" dirty="0">
              <a:solidFill>
                <a:srgbClr val="00B050"/>
              </a:solidFill>
              <a:latin typeface="+mn-lt"/>
              <a:cs typeface="Arial" pitchFamily="34" charset="0"/>
            </a:endParaRPr>
          </a:p>
          <a:p>
            <a:endParaRPr lang="fr-FR" sz="2500" i="1" dirty="0">
              <a:solidFill>
                <a:srgbClr val="00B050"/>
              </a:solidFill>
              <a:latin typeface="+mn-lt"/>
              <a:cs typeface="Arial" pitchFamily="34" charset="0"/>
            </a:endParaRPr>
          </a:p>
          <a:p>
            <a:r>
              <a:rPr lang="fr-FR" sz="2000" i="1" dirty="0">
                <a:solidFill>
                  <a:srgbClr val="00B050"/>
                </a:solidFill>
                <a:latin typeface="+mn-lt"/>
                <a:cs typeface="Arial" pitchFamily="34" charset="0"/>
              </a:rPr>
              <a:t>*: mutualisation avec maïeutique</a:t>
            </a:r>
          </a:p>
        </p:txBody>
      </p:sp>
      <p:sp>
        <p:nvSpPr>
          <p:cNvPr id="3" name="Accolade fermante 2"/>
          <p:cNvSpPr/>
          <p:nvPr/>
        </p:nvSpPr>
        <p:spPr>
          <a:xfrm>
            <a:off x="7037488" y="908720"/>
            <a:ext cx="171813" cy="2232248"/>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2800"/>
          </a:p>
        </p:txBody>
      </p:sp>
      <p:sp>
        <p:nvSpPr>
          <p:cNvPr id="4" name="ZoneTexte 3"/>
          <p:cNvSpPr txBox="1"/>
          <p:nvPr/>
        </p:nvSpPr>
        <p:spPr>
          <a:xfrm>
            <a:off x="7146687" y="1849196"/>
            <a:ext cx="1368152" cy="523220"/>
          </a:xfrm>
          <a:prstGeom prst="rect">
            <a:avLst/>
          </a:prstGeom>
          <a:noFill/>
        </p:spPr>
        <p:txBody>
          <a:bodyPr wrap="square" rtlCol="0">
            <a:spAutoFit/>
          </a:bodyPr>
          <a:lstStyle/>
          <a:p>
            <a:pPr algn="ctr"/>
            <a:r>
              <a:rPr lang="fr-FR" sz="2800" dirty="0">
                <a:latin typeface="+mn-lt"/>
              </a:rPr>
              <a:t>Sem. 3</a:t>
            </a:r>
          </a:p>
        </p:txBody>
      </p:sp>
      <p:sp>
        <p:nvSpPr>
          <p:cNvPr id="6" name="Accolade fermante 5"/>
          <p:cNvSpPr/>
          <p:nvPr/>
        </p:nvSpPr>
        <p:spPr>
          <a:xfrm>
            <a:off x="7037488" y="3373167"/>
            <a:ext cx="185710" cy="3009908"/>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2800"/>
          </a:p>
        </p:txBody>
      </p:sp>
      <p:sp>
        <p:nvSpPr>
          <p:cNvPr id="7" name="ZoneTexte 6"/>
          <p:cNvSpPr txBox="1"/>
          <p:nvPr/>
        </p:nvSpPr>
        <p:spPr>
          <a:xfrm>
            <a:off x="7370228" y="4210446"/>
            <a:ext cx="1368152" cy="523220"/>
          </a:xfrm>
          <a:prstGeom prst="rect">
            <a:avLst/>
          </a:prstGeom>
          <a:noFill/>
        </p:spPr>
        <p:txBody>
          <a:bodyPr wrap="square" rtlCol="0">
            <a:spAutoFit/>
          </a:bodyPr>
          <a:lstStyle/>
          <a:p>
            <a:pPr algn="ctr"/>
            <a:r>
              <a:rPr lang="fr-FR" sz="2800" dirty="0">
                <a:latin typeface="+mn-lt"/>
              </a:rPr>
              <a:t>Sem. 4</a:t>
            </a:r>
          </a:p>
        </p:txBody>
      </p:sp>
      <p:sp>
        <p:nvSpPr>
          <p:cNvPr id="5" name="Rectangle 4">
            <a:extLst>
              <a:ext uri="{FF2B5EF4-FFF2-40B4-BE49-F238E27FC236}">
                <a16:creationId xmlns:a16="http://schemas.microsoft.com/office/drawing/2014/main" id="{8218B8CE-E50A-401F-ACF2-C675BCADF986}"/>
              </a:ext>
            </a:extLst>
          </p:cNvPr>
          <p:cNvSpPr/>
          <p:nvPr/>
        </p:nvSpPr>
        <p:spPr>
          <a:xfrm>
            <a:off x="1034419" y="3272235"/>
            <a:ext cx="6120377" cy="2785378"/>
          </a:xfrm>
          <a:prstGeom prst="rect">
            <a:avLst/>
          </a:prstGeom>
        </p:spPr>
        <p:txBody>
          <a:bodyPr wrap="square">
            <a:spAutoFit/>
          </a:bodyPr>
          <a:lstStyle/>
          <a:p>
            <a:pPr algn="ctr"/>
            <a:r>
              <a:rPr lang="fr-FR" sz="2500" dirty="0">
                <a:latin typeface="+mn-lt"/>
                <a:cs typeface="Arial" pitchFamily="34" charset="0"/>
              </a:rPr>
              <a:t>Appareil Digestif</a:t>
            </a:r>
          </a:p>
          <a:p>
            <a:pPr algn="ctr"/>
            <a:r>
              <a:rPr lang="fr-FR" sz="2500" dirty="0">
                <a:latin typeface="+mn-lt"/>
                <a:cs typeface="Arial" pitchFamily="34" charset="0"/>
              </a:rPr>
              <a:t>Appareil Locomoteur</a:t>
            </a:r>
          </a:p>
          <a:p>
            <a:pPr algn="ctr"/>
            <a:r>
              <a:rPr lang="fr-FR" sz="2500" dirty="0">
                <a:latin typeface="+mn-lt"/>
                <a:cs typeface="Arial" pitchFamily="34" charset="0"/>
              </a:rPr>
              <a:t>Hormonologie &amp; Reproduction </a:t>
            </a:r>
            <a:r>
              <a:rPr lang="fr-FR" sz="2500" dirty="0">
                <a:solidFill>
                  <a:srgbClr val="00B050"/>
                </a:solidFill>
                <a:latin typeface="+mn-lt"/>
                <a:cs typeface="Arial" pitchFamily="34" charset="0"/>
              </a:rPr>
              <a:t>*</a:t>
            </a:r>
          </a:p>
          <a:p>
            <a:pPr algn="ctr"/>
            <a:r>
              <a:rPr lang="fr-FR" sz="2500" dirty="0">
                <a:latin typeface="+mn-lt"/>
                <a:cs typeface="Arial" pitchFamily="34" charset="0"/>
              </a:rPr>
              <a:t>Système Cardiovasculaire</a:t>
            </a:r>
          </a:p>
          <a:p>
            <a:pPr algn="ctr"/>
            <a:r>
              <a:rPr lang="fr-FR" sz="2500" dirty="0">
                <a:latin typeface="+mn-lt"/>
                <a:cs typeface="Arial" pitchFamily="34" charset="0"/>
              </a:rPr>
              <a:t>Bases moléculaires et cellulaires </a:t>
            </a:r>
          </a:p>
          <a:p>
            <a:pPr algn="ctr"/>
            <a:r>
              <a:rPr lang="fr-FR" sz="2500" dirty="0">
                <a:latin typeface="+mn-lt"/>
                <a:cs typeface="Arial" pitchFamily="34" charset="0"/>
              </a:rPr>
              <a:t>des pathologies</a:t>
            </a:r>
          </a:p>
          <a:p>
            <a:r>
              <a:rPr lang="fr-FR" sz="2500" dirty="0" err="1">
                <a:latin typeface="+mn-lt"/>
                <a:cs typeface="Arial" pitchFamily="34" charset="0"/>
              </a:rPr>
              <a:t>Immunopathologie</a:t>
            </a:r>
            <a:r>
              <a:rPr lang="fr-FR" sz="2500" dirty="0">
                <a:latin typeface="+mn-lt"/>
                <a:cs typeface="Arial" pitchFamily="34" charset="0"/>
              </a:rPr>
              <a:t> et </a:t>
            </a:r>
            <a:r>
              <a:rPr lang="fr-FR" sz="2500" dirty="0" err="1">
                <a:latin typeface="+mn-lt"/>
                <a:cs typeface="Arial" pitchFamily="34" charset="0"/>
              </a:rPr>
              <a:t>immuno</a:t>
            </a:r>
            <a:r>
              <a:rPr lang="fr-FR" sz="2500" dirty="0">
                <a:latin typeface="+mn-lt"/>
                <a:cs typeface="Arial" pitchFamily="34" charset="0"/>
              </a:rPr>
              <a:t>-intervention</a:t>
            </a:r>
            <a:r>
              <a:rPr lang="fr-FR" sz="2500" b="1" dirty="0">
                <a:solidFill>
                  <a:srgbClr val="00B050"/>
                </a:solidFill>
                <a:latin typeface="+mn-lt"/>
                <a:cs typeface="Arial" pitchFamily="34" charset="0"/>
              </a:rPr>
              <a:t>*</a:t>
            </a:r>
          </a:p>
        </p:txBody>
      </p:sp>
    </p:spTree>
    <p:extLst>
      <p:ext uri="{BB962C8B-B14F-4D97-AF65-F5344CB8AC3E}">
        <p14:creationId xmlns:p14="http://schemas.microsoft.com/office/powerpoint/2010/main" val="696341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302166"/>
            <a:ext cx="8928992" cy="4124206"/>
          </a:xfrm>
          <a:prstGeom prst="rect">
            <a:avLst/>
          </a:prstGeom>
          <a:noFill/>
          <a:ln>
            <a:noFill/>
          </a:ln>
        </p:spPr>
        <p:txBody>
          <a:bodyPr wrap="square" rtlCol="0">
            <a:spAutoFit/>
          </a:bodyPr>
          <a:lstStyle/>
          <a:p>
            <a:pPr algn="ctr"/>
            <a:r>
              <a:rPr lang="fr-FR" sz="4000" u="sng" dirty="0">
                <a:latin typeface="+mn-lt"/>
                <a:cs typeface="Arial" pitchFamily="34" charset="0"/>
              </a:rPr>
              <a:t>Enseignements Thématiques</a:t>
            </a:r>
            <a:r>
              <a:rPr lang="fr-FR" sz="4000" dirty="0">
                <a:latin typeface="+mn-lt"/>
                <a:cs typeface="Arial" pitchFamily="34" charset="0"/>
              </a:rPr>
              <a:t> :</a:t>
            </a:r>
          </a:p>
          <a:p>
            <a:pPr algn="ctr"/>
            <a:endParaRPr lang="fr-FR" sz="3000" dirty="0">
              <a:latin typeface="+mn-lt"/>
              <a:cs typeface="Arial" pitchFamily="34" charset="0"/>
            </a:endParaRPr>
          </a:p>
          <a:p>
            <a:pPr algn="ctr"/>
            <a:r>
              <a:rPr lang="fr-FR" sz="3000" dirty="0">
                <a:latin typeface="+mn-lt"/>
                <a:cs typeface="Arial" pitchFamily="34" charset="0"/>
              </a:rPr>
              <a:t>Génétique Médicale</a:t>
            </a:r>
            <a:r>
              <a:rPr lang="fr-FR" sz="2800" dirty="0">
                <a:solidFill>
                  <a:srgbClr val="00B050"/>
                </a:solidFill>
                <a:cs typeface="Arial" pitchFamily="34" charset="0"/>
              </a:rPr>
              <a:t>*</a:t>
            </a:r>
            <a:endParaRPr lang="fr-FR" sz="3000" dirty="0">
              <a:latin typeface="+mn-lt"/>
              <a:cs typeface="Arial" pitchFamily="34" charset="0"/>
            </a:endParaRPr>
          </a:p>
          <a:p>
            <a:pPr algn="ctr"/>
            <a:r>
              <a:rPr lang="fr-FR" sz="3000" dirty="0">
                <a:latin typeface="+mn-lt"/>
                <a:cs typeface="Arial" pitchFamily="34" charset="0"/>
              </a:rPr>
              <a:t>Sémiologie 1</a:t>
            </a:r>
            <a:r>
              <a:rPr lang="fr-FR" sz="3200" dirty="0">
                <a:solidFill>
                  <a:srgbClr val="00B050"/>
                </a:solidFill>
                <a:cs typeface="Arial" pitchFamily="34" charset="0"/>
              </a:rPr>
              <a:t> *</a:t>
            </a:r>
            <a:endParaRPr lang="fr-FR" sz="3000" dirty="0">
              <a:solidFill>
                <a:srgbClr val="FF0000"/>
              </a:solidFill>
              <a:latin typeface="+mn-lt"/>
              <a:cs typeface="Arial" pitchFamily="34" charset="0"/>
            </a:endParaRPr>
          </a:p>
          <a:p>
            <a:pPr algn="ctr"/>
            <a:endParaRPr lang="fr-FR" sz="3000" dirty="0">
              <a:latin typeface="+mn-lt"/>
              <a:cs typeface="Arial" pitchFamily="34" charset="0"/>
            </a:endParaRPr>
          </a:p>
          <a:p>
            <a:pPr algn="ctr"/>
            <a:r>
              <a:rPr lang="fr-FR" sz="3000" dirty="0">
                <a:latin typeface="+mn-lt"/>
                <a:cs typeface="Arial" pitchFamily="34" charset="0"/>
              </a:rPr>
              <a:t>Anglais</a:t>
            </a:r>
          </a:p>
          <a:p>
            <a:pPr algn="ctr"/>
            <a:r>
              <a:rPr lang="fr-FR" sz="3000" dirty="0">
                <a:latin typeface="+mn-lt"/>
                <a:cs typeface="Arial" pitchFamily="34" charset="0"/>
              </a:rPr>
              <a:t>Sémiologie 2</a:t>
            </a:r>
          </a:p>
          <a:p>
            <a:pPr algn="ctr"/>
            <a:endParaRPr lang="fr-FR" sz="4000" dirty="0">
              <a:latin typeface="+mn-lt"/>
              <a:cs typeface="Arial" pitchFamily="34" charset="0"/>
            </a:endParaRPr>
          </a:p>
        </p:txBody>
      </p:sp>
      <p:sp>
        <p:nvSpPr>
          <p:cNvPr id="3" name="Accolade fermante 2"/>
          <p:cNvSpPr/>
          <p:nvPr/>
        </p:nvSpPr>
        <p:spPr>
          <a:xfrm>
            <a:off x="6275856" y="1484784"/>
            <a:ext cx="227456" cy="1008112"/>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b="1"/>
          </a:p>
        </p:txBody>
      </p:sp>
      <p:sp>
        <p:nvSpPr>
          <p:cNvPr id="4" name="Accolade fermante 3"/>
          <p:cNvSpPr/>
          <p:nvPr/>
        </p:nvSpPr>
        <p:spPr>
          <a:xfrm>
            <a:off x="6275856" y="2780551"/>
            <a:ext cx="227456" cy="1008112"/>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b="1"/>
          </a:p>
        </p:txBody>
      </p:sp>
      <p:sp>
        <p:nvSpPr>
          <p:cNvPr id="5" name="ZoneTexte 4"/>
          <p:cNvSpPr txBox="1"/>
          <p:nvPr/>
        </p:nvSpPr>
        <p:spPr>
          <a:xfrm>
            <a:off x="6590028" y="1761893"/>
            <a:ext cx="1440160" cy="523220"/>
          </a:xfrm>
          <a:prstGeom prst="rect">
            <a:avLst/>
          </a:prstGeom>
          <a:noFill/>
        </p:spPr>
        <p:txBody>
          <a:bodyPr wrap="square" rtlCol="0">
            <a:spAutoFit/>
          </a:bodyPr>
          <a:lstStyle/>
          <a:p>
            <a:pPr algn="ctr"/>
            <a:r>
              <a:rPr lang="fr-FR" sz="2800" dirty="0">
                <a:latin typeface="+mn-lt"/>
              </a:rPr>
              <a:t>Sem. 3</a:t>
            </a:r>
          </a:p>
        </p:txBody>
      </p:sp>
      <p:sp>
        <p:nvSpPr>
          <p:cNvPr id="6" name="ZoneTexte 5"/>
          <p:cNvSpPr txBox="1"/>
          <p:nvPr/>
        </p:nvSpPr>
        <p:spPr>
          <a:xfrm>
            <a:off x="6518020" y="3118868"/>
            <a:ext cx="1512168" cy="523220"/>
          </a:xfrm>
          <a:prstGeom prst="rect">
            <a:avLst/>
          </a:prstGeom>
          <a:noFill/>
        </p:spPr>
        <p:txBody>
          <a:bodyPr wrap="square" rtlCol="0">
            <a:spAutoFit/>
          </a:bodyPr>
          <a:lstStyle/>
          <a:p>
            <a:pPr algn="ctr"/>
            <a:r>
              <a:rPr lang="fr-FR" sz="2800" dirty="0">
                <a:latin typeface="+mn-lt"/>
              </a:rPr>
              <a:t>Sem. 4</a:t>
            </a:r>
          </a:p>
        </p:txBody>
      </p:sp>
      <p:sp>
        <p:nvSpPr>
          <p:cNvPr id="7" name="Rectangle 6"/>
          <p:cNvSpPr/>
          <p:nvPr/>
        </p:nvSpPr>
        <p:spPr>
          <a:xfrm>
            <a:off x="251520" y="6165304"/>
            <a:ext cx="3518912" cy="369332"/>
          </a:xfrm>
          <a:prstGeom prst="rect">
            <a:avLst/>
          </a:prstGeom>
        </p:spPr>
        <p:txBody>
          <a:bodyPr wrap="none">
            <a:spAutoFit/>
          </a:bodyPr>
          <a:lstStyle/>
          <a:p>
            <a:r>
              <a:rPr lang="fr-FR" i="1" dirty="0">
                <a:solidFill>
                  <a:srgbClr val="00B050"/>
                </a:solidFill>
                <a:cs typeface="Arial" pitchFamily="34" charset="0"/>
              </a:rPr>
              <a:t>*: mutualisation avec maïeutique</a:t>
            </a:r>
          </a:p>
        </p:txBody>
      </p:sp>
    </p:spTree>
    <p:extLst>
      <p:ext uri="{BB962C8B-B14F-4D97-AF65-F5344CB8AC3E}">
        <p14:creationId xmlns:p14="http://schemas.microsoft.com/office/powerpoint/2010/main" val="3054619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692696"/>
            <a:ext cx="8712968" cy="3262432"/>
          </a:xfrm>
          <a:prstGeom prst="rect">
            <a:avLst/>
          </a:prstGeom>
          <a:noFill/>
          <a:ln>
            <a:noFill/>
          </a:ln>
        </p:spPr>
        <p:txBody>
          <a:bodyPr wrap="square" rtlCol="0">
            <a:spAutoFit/>
          </a:bodyPr>
          <a:lstStyle/>
          <a:p>
            <a:pPr algn="ctr"/>
            <a:r>
              <a:rPr lang="fr-FR" sz="3600" dirty="0">
                <a:latin typeface="+mn-lt"/>
                <a:cs typeface="Arial" pitchFamily="34" charset="0"/>
              </a:rPr>
              <a:t>* </a:t>
            </a:r>
            <a:r>
              <a:rPr lang="fr-FR" sz="2800" dirty="0">
                <a:latin typeface="+mn-lt"/>
                <a:cs typeface="Arial" pitchFamily="34" charset="0"/>
              </a:rPr>
              <a:t>UE Librement choisies :</a:t>
            </a:r>
          </a:p>
          <a:p>
            <a:pPr algn="ctr"/>
            <a:endParaRPr lang="fr-FR" sz="2800" dirty="0">
              <a:latin typeface="+mn-lt"/>
              <a:cs typeface="Arial" pitchFamily="34" charset="0"/>
            </a:endParaRPr>
          </a:p>
          <a:p>
            <a:pPr marL="457200" indent="-457200">
              <a:buFontTx/>
              <a:buChar char="-"/>
            </a:pPr>
            <a:r>
              <a:rPr lang="fr-FR" sz="2800" dirty="0">
                <a:latin typeface="+mn-lt"/>
                <a:cs typeface="Arial" pitchFamily="34" charset="0"/>
              </a:rPr>
              <a:t>Initiation à la recherche biomédicale (Master 1)</a:t>
            </a:r>
          </a:p>
          <a:p>
            <a:endParaRPr lang="fr-FR" sz="2800" dirty="0">
              <a:latin typeface="+mn-lt"/>
              <a:cs typeface="Arial" pitchFamily="34" charset="0"/>
            </a:endParaRPr>
          </a:p>
          <a:p>
            <a:pPr marL="457200" indent="-457200">
              <a:buFontTx/>
              <a:buChar char="-"/>
            </a:pPr>
            <a:r>
              <a:rPr lang="fr-FR" sz="2800" dirty="0">
                <a:latin typeface="+mn-lt"/>
                <a:cs typeface="Arial" pitchFamily="34" charset="0"/>
              </a:rPr>
              <a:t>UE 10 : Vis ma vie </a:t>
            </a:r>
          </a:p>
          <a:p>
            <a:pPr marL="457200" indent="-457200" algn="ctr">
              <a:buFontTx/>
              <a:buChar char="-"/>
            </a:pPr>
            <a:endParaRPr lang="fr-FR" sz="2800" dirty="0">
              <a:latin typeface="+mn-lt"/>
              <a:cs typeface="Arial" pitchFamily="34" charset="0"/>
            </a:endParaRPr>
          </a:p>
          <a:p>
            <a:pPr algn="ctr"/>
            <a:endParaRPr lang="fr-FR" sz="3000" dirty="0">
              <a:latin typeface="+mn-lt"/>
              <a:cs typeface="Arial" pitchFamily="34" charset="0"/>
            </a:endParaRPr>
          </a:p>
        </p:txBody>
      </p:sp>
      <p:sp>
        <p:nvSpPr>
          <p:cNvPr id="3" name="ZoneTexte 2">
            <a:extLst>
              <a:ext uri="{FF2B5EF4-FFF2-40B4-BE49-F238E27FC236}">
                <a16:creationId xmlns:a16="http://schemas.microsoft.com/office/drawing/2014/main" id="{BFE20781-2716-4216-945F-5B0931034146}"/>
              </a:ext>
            </a:extLst>
          </p:cNvPr>
          <p:cNvSpPr txBox="1"/>
          <p:nvPr/>
        </p:nvSpPr>
        <p:spPr>
          <a:xfrm>
            <a:off x="6516216" y="4509120"/>
            <a:ext cx="184731" cy="369332"/>
          </a:xfrm>
          <a:prstGeom prst="rect">
            <a:avLst/>
          </a:prstGeom>
          <a:noFill/>
        </p:spPr>
        <p:txBody>
          <a:bodyPr wrap="none" rtlCol="0">
            <a:spAutoFit/>
          </a:bodyPr>
          <a:lstStyle/>
          <a:p>
            <a:endParaRPr lang="fr-FR" dirty="0"/>
          </a:p>
        </p:txBody>
      </p:sp>
      <p:sp>
        <p:nvSpPr>
          <p:cNvPr id="4" name="ZoneTexte 3">
            <a:extLst>
              <a:ext uri="{FF2B5EF4-FFF2-40B4-BE49-F238E27FC236}">
                <a16:creationId xmlns:a16="http://schemas.microsoft.com/office/drawing/2014/main" id="{351D2107-8C18-4853-8656-E152BBB98BC9}"/>
              </a:ext>
            </a:extLst>
          </p:cNvPr>
          <p:cNvSpPr txBox="1"/>
          <p:nvPr/>
        </p:nvSpPr>
        <p:spPr>
          <a:xfrm>
            <a:off x="971600" y="3093353"/>
            <a:ext cx="7704856" cy="1569660"/>
          </a:xfrm>
          <a:prstGeom prst="rect">
            <a:avLst/>
          </a:prstGeom>
          <a:noFill/>
        </p:spPr>
        <p:txBody>
          <a:bodyPr wrap="square" rtlCol="0">
            <a:spAutoFit/>
          </a:bodyPr>
          <a:lstStyle/>
          <a:p>
            <a:pPr marL="342900" indent="-342900">
              <a:buFont typeface="Arial" panose="020B0604020202020204" pitchFamily="34" charset="0"/>
              <a:buChar char="•"/>
            </a:pPr>
            <a:r>
              <a:rPr lang="fr-FR" sz="2400" dirty="0">
                <a:latin typeface="+mn-lt"/>
              </a:rPr>
              <a:t>Séminaire violences sexistes/sexuelles</a:t>
            </a:r>
          </a:p>
          <a:p>
            <a:pPr marL="342900" indent="-342900">
              <a:buFont typeface="Arial" panose="020B0604020202020204" pitchFamily="34" charset="0"/>
              <a:buChar char="•"/>
            </a:pPr>
            <a:r>
              <a:rPr lang="fr-FR" sz="2400" dirty="0">
                <a:latin typeface="+mn-lt"/>
              </a:rPr>
              <a:t>Semaine banalisée du 29 janvier au 02 février 2024 (conférences, activité physique)</a:t>
            </a:r>
          </a:p>
          <a:p>
            <a:pPr marL="342900" indent="-342900">
              <a:buFont typeface="Arial" panose="020B0604020202020204" pitchFamily="34" charset="0"/>
              <a:buChar char="•"/>
            </a:pPr>
            <a:r>
              <a:rPr lang="fr-FR" sz="2400" dirty="0">
                <a:latin typeface="+mn-lt"/>
              </a:rPr>
              <a:t>Séminaire immersion handicap  </a:t>
            </a:r>
          </a:p>
        </p:txBody>
      </p:sp>
      <p:sp>
        <p:nvSpPr>
          <p:cNvPr id="6" name="ZoneTexte 5">
            <a:extLst>
              <a:ext uri="{FF2B5EF4-FFF2-40B4-BE49-F238E27FC236}">
                <a16:creationId xmlns:a16="http://schemas.microsoft.com/office/drawing/2014/main" id="{C23B301F-460C-E91E-667F-406C9307D364}"/>
              </a:ext>
            </a:extLst>
          </p:cNvPr>
          <p:cNvSpPr txBox="1"/>
          <p:nvPr/>
        </p:nvSpPr>
        <p:spPr>
          <a:xfrm>
            <a:off x="4160309" y="5217005"/>
            <a:ext cx="4896543" cy="1200329"/>
          </a:xfrm>
          <a:prstGeom prst="rect">
            <a:avLst/>
          </a:prstGeom>
          <a:noFill/>
        </p:spPr>
        <p:txBody>
          <a:bodyPr wrap="square">
            <a:spAutoFit/>
          </a:bodyPr>
          <a:lstStyle/>
          <a:p>
            <a:r>
              <a:rPr lang="fr-FR" sz="2400" b="0" i="0" u="none" strike="noStrike" dirty="0">
                <a:solidFill>
                  <a:srgbClr val="1F497D"/>
                </a:solidFill>
                <a:effectLst/>
                <a:latin typeface="Calibri" panose="020F0502020204030204" pitchFamily="34" charset="0"/>
              </a:rPr>
              <a:t>volontaires pour participer à l’organisation du séminaire Handicap / semaine sport</a:t>
            </a:r>
            <a:endParaRPr lang="fr-FR" sz="2400" dirty="0"/>
          </a:p>
        </p:txBody>
      </p:sp>
      <p:pic>
        <p:nvPicPr>
          <p:cNvPr id="7" name="Image 6">
            <a:extLst>
              <a:ext uri="{FF2B5EF4-FFF2-40B4-BE49-F238E27FC236}">
                <a16:creationId xmlns:a16="http://schemas.microsoft.com/office/drawing/2014/main" id="{CAC5BC5A-C45A-1DED-D303-E7F229514296}"/>
              </a:ext>
            </a:extLst>
          </p:cNvPr>
          <p:cNvPicPr>
            <a:picLocks noChangeAspect="1"/>
          </p:cNvPicPr>
          <p:nvPr/>
        </p:nvPicPr>
        <p:blipFill>
          <a:blip r:embed="rId3"/>
          <a:stretch>
            <a:fillRect/>
          </a:stretch>
        </p:blipFill>
        <p:spPr>
          <a:xfrm>
            <a:off x="1403648" y="5161985"/>
            <a:ext cx="1689100" cy="1193800"/>
          </a:xfrm>
          <a:prstGeom prst="rect">
            <a:avLst/>
          </a:prstGeom>
        </p:spPr>
      </p:pic>
    </p:spTree>
    <p:extLst>
      <p:ext uri="{BB962C8B-B14F-4D97-AF65-F5344CB8AC3E}">
        <p14:creationId xmlns:p14="http://schemas.microsoft.com/office/powerpoint/2010/main" val="1027127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DA9C1B-E8C1-BD43-AFC3-836BAB44EB7D}"/>
              </a:ext>
            </a:extLst>
          </p:cNvPr>
          <p:cNvSpPr>
            <a:spLocks noGrp="1"/>
          </p:cNvSpPr>
          <p:nvPr>
            <p:ph type="title"/>
          </p:nvPr>
        </p:nvSpPr>
        <p:spPr/>
        <p:txBody>
          <a:bodyPr/>
          <a:lstStyle/>
          <a:p>
            <a:r>
              <a:rPr lang="fr-FR" dirty="0"/>
              <a:t>Stage immersion handicap</a:t>
            </a:r>
          </a:p>
        </p:txBody>
      </p:sp>
      <p:sp>
        <p:nvSpPr>
          <p:cNvPr id="3" name="Espace réservé du contenu 2">
            <a:extLst>
              <a:ext uri="{FF2B5EF4-FFF2-40B4-BE49-F238E27FC236}">
                <a16:creationId xmlns:a16="http://schemas.microsoft.com/office/drawing/2014/main" id="{C7869150-70E7-BAAA-268D-BF62B9785920}"/>
              </a:ext>
            </a:extLst>
          </p:cNvPr>
          <p:cNvSpPr>
            <a:spLocks noGrp="1"/>
          </p:cNvSpPr>
          <p:nvPr>
            <p:ph idx="1"/>
          </p:nvPr>
        </p:nvSpPr>
        <p:spPr/>
        <p:txBody>
          <a:bodyPr>
            <a:normAutofit/>
          </a:bodyPr>
          <a:lstStyle/>
          <a:p>
            <a:r>
              <a:rPr lang="fr-FR" sz="2800" dirty="0"/>
              <a:t>Observation/rencontre/sensibilisation au handicap</a:t>
            </a:r>
          </a:p>
          <a:p>
            <a:r>
              <a:rPr lang="fr-FR" sz="2800" dirty="0"/>
              <a:t>Programme: </a:t>
            </a:r>
          </a:p>
          <a:p>
            <a:pPr>
              <a:buFontTx/>
              <a:buChar char="-"/>
            </a:pPr>
            <a:r>
              <a:rPr lang="fr-FR" sz="2800" dirty="0"/>
              <a:t>13 mai 2024: journée sensibilisation handicap</a:t>
            </a:r>
          </a:p>
          <a:p>
            <a:pPr>
              <a:buFontTx/>
              <a:buChar char="-"/>
            </a:pPr>
            <a:r>
              <a:rPr lang="fr-FR" sz="2800" dirty="0"/>
              <a:t>14-15-16 mai 2024: stage de 3 jours dans établissements sociaux/médicosociaux</a:t>
            </a:r>
          </a:p>
          <a:p>
            <a:pPr>
              <a:buFontTx/>
              <a:buChar char="-"/>
            </a:pPr>
            <a:r>
              <a:rPr lang="fr-FR" sz="2800" dirty="0"/>
              <a:t>17 mai 204: retour d’expérience</a:t>
            </a:r>
          </a:p>
          <a:p>
            <a:r>
              <a:rPr lang="fr-FR" sz="2800" dirty="0"/>
              <a:t>Entrer en contact avec l’établissement au moins 1.5 mois avant le début du stage et faire signer convention</a:t>
            </a:r>
          </a:p>
        </p:txBody>
      </p:sp>
    </p:spTree>
    <p:extLst>
      <p:ext uri="{BB962C8B-B14F-4D97-AF65-F5344CB8AC3E}">
        <p14:creationId xmlns:p14="http://schemas.microsoft.com/office/powerpoint/2010/main" val="14517247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25&quot;&gt;&lt;property id=&quot;20148&quot; value=&quot;5&quot;/&gt;&lt;property id=&quot;20300&quot; value=&quot;Diapositive 2&quot;/&gt;&lt;property id=&quot;20307&quot; value=&quot;256&quot;/&gt;&lt;/object&gt;&lt;object type=&quot;3&quot; unique_id=&quot;10035&quot;&gt;&lt;property id=&quot;20148&quot; value=&quot;5&quot;/&gt;&lt;property id=&quot;20300&quot; value=&quot;Diapositive 3&quot;/&gt;&lt;property id=&quot;20307&quot; value=&quot;257&quot;/&gt;&lt;/object&gt;&lt;object type=&quot;3&quot; unique_id=&quot;10068&quot;&gt;&lt;property id=&quot;20148&quot; value=&quot;5&quot;/&gt;&lt;property id=&quot;20300&quot; value=&quot;Diapositive 4&quot;/&gt;&lt;property id=&quot;20307&quot; value=&quot;258&quot;/&gt;&lt;/object&gt;&lt;object type=&quot;3&quot; unique_id=&quot;10069&quot;&gt;&lt;property id=&quot;20148&quot; value=&quot;5&quot;/&gt;&lt;property id=&quot;20300&quot; value=&quot;Diapositive 6&quot;/&gt;&lt;property id=&quot;20307&quot; value=&quot;259&quot;/&gt;&lt;/object&gt;&lt;object type=&quot;3&quot; unique_id=&quot;10088&quot;&gt;&lt;property id=&quot;20148&quot; value=&quot;5&quot;/&gt;&lt;property id=&quot;20300&quot; value=&quot;Diapositive 5&quot;/&gt;&lt;property id=&quot;20307&quot; value=&quot;260&quot;/&gt;&lt;/object&gt;&lt;object type=&quot;3&quot; unique_id=&quot;10194&quot;&gt;&lt;property id=&quot;20148&quot; value=&quot;5&quot;/&gt;&lt;property id=&quot;20300&quot; value=&quot;Diapositive 7&quot;/&gt;&lt;property id=&quot;20307&quot; value=&quot;261&quot;/&gt;&lt;/object&gt;&lt;object type=&quot;3&quot; unique_id=&quot;10227&quot;&gt;&lt;property id=&quot;20148&quot; value=&quot;5&quot;/&gt;&lt;property id=&quot;20300&quot; value=&quot;Diapositive 9&quot;/&gt;&lt;property id=&quot;20307&quot; value=&quot;264&quot;/&gt;&lt;/object&gt;&lt;object type=&quot;3&quot; unique_id=&quot;10279&quot;&gt;&lt;property id=&quot;20148&quot; value=&quot;5&quot;/&gt;&lt;property id=&quot;20300&quot; value=&quot;Diapositive 11&quot;/&gt;&lt;property id=&quot;20307&quot; value=&quot;265&quot;/&gt;&lt;/object&gt;&lt;object type=&quot;3&quot; unique_id=&quot;10313&quot;&gt;&lt;property id=&quot;20148&quot; value=&quot;5&quot;/&gt;&lt;property id=&quot;20300&quot; value=&quot;Diapositive 10&quot;/&gt;&lt;property id=&quot;20307&quot; value=&quot;266&quot;/&gt;&lt;/object&gt;&lt;object type=&quot;3&quot; unique_id=&quot;10374&quot;&gt;&lt;property id=&quot;20148&quot; value=&quot;5&quot;/&gt;&lt;property id=&quot;20300&quot; value=&quot;Diapositive 12&quot;/&gt;&lt;property id=&quot;20307&quot; value=&quot;267&quot;/&gt;&lt;/object&gt;&lt;object type=&quot;3&quot; unique_id=&quot;10466&quot;&gt;&lt;property id=&quot;20148&quot; value=&quot;5&quot;/&gt;&lt;property id=&quot;20300&quot; value=&quot;Diapositive 13&quot;/&gt;&lt;property id=&quot;20307&quot; value=&quot;268&quot;/&gt;&lt;/object&gt;&lt;object type=&quot;3&quot; unique_id=&quot;10523&quot;&gt;&lt;property id=&quot;20148&quot; value=&quot;5&quot;/&gt;&lt;property id=&quot;20300&quot; value=&quot;Diapositive 14&quot;/&gt;&lt;property id=&quot;20307&quot; value=&quot;270&quot;/&gt;&lt;/object&gt;&lt;object type=&quot;3&quot; unique_id=&quot;10524&quot;&gt;&lt;property id=&quot;20148&quot; value=&quot;5&quot;/&gt;&lt;property id=&quot;20300&quot; value=&quot;Diapositive 15&quot;/&gt;&lt;property id=&quot;20307&quot; value=&quot;269&quot;/&gt;&lt;/object&gt;&lt;object type=&quot;3&quot; unique_id=&quot;10573&quot;&gt;&lt;property id=&quot;20148&quot; value=&quot;5&quot;/&gt;&lt;property id=&quot;20300&quot; value=&quot;Diapositive 17&quot;/&gt;&lt;property id=&quot;20307&quot; value=&quot;271&quot;/&gt;&lt;/object&gt;&lt;object type=&quot;3&quot; unique_id=&quot;10761&quot;&gt;&lt;property id=&quot;20148&quot; value=&quot;5&quot;/&gt;&lt;property id=&quot;20300&quot; value=&quot;Diapositive 19&quot;/&gt;&lt;property id=&quot;20307&quot; value=&quot;273&quot;/&gt;&lt;/object&gt;&lt;object type=&quot;3&quot; unique_id=&quot;10762&quot;&gt;&lt;property id=&quot;20148&quot; value=&quot;5&quot;/&gt;&lt;property id=&quot;20300&quot; value=&quot;Diapositive 20&quot;/&gt;&lt;property id=&quot;20307&quot; value=&quot;274&quot;/&gt;&lt;/object&gt;&lt;object type=&quot;3&quot; unique_id=&quot;10919&quot;&gt;&lt;property id=&quot;20148&quot; value=&quot;5&quot;/&gt;&lt;property id=&quot;20300&quot; value=&quot;Diapositive 21&quot;/&gt;&lt;property id=&quot;20307&quot; value=&quot;276&quot;/&gt;&lt;/object&gt;&lt;object type=&quot;3&quot; unique_id=&quot;11226&quot;&gt;&lt;property id=&quot;20148&quot; value=&quot;5&quot;/&gt;&lt;property id=&quot;20300&quot; value=&quot;Diapositive 8&quot;/&gt;&lt;property id=&quot;20307&quot; value=&quot;278&quot;/&gt;&lt;/object&gt;&lt;object type=&quot;3&quot; unique_id=&quot;11815&quot;&gt;&lt;property id=&quot;20148&quot; value=&quot;5&quot;/&gt;&lt;property id=&quot;20300&quot; value=&quot;Diapositive 23&quot;/&gt;&lt;property id=&quot;20307&quot; value=&quot;283&quot;/&gt;&lt;/object&gt;&lt;object type=&quot;3&quot; unique_id=&quot;11816&quot;&gt;&lt;property id=&quot;20148&quot; value=&quot;5&quot;/&gt;&lt;property id=&quot;20300&quot; value=&quot;Diapositive 24&quot;/&gt;&lt;property id=&quot;20307&quot; value=&quot;284&quot;/&gt;&lt;/object&gt;&lt;object type=&quot;3&quot; unique_id=&quot;11817&quot;&gt;&lt;property id=&quot;20148&quot; value=&quot;5&quot;/&gt;&lt;property id=&quot;20300&quot; value=&quot;Diapositive 25&quot;/&gt;&lt;property id=&quot;20307&quot; value=&quot;285&quot;/&gt;&lt;/object&gt;&lt;object type=&quot;3&quot; unique_id=&quot;11818&quot;&gt;&lt;property id=&quot;20148&quot; value=&quot;5&quot;/&gt;&lt;property id=&quot;20300&quot; value=&quot;Diapositive 26&quot;/&gt;&lt;property id=&quot;20307&quot; value=&quot;286&quot;/&gt;&lt;/object&gt;&lt;object type=&quot;3&quot; unique_id=&quot;11975&quot;&gt;&lt;property id=&quot;20148&quot; value=&quot;5&quot;/&gt;&lt;property id=&quot;20300&quot; value=&quot;Diapositive 27&quot;/&gt;&lt;property id=&quot;20307&quot; value=&quot;287&quot;/&gt;&lt;/object&gt;&lt;object type=&quot;3&quot; unique_id=&quot;11976&quot;&gt;&lt;property id=&quot;20148&quot; value=&quot;5&quot;/&gt;&lt;property id=&quot;20300&quot; value=&quot;Diapositive 28&quot;/&gt;&lt;property id=&quot;20307&quot; value=&quot;288&quot;/&gt;&lt;/object&gt;&lt;object type=&quot;3&quot; unique_id=&quot;12229&quot;&gt;&lt;property id=&quot;20148&quot; value=&quot;5&quot;/&gt;&lt;property id=&quot;20300&quot; value=&quot;Diapositive 29&quot;/&gt;&lt;property id=&quot;20307&quot; value=&quot;289&quot;/&gt;&lt;/object&gt;&lt;object type=&quot;3&quot; unique_id=&quot;12549&quot;&gt;&lt;property id=&quot;20148&quot; value=&quot;5&quot;/&gt;&lt;property id=&quot;20300&quot; value=&quot;Diapositive 30&quot;/&gt;&lt;property id=&quot;20307&quot; value=&quot;290&quot;/&gt;&lt;/object&gt;&lt;object type=&quot;3&quot; unique_id=&quot;12940&quot;&gt;&lt;property id=&quot;20148&quot; value=&quot;5&quot;/&gt;&lt;property id=&quot;20300&quot; value=&quot;Diapositive 31&quot;/&gt;&lt;property id=&quot;20307&quot; value=&quot;291&quot;/&gt;&lt;/object&gt;&lt;object type=&quot;3&quot; unique_id=&quot;13096&quot;&gt;&lt;property id=&quot;20148&quot; value=&quot;5&quot;/&gt;&lt;property id=&quot;20300&quot; value=&quot;Diapositive 32&quot;/&gt;&lt;property id=&quot;20307&quot; value=&quot;292&quot;/&gt;&lt;/object&gt;&lt;object type=&quot;3&quot; unique_id=&quot;13193&quot;&gt;&lt;property id=&quot;20148&quot; value=&quot;5&quot;/&gt;&lt;property id=&quot;20300&quot; value=&quot;Diapositive 33&quot;/&gt;&lt;property id=&quot;20307&quot; value=&quot;293&quot;/&gt;&lt;/object&gt;&lt;object type=&quot;3&quot; unique_id=&quot;13293&quot;&gt;&lt;property id=&quot;20148&quot; value=&quot;5&quot;/&gt;&lt;property id=&quot;20300&quot; value=&quot;Diapositive 34&quot;/&gt;&lt;property id=&quot;20307&quot; value=&quot;294&quot;/&gt;&lt;/object&gt;&lt;object type=&quot;3&quot; unique_id=&quot;13498&quot;&gt;&lt;property id=&quot;20148&quot; value=&quot;5&quot;/&gt;&lt;property id=&quot;20300&quot; value=&quot;Diapositive 35&quot;/&gt;&lt;property id=&quot;20307&quot; value=&quot;295&quot;/&gt;&lt;/object&gt;&lt;object type=&quot;3&quot; unique_id=&quot;13674&quot;&gt;&lt;property id=&quot;20148&quot; value=&quot;5&quot;/&gt;&lt;property id=&quot;20300&quot; value=&quot;Diapositive 16&quot;/&gt;&lt;property id=&quot;20307&quot; value=&quot;296&quot;/&gt;&lt;/object&gt;&lt;object type=&quot;3&quot; unique_id=&quot;13783&quot;&gt;&lt;property id=&quot;20148&quot; value=&quot;5&quot;/&gt;&lt;property id=&quot;20300&quot; value=&quot;Diapositive 36&quot;/&gt;&lt;property id=&quot;20307&quot; value=&quot;297&quot;/&gt;&lt;/object&gt;&lt;object type=&quot;3&quot; unique_id=&quot;13969&quot;&gt;&lt;property id=&quot;20148&quot; value=&quot;5&quot;/&gt;&lt;property id=&quot;20300&quot; value=&quot;Diapositive 37&quot;/&gt;&lt;property id=&quot;20307&quot; value=&quot;298&quot;/&gt;&lt;/object&gt;&lt;object type=&quot;3&quot; unique_id=&quot;14236&quot;&gt;&lt;property id=&quot;20148&quot; value=&quot;5&quot;/&gt;&lt;property id=&quot;20300&quot; value=&quot;Diapositive 38&quot;/&gt;&lt;property id=&quot;20307&quot; value=&quot;299&quot;/&gt;&lt;/object&gt;&lt;object type=&quot;3&quot; unique_id=&quot;14393&quot;&gt;&lt;property id=&quot;20148&quot; value=&quot;5&quot;/&gt;&lt;property id=&quot;20300&quot; value=&quot;Diapositive 42&quot;/&gt;&lt;property id=&quot;20307&quot; value=&quot;300&quot;/&gt;&lt;/object&gt;&lt;object type=&quot;3&quot; unique_id=&quot;14394&quot;&gt;&lt;property id=&quot;20148&quot; value=&quot;5&quot;/&gt;&lt;property id=&quot;20300&quot; value=&quot;Diapositive 43&quot;/&gt;&lt;property id=&quot;20307&quot; value=&quot;301&quot;/&gt;&lt;/object&gt;&lt;object type=&quot;3&quot; unique_id=&quot;15146&quot;&gt;&lt;property id=&quot;20148&quot; value=&quot;5&quot;/&gt;&lt;property id=&quot;20300&quot; value=&quot;Diapositive 45&quot;/&gt;&lt;property id=&quot;20307&quot; value=&quot;304&quot;/&gt;&lt;/object&gt;&lt;object type=&quot;3&quot; unique_id=&quot;15147&quot;&gt;&lt;property id=&quot;20148&quot; value=&quot;5&quot;/&gt;&lt;property id=&quot;20300&quot; value=&quot;Diapositive 46&quot;/&gt;&lt;property id=&quot;20307&quot; value=&quot;305&quot;/&gt;&lt;/object&gt;&lt;object type=&quot;3&quot; unique_id=&quot;15148&quot;&gt;&lt;property id=&quot;20148&quot; value=&quot;5&quot;/&gt;&lt;property id=&quot;20300&quot; value=&quot;Diapositive 1&quot;/&gt;&lt;property id=&quot;20307&quot; value=&quot;307&quot;/&gt;&lt;/object&gt;&lt;object type=&quot;3&quot; unique_id=&quot;15149&quot;&gt;&lt;property id=&quot;20148&quot; value=&quot;5&quot;/&gt;&lt;property id=&quot;20300&quot; value=&quot;Diapositive 18&quot;/&gt;&lt;property id=&quot;20307&quot; value=&quot;306&quot;/&gt;&lt;/object&gt;&lt;object type=&quot;3&quot; unique_id=&quot;15150&quot;&gt;&lt;property id=&quot;20148&quot; value=&quot;5&quot;/&gt;&lt;property id=&quot;20300&quot; value=&quot;Diapositive 39&quot;/&gt;&lt;property id=&quot;20307&quot; value=&quot;308&quot;/&gt;&lt;/object&gt;&lt;object type=&quot;3&quot; unique_id=&quot;15151&quot;&gt;&lt;property id=&quot;20148&quot; value=&quot;5&quot;/&gt;&lt;property id=&quot;20300&quot; value=&quot;Diapositive 40&quot;/&gt;&lt;property id=&quot;20307&quot; value=&quot;309&quot;/&gt;&lt;/object&gt;&lt;object type=&quot;3&quot; unique_id=&quot;15152&quot;&gt;&lt;property id=&quot;20148&quot; value=&quot;5&quot;/&gt;&lt;property id=&quot;20300&quot; value=&quot;Diapositive 44&quot;/&gt;&lt;property id=&quot;20307&quot; value=&quot;310&quot;/&gt;&lt;/object&gt;&lt;object type=&quot;3&quot; unique_id=&quot;15435&quot;&gt;&lt;property id=&quot;20148&quot; value=&quot;5&quot;/&gt;&lt;property id=&quot;20300&quot; value=&quot;Diapositive 41&quot;/&gt;&lt;property id=&quot;20307&quot; value=&quot;311&quot;/&gt;&lt;/object&gt;&lt;object type=&quot;3&quot; unique_id=&quot;15436&quot;&gt;&lt;property id=&quot;20148&quot; value=&quot;5&quot;/&gt;&lt;property id=&quot;20300&quot; value=&quot;Diapositive 22&quot;/&gt;&lt;property id=&quot;20307&quot; value=&quot;312&quot;/&gt;&lt;/object&gt;&lt;/object&gt;&lt;/object&gt;&lt;/database&gt;"/>
  <p:tag name="SECTOMILLISECCONVERTED" val="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48203</TotalTime>
  <Words>1677</Words>
  <Application>Microsoft Office PowerPoint</Application>
  <PresentationFormat>Affichage à l'écran (4:3)</PresentationFormat>
  <Paragraphs>644</Paragraphs>
  <Slides>42</Slides>
  <Notes>7</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42</vt:i4>
      </vt:variant>
    </vt:vector>
  </HeadingPairs>
  <TitlesOfParts>
    <vt:vector size="46" baseType="lpstr">
      <vt:lpstr>Arial</vt:lpstr>
      <vt:lpstr>Calibri</vt:lpstr>
      <vt:lpstr>Wingdings</vt:lpstr>
      <vt:lpstr>Thème Office</vt:lpstr>
      <vt:lpstr> Accueil FGSM-2 Année Universitaire 2023-2024  </vt:lpstr>
      <vt:lpstr>FGSM-2 2023 - 2024</vt:lpstr>
      <vt:lpstr>Présentation PowerPoint</vt:lpstr>
      <vt:lpstr>FGSM-2 2023 - 2024</vt:lpstr>
      <vt:lpstr>Présentation PowerPoint</vt:lpstr>
      <vt:lpstr>Présentation PowerPoint</vt:lpstr>
      <vt:lpstr>Présentation PowerPoint</vt:lpstr>
      <vt:lpstr>Présentation PowerPoint</vt:lpstr>
      <vt:lpstr>Stage immersion handicap</vt:lpstr>
      <vt:lpstr>FGSM-2 2023 - 2024</vt:lpstr>
      <vt:lpstr>Présentation PowerPoint</vt:lpstr>
      <vt:lpstr>Implémentation des objectifs de rang A et B  dans l’enseignement du 1er cycle  (Mme Eloisa NORIEGA VELASCO/Pr Pascal SEVE)</vt:lpstr>
      <vt:lpstr>Implémentation des objectifs de rang A et B   </vt:lpstr>
      <vt:lpstr>Implémentation de la docimologie R2C  SIDES    </vt:lpstr>
      <vt:lpstr>Présentation PowerPoint</vt:lpstr>
      <vt:lpstr>Ex: Question association</vt:lpstr>
      <vt:lpstr>FGSM-2 2023 - 2024</vt:lpstr>
      <vt:lpstr>Présentation PowerPoint</vt:lpstr>
      <vt:lpstr>Présentation PowerPoint</vt:lpstr>
      <vt:lpstr>Présentation PowerPoint</vt:lpstr>
      <vt:lpstr>FGSM-2 2023 - 2024</vt:lpstr>
      <vt:lpstr>Présentation PowerPoint</vt:lpstr>
      <vt:lpstr>FGSM-2 2023 - 2024</vt:lpstr>
      <vt:lpstr>Présentation PowerPoint</vt:lpstr>
      <vt:lpstr>Présentation PowerPoint</vt:lpstr>
      <vt:lpstr>Présentation PowerPoint</vt:lpstr>
      <vt:lpstr>Anglais  Mme Barbara Schaff</vt:lpstr>
      <vt:lpstr>FGSM-2 2023 - 2024</vt:lpstr>
      <vt:lpstr>Présentation PowerPoint</vt:lpstr>
      <vt:lpstr>Stage infirmier (si non déjà fait)</vt:lpstr>
      <vt:lpstr>Sémiologie hospitalière</vt:lpstr>
      <vt:lpstr>Présentation PowerPoint</vt:lpstr>
      <vt:lpstr>Présentation PowerPoint</vt:lpstr>
      <vt:lpstr>Présentation PowerPoint</vt:lpstr>
      <vt:lpstr>FGSM-2 2023-2024</vt:lpstr>
      <vt:lpstr>Présentation PowerPoint</vt:lpstr>
      <vt:lpstr>Présentation PowerPoint</vt:lpstr>
      <vt:lpstr>Présentation PowerPoint</vt:lpstr>
      <vt:lpstr>Examens sur Tablette</vt:lpstr>
      <vt:lpstr>Année Erasmus</vt:lpstr>
      <vt:lpstr>Présentation PowerPoint</vt:lpstr>
      <vt:lpstr>Présentation PowerPoint</vt:lpstr>
    </vt:vector>
  </TitlesOfParts>
  <Manager/>
  <Company>Microsoft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S. Scanner</dc:creator>
  <cp:keywords/>
  <dc:description/>
  <cp:lastModifiedBy>PATAY ELODIE</cp:lastModifiedBy>
  <cp:revision>949</cp:revision>
  <cp:lastPrinted>2016-06-28T14:10:17Z</cp:lastPrinted>
  <dcterms:created xsi:type="dcterms:W3CDTF">2011-02-15T09:24:33Z</dcterms:created>
  <dcterms:modified xsi:type="dcterms:W3CDTF">2023-09-27T07:53:41Z</dcterms:modified>
  <cp:category/>
</cp:coreProperties>
</file>