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ACF658-C387-4E45-8062-D49D09B7C892}" type="datetimeFigureOut">
              <a:rPr lang="fr-FR" smtClean="0"/>
              <a:t>12/03/2021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930257-C3AE-47AA-9A2C-FBC56DB7C38F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3505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CF658-C387-4E45-8062-D49D09B7C892}" type="datetimeFigureOut">
              <a:rPr lang="fr-FR" smtClean="0"/>
              <a:t>12/03/2021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0257-C3AE-47AA-9A2C-FBC56DB7C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86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CF658-C387-4E45-8062-D49D09B7C892}" type="datetimeFigureOut">
              <a:rPr lang="fr-FR" smtClean="0"/>
              <a:t>12/03/2021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0257-C3AE-47AA-9A2C-FBC56DB7C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598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CF658-C387-4E45-8062-D49D09B7C892}" type="datetimeFigureOut">
              <a:rPr lang="fr-FR" smtClean="0"/>
              <a:t>12/03/2021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0257-C3AE-47AA-9A2C-FBC56DB7C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806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CF658-C387-4E45-8062-D49D09B7C892}" type="datetimeFigureOut">
              <a:rPr lang="fr-FR" smtClean="0"/>
              <a:t>12/03/2021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0257-C3AE-47AA-9A2C-FBC56DB7C38F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1074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CF658-C387-4E45-8062-D49D09B7C892}" type="datetimeFigureOut">
              <a:rPr lang="fr-FR" smtClean="0"/>
              <a:t>12/03/2021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0257-C3AE-47AA-9A2C-FBC56DB7C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6619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CF658-C387-4E45-8062-D49D09B7C892}" type="datetimeFigureOut">
              <a:rPr lang="fr-FR" smtClean="0"/>
              <a:t>12/03/2021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0257-C3AE-47AA-9A2C-FBC56DB7C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7667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CF658-C387-4E45-8062-D49D09B7C892}" type="datetimeFigureOut">
              <a:rPr lang="fr-FR" smtClean="0"/>
              <a:t>12/03/2021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0257-C3AE-47AA-9A2C-FBC56DB7C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32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CF658-C387-4E45-8062-D49D09B7C892}" type="datetimeFigureOut">
              <a:rPr lang="fr-FR" smtClean="0"/>
              <a:t>12/03/2021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0257-C3AE-47AA-9A2C-FBC56DB7C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535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CF658-C387-4E45-8062-D49D09B7C892}" type="datetimeFigureOut">
              <a:rPr lang="fr-FR" smtClean="0"/>
              <a:t>12/03/2021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0257-C3AE-47AA-9A2C-FBC56DB7C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7127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CF658-C387-4E45-8062-D49D09B7C892}" type="datetimeFigureOut">
              <a:rPr lang="fr-FR" smtClean="0"/>
              <a:t>12/03/2021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0257-C3AE-47AA-9A2C-FBC56DB7C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9351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6ACF658-C387-4E45-8062-D49D09B7C892}" type="datetimeFigureOut">
              <a:rPr lang="fr-FR" smtClean="0"/>
              <a:t>12/03/2021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7930257-C3AE-47AA-9A2C-FBC56DB7C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16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nguee.fr/anglais-francais/traduction/meningococcu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497" y="0"/>
            <a:ext cx="5546967" cy="69185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Contrôle vaccination, que faire?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dirty="0"/>
          </a:p>
          <a:p>
            <a:r>
              <a:rPr lang="fr-FR" sz="3600" dirty="0" err="1"/>
              <a:t>Required</a:t>
            </a:r>
            <a:r>
              <a:rPr lang="fr-FR" sz="3600" dirty="0"/>
              <a:t> </a:t>
            </a:r>
            <a:r>
              <a:rPr lang="fr-FR" sz="3600" dirty="0" err="1"/>
              <a:t>Immunizations</a:t>
            </a:r>
            <a:r>
              <a:rPr lang="fr-FR" sz="3600" dirty="0"/>
              <a:t>, </a:t>
            </a:r>
            <a:r>
              <a:rPr lang="fr-FR" sz="3600" dirty="0" err="1"/>
              <a:t>what</a:t>
            </a:r>
            <a:r>
              <a:rPr lang="fr-FR" sz="3600" dirty="0"/>
              <a:t> I </a:t>
            </a:r>
            <a:r>
              <a:rPr lang="fr-FR" sz="3600" dirty="0" err="1"/>
              <a:t>need</a:t>
            </a:r>
            <a:r>
              <a:rPr lang="fr-FR" sz="3600" dirty="0"/>
              <a:t> to do ? </a:t>
            </a:r>
          </a:p>
        </p:txBody>
      </p:sp>
    </p:spTree>
    <p:extLst>
      <p:ext uri="{BB962C8B-B14F-4D97-AF65-F5344CB8AC3E}">
        <p14:creationId xmlns:p14="http://schemas.microsoft.com/office/powerpoint/2010/main" val="1569284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052" y="1680119"/>
            <a:ext cx="11669485" cy="1063081"/>
          </a:xfrm>
        </p:spPr>
        <p:txBody>
          <a:bodyPr>
            <a:noAutofit/>
          </a:bodyPr>
          <a:lstStyle/>
          <a:p>
            <a:r>
              <a:rPr lang="fr-FR" sz="4000" b="1" dirty="0"/>
              <a:t>En France il existe 3 vaccins obligatoires pour pouvoir aller en stage à l’hôpital:</a:t>
            </a:r>
            <a:br>
              <a:rPr lang="fr-FR" sz="4000" b="1" dirty="0"/>
            </a:br>
            <a:br>
              <a:rPr lang="fr-FR" sz="3200" dirty="0"/>
            </a:br>
            <a:br>
              <a:rPr lang="fr-FR" sz="3200" b="1" dirty="0"/>
            </a:br>
            <a:endParaRPr lang="fr-FR" sz="3200" b="1" dirty="0"/>
          </a:p>
        </p:txBody>
      </p:sp>
      <p:sp>
        <p:nvSpPr>
          <p:cNvPr id="5" name="Organigramme : Connecteur 4"/>
          <p:cNvSpPr/>
          <p:nvPr/>
        </p:nvSpPr>
        <p:spPr>
          <a:xfrm>
            <a:off x="775063" y="2987039"/>
            <a:ext cx="3100251" cy="2973978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/>
              <a:t>Hépatite B</a:t>
            </a:r>
            <a:endParaRPr lang="fr-FR" sz="3200" dirty="0"/>
          </a:p>
        </p:txBody>
      </p:sp>
      <p:sp>
        <p:nvSpPr>
          <p:cNvPr id="6" name="Organigramme : Connecteur 5"/>
          <p:cNvSpPr/>
          <p:nvPr/>
        </p:nvSpPr>
        <p:spPr>
          <a:xfrm>
            <a:off x="4493622" y="2987039"/>
            <a:ext cx="3100251" cy="2973978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Tuberculose</a:t>
            </a:r>
            <a:endParaRPr lang="fr-FR" sz="2400" dirty="0"/>
          </a:p>
        </p:txBody>
      </p:sp>
      <p:sp>
        <p:nvSpPr>
          <p:cNvPr id="7" name="Organigramme : Connecteur 6"/>
          <p:cNvSpPr/>
          <p:nvPr/>
        </p:nvSpPr>
        <p:spPr>
          <a:xfrm>
            <a:off x="8212181" y="2987039"/>
            <a:ext cx="3100251" cy="2973978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err="1"/>
              <a:t>DiphtérieTétanos</a:t>
            </a:r>
            <a:endParaRPr lang="fr-FR" sz="3600" b="1" dirty="0"/>
          </a:p>
          <a:p>
            <a:pPr algn="ctr"/>
            <a:r>
              <a:rPr lang="fr-FR" sz="3600" b="1" dirty="0"/>
              <a:t>Polio.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7833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/>
              <a:t>Hépatite B</a:t>
            </a:r>
            <a:br>
              <a:rPr lang="fr-FR" dirty="0"/>
            </a:br>
            <a:r>
              <a:rPr lang="fr-FR" sz="2400" i="1" dirty="0" err="1"/>
              <a:t>Hepatitis</a:t>
            </a:r>
            <a:endParaRPr lang="fr-FR" sz="24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685798"/>
          </a:xfrm>
        </p:spPr>
        <p:txBody>
          <a:bodyPr/>
          <a:lstStyle/>
          <a:p>
            <a:r>
              <a:rPr lang="fr-FR" dirty="0"/>
              <a:t>Pour être vacciné contre l’Hépatite B  cela nécessite plusieurs injections:</a:t>
            </a:r>
          </a:p>
          <a:p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438150" y="2790824"/>
            <a:ext cx="2514600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 ère injection</a:t>
            </a:r>
          </a:p>
        </p:txBody>
      </p:sp>
      <p:sp>
        <p:nvSpPr>
          <p:cNvPr id="5" name="Flèche droite 4"/>
          <p:cNvSpPr/>
          <p:nvPr/>
        </p:nvSpPr>
        <p:spPr>
          <a:xfrm>
            <a:off x="3190875" y="2838448"/>
            <a:ext cx="1569557" cy="619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 mois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5048250" y="2790824"/>
            <a:ext cx="2514600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2ème injection</a:t>
            </a:r>
          </a:p>
        </p:txBody>
      </p:sp>
      <p:sp>
        <p:nvSpPr>
          <p:cNvPr id="8" name="Flèche droite 7"/>
          <p:cNvSpPr/>
          <p:nvPr/>
        </p:nvSpPr>
        <p:spPr>
          <a:xfrm>
            <a:off x="7800975" y="2790824"/>
            <a:ext cx="1476375" cy="619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6 mois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9370532" y="2743198"/>
            <a:ext cx="2514600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3ème injection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143000" y="3859710"/>
            <a:ext cx="102584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schemeClr val="accent1"/>
                </a:solidFill>
              </a:rPr>
              <a:t>Après votre 3</a:t>
            </a:r>
            <a:r>
              <a:rPr lang="fr-FR" sz="2200" baseline="30000" dirty="0">
                <a:solidFill>
                  <a:schemeClr val="accent1"/>
                </a:solidFill>
              </a:rPr>
              <a:t>ème</a:t>
            </a:r>
            <a:r>
              <a:rPr lang="fr-FR" sz="2200" dirty="0">
                <a:solidFill>
                  <a:schemeClr val="accent1"/>
                </a:solidFill>
              </a:rPr>
              <a:t> injection vous devez réaliser un test sérologique pour vérifier votre taux d’Anticorps </a:t>
            </a:r>
            <a:r>
              <a:rPr lang="fr-FR" sz="2200" dirty="0" err="1">
                <a:solidFill>
                  <a:schemeClr val="accent1"/>
                </a:solidFill>
              </a:rPr>
              <a:t>anti-hbs</a:t>
            </a:r>
            <a:r>
              <a:rPr lang="fr-FR" sz="2200" dirty="0">
                <a:solidFill>
                  <a:schemeClr val="accent1"/>
                </a:solidFill>
              </a:rPr>
              <a:t>: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9125" y="4743451"/>
            <a:ext cx="2981325" cy="1457325"/>
          </a:xfrm>
          <a:prstGeom prst="wedgeRectCallout">
            <a:avLst>
              <a:gd name="adj1" fmla="val -21152"/>
              <a:gd name="adj2" fmla="val 801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Mes </a:t>
            </a:r>
            <a:r>
              <a:rPr lang="fr-FR" dirty="0" err="1"/>
              <a:t>Ac</a:t>
            </a:r>
            <a:r>
              <a:rPr lang="fr-FR" dirty="0"/>
              <a:t> anti-</a:t>
            </a:r>
            <a:r>
              <a:rPr lang="fr-FR" dirty="0" err="1"/>
              <a:t>hbs</a:t>
            </a:r>
            <a:r>
              <a:rPr lang="fr-FR" dirty="0"/>
              <a:t> sont entre 10 et 100 UI/l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657975" y="4743451"/>
            <a:ext cx="2981325" cy="1457325"/>
          </a:xfrm>
          <a:prstGeom prst="wedgeRectCallout">
            <a:avLst>
              <a:gd name="adj1" fmla="val -21152"/>
              <a:gd name="adj2" fmla="val 801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Mes </a:t>
            </a:r>
            <a:r>
              <a:rPr lang="fr-FR" dirty="0" err="1"/>
              <a:t>Ac</a:t>
            </a:r>
            <a:r>
              <a:rPr lang="fr-FR" dirty="0"/>
              <a:t> anti-</a:t>
            </a:r>
            <a:r>
              <a:rPr lang="fr-FR" dirty="0" err="1"/>
              <a:t>hbs</a:t>
            </a:r>
            <a:r>
              <a:rPr lang="fr-FR" dirty="0"/>
              <a:t> sont inférieurs à 10UI/l</a:t>
            </a:r>
          </a:p>
        </p:txBody>
      </p:sp>
      <p:cxnSp>
        <p:nvCxnSpPr>
          <p:cNvPr id="15" name="Connecteur droit avec flèche 14"/>
          <p:cNvCxnSpPr>
            <a:stCxn id="12" idx="3"/>
          </p:cNvCxnSpPr>
          <p:nvPr/>
        </p:nvCxnSpPr>
        <p:spPr>
          <a:xfrm flipV="1">
            <a:off x="3600450" y="5472113"/>
            <a:ext cx="75247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9639300" y="5472112"/>
            <a:ext cx="75247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4352925" y="5148946"/>
            <a:ext cx="2228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1"/>
                </a:solidFill>
              </a:rPr>
              <a:t>Je peux me rendre en stage sereinement 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0315575" y="4743451"/>
            <a:ext cx="15695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1"/>
                </a:solidFill>
              </a:rPr>
              <a:t>Je dois réaliser une nouvelle injection de vaccin + nouvelle sérologie</a:t>
            </a:r>
          </a:p>
        </p:txBody>
      </p:sp>
      <p:sp>
        <p:nvSpPr>
          <p:cNvPr id="21" name="Émoticône 20"/>
          <p:cNvSpPr/>
          <p:nvPr/>
        </p:nvSpPr>
        <p:spPr>
          <a:xfrm>
            <a:off x="9019140" y="5472111"/>
            <a:ext cx="620160" cy="627964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00"/>
              </a:solidFill>
            </a:endParaRPr>
          </a:p>
        </p:txBody>
      </p:sp>
      <p:sp>
        <p:nvSpPr>
          <p:cNvPr id="22" name="Émoticône 21"/>
          <p:cNvSpPr/>
          <p:nvPr/>
        </p:nvSpPr>
        <p:spPr>
          <a:xfrm>
            <a:off x="2769705" y="5493031"/>
            <a:ext cx="620160" cy="627964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67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 animBg="1"/>
      <p:bldP spid="8" grpId="0" animBg="1"/>
      <p:bldP spid="9" grpId="0" animBg="1"/>
      <p:bldP spid="11" grpId="0"/>
      <p:bldP spid="12" grpId="0" animBg="1"/>
      <p:bldP spid="13" grpId="0" animBg="1"/>
      <p:bldP spid="17" grpId="0"/>
      <p:bldP spid="18" grpId="0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Tuberculose </a:t>
            </a:r>
            <a:br>
              <a:rPr lang="fr-FR" dirty="0"/>
            </a:br>
            <a:r>
              <a:rPr lang="fr-FR" sz="2400" i="1" dirty="0" err="1"/>
              <a:t>Tuberculosis</a:t>
            </a:r>
            <a:endParaRPr lang="fr-FR" sz="24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43000" y="2105025"/>
            <a:ext cx="9872871" cy="4471622"/>
          </a:xfrm>
        </p:spPr>
        <p:txBody>
          <a:bodyPr>
            <a:normAutofit/>
          </a:bodyPr>
          <a:lstStyle/>
          <a:p>
            <a:r>
              <a:rPr lang="fr-FR" dirty="0"/>
              <a:t>Pour vérifier votre immunité contre la tuberculose vous devez réaliser un test  « IDR » ou « test de </a:t>
            </a:r>
            <a:r>
              <a:rPr lang="fr-FR" dirty="0" err="1"/>
              <a:t>Mantoux</a:t>
            </a:r>
            <a:r>
              <a:rPr lang="fr-FR" dirty="0"/>
              <a:t> »(</a:t>
            </a:r>
            <a:r>
              <a:rPr lang="fr-FR" dirty="0" err="1"/>
              <a:t>intra-dermo</a:t>
            </a:r>
            <a:r>
              <a:rPr lang="fr-FR" dirty="0"/>
              <a:t> réaction). </a:t>
            </a:r>
          </a:p>
          <a:p>
            <a:endParaRPr lang="fr-FR" dirty="0"/>
          </a:p>
          <a:p>
            <a:r>
              <a:rPr lang="fr-FR" dirty="0"/>
              <a:t>Ce test doit dater de mois de 3 mois par rapport à votre date d’arrivée en France.</a:t>
            </a:r>
          </a:p>
          <a:p>
            <a:pPr marL="45720" indent="0">
              <a:buNone/>
            </a:pPr>
            <a:endParaRPr lang="fr-FR" dirty="0"/>
          </a:p>
          <a:p>
            <a:r>
              <a:rPr lang="fr-FR" dirty="0"/>
              <a:t>Le résultat de ce test devra être noté dans votre carnet de santé avec:</a:t>
            </a:r>
          </a:p>
          <a:p>
            <a:pPr lvl="3"/>
            <a:r>
              <a:rPr lang="fr-FR" sz="2200" dirty="0"/>
              <a:t>La date de l’IDR</a:t>
            </a:r>
          </a:p>
          <a:p>
            <a:pPr lvl="3"/>
            <a:r>
              <a:rPr lang="fr-FR" sz="2200" dirty="0"/>
              <a:t>Nom et signature du/de la </a:t>
            </a:r>
            <a:r>
              <a:rPr lang="fr-FR" sz="2200" dirty="0" err="1"/>
              <a:t>professionnel.le</a:t>
            </a:r>
            <a:r>
              <a:rPr lang="fr-FR" sz="2200" dirty="0"/>
              <a:t> de santé</a:t>
            </a:r>
          </a:p>
          <a:p>
            <a:pPr lvl="3"/>
            <a:r>
              <a:rPr lang="fr-FR" sz="2200" dirty="0"/>
              <a:t>La taille de la réaction de l’IDR en millimètres</a:t>
            </a:r>
          </a:p>
          <a:p>
            <a:pPr marL="45720" indent="0">
              <a:buNone/>
            </a:pPr>
            <a:r>
              <a:rPr lang="fr-FR" dirty="0">
                <a:solidFill>
                  <a:schemeClr val="tx1"/>
                </a:solidFill>
              </a:rPr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227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70715"/>
            <a:ext cx="9005157" cy="1034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dirty="0"/>
              <a:t>Diphtérie, Tétanos, Poliomyélite : DTP</a:t>
            </a:r>
            <a:br>
              <a:rPr lang="fr-FR" dirty="0"/>
            </a:br>
            <a:r>
              <a:rPr lang="fr-FR" sz="2400" i="1" dirty="0" err="1"/>
              <a:t>Diphtheria</a:t>
            </a:r>
            <a:r>
              <a:rPr lang="fr-FR" sz="2400" i="1" dirty="0"/>
              <a:t>, </a:t>
            </a:r>
            <a:r>
              <a:rPr lang="fr-FR" sz="2400" i="1" dirty="0" err="1"/>
              <a:t>Tetanus</a:t>
            </a:r>
            <a:r>
              <a:rPr lang="fr-FR" sz="2400" i="1" dirty="0"/>
              <a:t>, Poliomyélite</a:t>
            </a:r>
          </a:p>
        </p:txBody>
      </p:sp>
      <p:sp>
        <p:nvSpPr>
          <p:cNvPr id="7" name="AutoShape 2" descr="https://cdn.reverso.net/lexi/v1920/static/img/addVocab.svg"/>
          <p:cNvSpPr>
            <a:spLocks noChangeAspect="1" noChangeArrowheads="1"/>
          </p:cNvSpPr>
          <p:nvPr/>
        </p:nvSpPr>
        <p:spPr bwMode="auto">
          <a:xfrm>
            <a:off x="1143000" y="35734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3" descr="https://cdn.reverso.net/lexi/v1920/static/img/menu.svg"/>
          <p:cNvSpPr>
            <a:spLocks noChangeAspect="1" noChangeArrowheads="1"/>
          </p:cNvSpPr>
          <p:nvPr/>
        </p:nvSpPr>
        <p:spPr bwMode="auto">
          <a:xfrm>
            <a:off x="1143000" y="35734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781050" y="2114550"/>
            <a:ext cx="10772775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accent1"/>
                </a:solidFill>
              </a:rPr>
              <a:t>Vaccination initiale avec 5 injections: dernière injection à l’âge de 11-13 ans </a:t>
            </a:r>
          </a:p>
          <a:p>
            <a:pPr lvl="1"/>
            <a:r>
              <a:rPr lang="fr-FR" sz="5400" b="1" dirty="0">
                <a:solidFill>
                  <a:schemeClr val="accent1"/>
                </a:solidFill>
              </a:rPr>
              <a:t>OU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sz="2800" dirty="0" err="1">
                <a:solidFill>
                  <a:schemeClr val="accent1"/>
                </a:solidFill>
              </a:rPr>
              <a:t>Né.e</a:t>
            </a:r>
            <a:r>
              <a:rPr lang="fr-FR" sz="2800" dirty="0">
                <a:solidFill>
                  <a:schemeClr val="accent1"/>
                </a:solidFill>
              </a:rPr>
              <a:t> en 1996 </a:t>
            </a:r>
            <a:r>
              <a:rPr lang="fr-FR" sz="2800">
                <a:solidFill>
                  <a:schemeClr val="accent1"/>
                </a:solidFill>
              </a:rPr>
              <a:t>ou avant: </a:t>
            </a:r>
            <a:r>
              <a:rPr lang="fr-FR" sz="2800" dirty="0">
                <a:solidFill>
                  <a:schemeClr val="accent1"/>
                </a:solidFill>
              </a:rPr>
              <a:t>injection de rappel à 25ans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fr-FR" sz="2800" dirty="0">
              <a:solidFill>
                <a:schemeClr val="accent1"/>
              </a:solidFill>
            </a:endParaRPr>
          </a:p>
          <a:p>
            <a:pPr lvl="3"/>
            <a:endParaRPr lang="fr-FR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15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185949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Vaccinations recommandée </a:t>
            </a:r>
            <a:br>
              <a:rPr lang="fr-FR" dirty="0"/>
            </a:b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345776" y="1472383"/>
            <a:ext cx="11163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accent1"/>
                </a:solidFill>
              </a:rPr>
              <a:t>Ces vaccinations ne sont pas obligatoires mais sont recommandées: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31702" y="2685865"/>
            <a:ext cx="112981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>
                <a:solidFill>
                  <a:schemeClr val="accent1"/>
                </a:solidFill>
              </a:rPr>
              <a:t>Rougeole, oreillon, rubéole (ROR)/ </a:t>
            </a:r>
            <a:r>
              <a:rPr lang="fr-FR" i="1" u="sng" dirty="0" err="1">
                <a:solidFill>
                  <a:schemeClr val="accent1"/>
                </a:solidFill>
              </a:rPr>
              <a:t>Measles</a:t>
            </a:r>
            <a:r>
              <a:rPr lang="fr-FR" i="1" u="sng" dirty="0">
                <a:solidFill>
                  <a:schemeClr val="accent1"/>
                </a:solidFill>
              </a:rPr>
              <a:t>, </a:t>
            </a:r>
            <a:r>
              <a:rPr lang="fr-FR" i="1" u="sng" dirty="0" err="1">
                <a:solidFill>
                  <a:schemeClr val="accent1"/>
                </a:solidFill>
              </a:rPr>
              <a:t>Mumps</a:t>
            </a:r>
            <a:r>
              <a:rPr lang="fr-FR" i="1" u="sng" dirty="0">
                <a:solidFill>
                  <a:schemeClr val="accent1"/>
                </a:solidFill>
              </a:rPr>
              <a:t>, </a:t>
            </a:r>
            <a:r>
              <a:rPr lang="fr-FR" i="1" u="sng" dirty="0" err="1">
                <a:solidFill>
                  <a:schemeClr val="accent1"/>
                </a:solidFill>
              </a:rPr>
              <a:t>Rubeola</a:t>
            </a:r>
            <a:r>
              <a:rPr lang="fr-FR" b="1" u="sng" dirty="0">
                <a:solidFill>
                  <a:schemeClr val="accent1"/>
                </a:solidFill>
              </a:rPr>
              <a:t>: </a:t>
            </a:r>
            <a:r>
              <a:rPr lang="fr-FR" b="1" dirty="0">
                <a:solidFill>
                  <a:schemeClr val="accent1"/>
                </a:solidFill>
              </a:rPr>
              <a:t>2 injections</a:t>
            </a:r>
          </a:p>
          <a:p>
            <a:pPr algn="ctr"/>
            <a:endParaRPr lang="fr-FR" b="1" u="sng" dirty="0">
              <a:solidFill>
                <a:schemeClr val="accent1"/>
              </a:solidFill>
            </a:endParaRPr>
          </a:p>
          <a:p>
            <a:pPr algn="ctr"/>
            <a:r>
              <a:rPr lang="fr-FR" b="1" u="sng" dirty="0">
                <a:solidFill>
                  <a:schemeClr val="accent1"/>
                </a:solidFill>
              </a:rPr>
              <a:t>Coqueluche : </a:t>
            </a:r>
            <a:r>
              <a:rPr lang="fr-FR" b="1" dirty="0">
                <a:solidFill>
                  <a:schemeClr val="accent1"/>
                </a:solidFill>
              </a:rPr>
              <a:t>souvent groupée avec la vaccination DTP, dernier rappel datant de moins de 5 ans</a:t>
            </a:r>
          </a:p>
          <a:p>
            <a:pPr algn="ctr"/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13796" y="3853180"/>
            <a:ext cx="11245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>
                <a:solidFill>
                  <a:schemeClr val="accent1"/>
                </a:solidFill>
              </a:rPr>
              <a:t>Méningocoque C/ </a:t>
            </a:r>
            <a:r>
              <a:rPr lang="fr-FR" i="1" u="sng" dirty="0" err="1">
                <a:solidFill>
                  <a:schemeClr val="accent1"/>
                </a:solidFill>
              </a:rPr>
              <a:t>Meningococcus</a:t>
            </a:r>
            <a:r>
              <a:rPr lang="fr-FR" b="1" u="sng" dirty="0">
                <a:solidFill>
                  <a:schemeClr val="accent1"/>
                </a:solidFill>
              </a:rPr>
              <a:t>:</a:t>
            </a:r>
            <a:r>
              <a:rPr lang="fr-FR" b="1" dirty="0">
                <a:solidFill>
                  <a:schemeClr val="accent1"/>
                </a:solidFill>
              </a:rPr>
              <a:t> 1 injection (24 ans et moins)</a:t>
            </a:r>
            <a:endParaRPr lang="fr-FR" b="1" dirty="0">
              <a:solidFill>
                <a:schemeClr val="accent1"/>
              </a:solidFill>
              <a:hlinkClick r:id="rId2"/>
            </a:endParaRPr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90058" y="4809392"/>
            <a:ext cx="113814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>
                <a:solidFill>
                  <a:schemeClr val="accent1"/>
                </a:solidFill>
              </a:rPr>
              <a:t>Varicelle / </a:t>
            </a:r>
            <a:r>
              <a:rPr lang="fr-FR" i="1" u="sng" dirty="0" err="1">
                <a:solidFill>
                  <a:schemeClr val="accent1"/>
                </a:solidFill>
              </a:rPr>
              <a:t>Varicella</a:t>
            </a:r>
            <a:r>
              <a:rPr lang="fr-FR" b="1" u="sng" dirty="0">
                <a:solidFill>
                  <a:schemeClr val="accent1"/>
                </a:solidFill>
              </a:rPr>
              <a:t>:</a:t>
            </a:r>
            <a:r>
              <a:rPr lang="fr-FR" b="1" dirty="0">
                <a:solidFill>
                  <a:schemeClr val="accent1"/>
                </a:solidFill>
              </a:rPr>
              <a:t> Si je n’ai pas eu la varicelle (ou si mon historique de varicelle est douteux) : sérologie varicelle puis deux injections à faire si sérologie négative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30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theme/theme1.xml><?xml version="1.0" encoding="utf-8"?>
<a:theme xmlns:a="http://schemas.openxmlformats.org/drawingml/2006/main" name="Bas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622</TotalTime>
  <Words>221</Words>
  <Application>Microsoft Office PowerPoint</Application>
  <PresentationFormat>Grand écran</PresentationFormat>
  <Paragraphs>41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Corbel</vt:lpstr>
      <vt:lpstr>Base</vt:lpstr>
      <vt:lpstr>Contrôle vaccination, que faire? </vt:lpstr>
      <vt:lpstr>En France il existe 3 vaccins obligatoires pour pouvoir aller en stage à l’hôpital:   </vt:lpstr>
      <vt:lpstr>Hépatite B Hepatitis</vt:lpstr>
      <vt:lpstr>Tuberculose  Tuberculosis</vt:lpstr>
      <vt:lpstr>Diphtérie, Tétanos, Poliomyélite : DTP Diphtheria, Tetanus, Poliomyélite</vt:lpstr>
      <vt:lpstr>Vaccinations recommandée  </vt:lpstr>
    </vt:vector>
  </TitlesOfParts>
  <Company>UCBL - Lyon 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Contrôle vaccinale, que faire?</dc:title>
  <dc:creator>RONCHAIL JULES</dc:creator>
  <cp:lastModifiedBy>RONCHAIL JULES</cp:lastModifiedBy>
  <cp:revision>33</cp:revision>
  <dcterms:created xsi:type="dcterms:W3CDTF">2020-11-24T09:38:14Z</dcterms:created>
  <dcterms:modified xsi:type="dcterms:W3CDTF">2021-03-12T16:11:55Z</dcterms:modified>
</cp:coreProperties>
</file>