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383" r:id="rId3"/>
    <p:sldId id="384" r:id="rId4"/>
    <p:sldId id="419" r:id="rId5"/>
    <p:sldId id="385" r:id="rId6"/>
    <p:sldId id="386" r:id="rId7"/>
    <p:sldId id="387" r:id="rId8"/>
    <p:sldId id="388" r:id="rId9"/>
    <p:sldId id="389" r:id="rId10"/>
    <p:sldId id="390" r:id="rId11"/>
    <p:sldId id="420" r:id="rId12"/>
    <p:sldId id="391" r:id="rId13"/>
    <p:sldId id="392" r:id="rId14"/>
    <p:sldId id="393" r:id="rId15"/>
    <p:sldId id="394" r:id="rId16"/>
    <p:sldId id="395" r:id="rId17"/>
    <p:sldId id="396" r:id="rId18"/>
    <p:sldId id="421" r:id="rId19"/>
    <p:sldId id="397" r:id="rId20"/>
    <p:sldId id="398" r:id="rId21"/>
    <p:sldId id="400" r:id="rId22"/>
    <p:sldId id="422" r:id="rId23"/>
    <p:sldId id="399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23" r:id="rId38"/>
    <p:sldId id="414" r:id="rId39"/>
    <p:sldId id="415" r:id="rId40"/>
    <p:sldId id="416" r:id="rId41"/>
    <p:sldId id="417" r:id="rId42"/>
    <p:sldId id="418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E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6" autoAdjust="0"/>
    <p:restoredTop sz="99096" autoAdjust="0"/>
  </p:normalViewPr>
  <p:slideViewPr>
    <p:cSldViewPr snapToGrid="0" snapToObjects="1">
      <p:cViewPr>
        <p:scale>
          <a:sx n="106" d="100"/>
          <a:sy n="106" d="100"/>
        </p:scale>
        <p:origin x="-54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E3942-B6CD-8D44-B0C5-BF6AB5E4ED76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DE2F-F2B3-9B45-8C16-F88B414D8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12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79766" y="188640"/>
            <a:ext cx="8784468" cy="5472608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03548" y="2420888"/>
            <a:ext cx="8136904" cy="2736304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683568" y="3933056"/>
            <a:ext cx="7776864" cy="0"/>
          </a:xfrm>
          <a:prstGeom prst="line">
            <a:avLst/>
          </a:prstGeom>
          <a:ln w="57150">
            <a:solidFill>
              <a:srgbClr val="8A1F6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152128"/>
          </a:xfrm>
        </p:spPr>
        <p:txBody>
          <a:bodyPr>
            <a:normAutofit/>
          </a:bodyPr>
          <a:lstStyle>
            <a:lvl1pPr>
              <a:defRPr sz="4000" b="0">
                <a:latin typeface="Arial Rounded MT Bold" panose="020F0704030504030204" pitchFamily="34" charset="0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6864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Euphemia" panose="020B0503040102020104" pitchFamily="34" charset="0"/>
                <a:cs typeface="Consolas" panose="020B0609020204030204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5711580"/>
            <a:ext cx="8784469" cy="88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23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parcours-Bia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323689" y="2060848"/>
            <a:ext cx="8496622" cy="2772308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385401"/>
            <a:ext cx="8280920" cy="208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74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parcours-Ah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323689" y="2042846"/>
            <a:ext cx="8496622" cy="2772308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9" y="2394573"/>
            <a:ext cx="8208143" cy="206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4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parcours-Thib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323689" y="2042846"/>
            <a:ext cx="8496622" cy="2772308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36" y="2401354"/>
            <a:ext cx="8154329" cy="2055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37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parcours-Ad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323689" y="1556792"/>
            <a:ext cx="8496622" cy="3744416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21" y="1890318"/>
            <a:ext cx="8280759" cy="30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72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559427" y="332656"/>
            <a:ext cx="4461" cy="6120680"/>
          </a:xfrm>
          <a:prstGeom prst="line">
            <a:avLst/>
          </a:prstGeom>
          <a:ln w="38100">
            <a:solidFill>
              <a:srgbClr val="8A1F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947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5896" y="404664"/>
            <a:ext cx="5050904" cy="5997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566714"/>
            <a:ext cx="3008313" cy="4806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980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583668" y="404664"/>
            <a:ext cx="5976664" cy="4464496"/>
          </a:xfrm>
          <a:prstGeom prst="roundRect">
            <a:avLst>
              <a:gd name="adj" fmla="val 4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763688" y="5589240"/>
            <a:ext cx="5544616" cy="0"/>
          </a:xfrm>
          <a:prstGeom prst="line">
            <a:avLst/>
          </a:prstGeom>
          <a:ln w="38100">
            <a:solidFill>
              <a:srgbClr val="8A1F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94116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64847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965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246034"/>
            <a:ext cx="8784467" cy="124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79766" y="1628800"/>
            <a:ext cx="8784468" cy="504056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552728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6805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1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61821" y="3010709"/>
            <a:ext cx="6408713" cy="90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79766" y="260647"/>
            <a:ext cx="7488578" cy="6408713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56376" y="1052736"/>
            <a:ext cx="792088" cy="4824536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29803"/>
            <a:ext cx="699512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4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246034"/>
            <a:ext cx="8784467" cy="124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à coins arrondis 5"/>
          <p:cNvSpPr/>
          <p:nvPr userDrawn="1"/>
        </p:nvSpPr>
        <p:spPr>
          <a:xfrm>
            <a:off x="179766" y="1628800"/>
            <a:ext cx="8784468" cy="504056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55272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879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5711580"/>
            <a:ext cx="8784469" cy="88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79766" y="188640"/>
            <a:ext cx="8784468" cy="5472608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03548" y="2780928"/>
            <a:ext cx="8136904" cy="2736304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683568" y="4365104"/>
            <a:ext cx="7776864" cy="0"/>
          </a:xfrm>
          <a:prstGeom prst="line">
            <a:avLst/>
          </a:prstGeom>
          <a:ln w="57150">
            <a:solidFill>
              <a:srgbClr val="8A1F6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78908"/>
            <a:ext cx="7772400" cy="966316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068960"/>
            <a:ext cx="7772400" cy="1224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1520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246034"/>
            <a:ext cx="8784467" cy="124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179766" y="1628800"/>
            <a:ext cx="8784468" cy="504056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55272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536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09864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86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246034"/>
            <a:ext cx="8784467" cy="124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179766" y="1628800"/>
            <a:ext cx="8784468" cy="504056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4566062" y="1772816"/>
            <a:ext cx="5938" cy="4752528"/>
          </a:xfrm>
          <a:prstGeom prst="line">
            <a:avLst/>
          </a:prstGeom>
          <a:ln w="38100">
            <a:solidFill>
              <a:srgbClr val="8A1F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5527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41127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41127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7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79766" y="1196752"/>
            <a:ext cx="8784468" cy="5472608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03548" y="1412776"/>
            <a:ext cx="8136904" cy="1296144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489348"/>
            <a:ext cx="7776864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6" y="310980"/>
            <a:ext cx="8784469" cy="88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27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4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trajectoire-pat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Domitille\Documents\Master DESIGN\Stage_CHRONIPSY\Charte_graphique\diapo_trajectoire_patient_SUR_0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60" y="-9330"/>
            <a:ext cx="9222320" cy="68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0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_parcours-Pa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766" y="188640"/>
            <a:ext cx="8784468" cy="6480720"/>
          </a:xfrm>
          <a:prstGeom prst="roundRect">
            <a:avLst>
              <a:gd name="adj" fmla="val 5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 userDrawn="1"/>
        </p:nvSpPr>
        <p:spPr>
          <a:xfrm>
            <a:off x="323689" y="476673"/>
            <a:ext cx="8496622" cy="5904654"/>
          </a:xfrm>
          <a:prstGeom prst="roundRect">
            <a:avLst>
              <a:gd name="adj" fmla="val 459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9" y="622376"/>
            <a:ext cx="8144223" cy="561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37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688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7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76" r:id="rId11"/>
    <p:sldLayoutId id="2147483677" r:id="rId12"/>
    <p:sldLayoutId id="2147483675" r:id="rId13"/>
    <p:sldLayoutId id="2147483668" r:id="rId14"/>
    <p:sldLayoutId id="2147483669" r:id="rId15"/>
    <p:sldLayoutId id="2147483670" r:id="rId16"/>
    <p:sldLayoutId id="2147483671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Euphemia" panose="020B0503040102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www.remediation-cognitive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ctrTitle"/>
          </p:nvPr>
        </p:nvSpPr>
        <p:spPr>
          <a:xfrm>
            <a:off x="472646" y="2716544"/>
            <a:ext cx="8196225" cy="3002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5300" dirty="0" smtClean="0">
                <a:latin typeface="Arial Rounded MT Bold" charset="0"/>
              </a:rPr>
              <a:t>Psychiatrie</a:t>
            </a:r>
            <a:r>
              <a:rPr lang="fr-FR" sz="4800" dirty="0">
                <a:latin typeface="Arial Rounded MT Bold" charset="0"/>
              </a:rPr>
              <a:t/>
            </a:r>
            <a:br>
              <a:rPr lang="fr-FR" sz="4800" dirty="0">
                <a:latin typeface="Arial Rounded MT Bold" charset="0"/>
              </a:rPr>
            </a:br>
            <a:r>
              <a:rPr lang="fr-FR" sz="3100" dirty="0">
                <a:latin typeface="Arial Rounded MT Bold" charset="0"/>
              </a:rPr>
              <a:t/>
            </a:r>
            <a:br>
              <a:rPr lang="fr-FR" sz="3100" dirty="0">
                <a:latin typeface="Arial Rounded MT Bold" charset="0"/>
              </a:rPr>
            </a:br>
            <a:r>
              <a:rPr lang="fr-FR" sz="2000" dirty="0" smtClean="0">
                <a:latin typeface="Arial Rounded MT Bold" charset="0"/>
              </a:rPr>
              <a:t/>
            </a:r>
            <a:br>
              <a:rPr lang="fr-FR" sz="2000" dirty="0" smtClean="0">
                <a:latin typeface="Arial Rounded MT Bold" charset="0"/>
              </a:rPr>
            </a:br>
            <a:r>
              <a:rPr lang="fr-FR" sz="2000" dirty="0" smtClean="0">
                <a:latin typeface="Arial Rounded MT Bold" charset="0"/>
              </a:rPr>
              <a:t>Pr </a:t>
            </a:r>
            <a:r>
              <a:rPr lang="fr-FR" sz="2200" dirty="0" smtClean="0">
                <a:latin typeface="Arial Rounded MT Bold" charset="0"/>
              </a:rPr>
              <a:t>Nicolas Franck</a:t>
            </a:r>
            <a:r>
              <a:rPr lang="fr-FR" sz="3100" dirty="0">
                <a:latin typeface="Arial Rounded MT Bold" charset="0"/>
              </a:rPr>
              <a:t/>
            </a:r>
            <a:br>
              <a:rPr lang="fr-FR" sz="3100" dirty="0">
                <a:latin typeface="Arial Rounded MT Bold" charset="0"/>
              </a:rPr>
            </a:br>
            <a:r>
              <a:rPr lang="fr-FR" sz="800" dirty="0" smtClean="0">
                <a:latin typeface="Arial Rounded MT Bold" charset="0"/>
              </a:rPr>
              <a:t/>
            </a:r>
            <a:br>
              <a:rPr lang="fr-FR" sz="800" dirty="0" smtClean="0">
                <a:latin typeface="Arial Rounded MT Bold" charset="0"/>
              </a:rPr>
            </a:br>
            <a:r>
              <a:rPr lang="fr-FR" sz="1800" dirty="0" smtClean="0">
                <a:latin typeface="Arial Rounded MT Bold" charset="0"/>
              </a:rPr>
              <a:t>Centre ressource de réhabilitation psychosociale et de remédiation cognitive</a:t>
            </a:r>
            <a:br>
              <a:rPr lang="fr-FR" sz="1800" dirty="0" smtClean="0">
                <a:latin typeface="Arial Rounded MT Bold" charset="0"/>
              </a:rPr>
            </a:br>
            <a:r>
              <a:rPr lang="fr-FR" sz="1800" dirty="0" smtClean="0">
                <a:latin typeface="Arial Rounded MT Bold" charset="0"/>
              </a:rPr>
              <a:t>CH </a:t>
            </a:r>
            <a:r>
              <a:rPr lang="fr-FR" sz="1800" dirty="0">
                <a:latin typeface="Arial Rounded MT Bold" charset="0"/>
              </a:rPr>
              <a:t>Le </a:t>
            </a:r>
            <a:r>
              <a:rPr lang="fr-FR" sz="1800" dirty="0" err="1">
                <a:latin typeface="Arial Rounded MT Bold" charset="0"/>
              </a:rPr>
              <a:t>Vinatier</a:t>
            </a:r>
            <a:r>
              <a:rPr lang="fr-FR" sz="1800" dirty="0">
                <a:latin typeface="Arial Rounded MT Bold" charset="0"/>
              </a:rPr>
              <a:t>, UMR 5229 CNRS &amp; université Lyon 1</a:t>
            </a:r>
            <a:br>
              <a:rPr lang="fr-FR" sz="1800" dirty="0">
                <a:latin typeface="Arial Rounded MT Bold" charset="0"/>
              </a:rPr>
            </a:br>
            <a:r>
              <a:rPr lang="fr-FR" sz="1800" dirty="0" smtClean="0">
                <a:latin typeface="Arial Rounded MT Bold" charset="0"/>
              </a:rPr>
              <a:t/>
            </a:r>
            <a:br>
              <a:rPr lang="fr-FR" sz="1800" dirty="0" smtClean="0">
                <a:latin typeface="Arial Rounded MT Bold" charset="0"/>
              </a:rPr>
            </a:br>
            <a:r>
              <a:rPr lang="fr-FR" sz="1800" dirty="0" smtClean="0">
                <a:latin typeface="Arial Rounded MT Bold" charset="0"/>
                <a:hlinkClick r:id="rId2"/>
              </a:rPr>
              <a:t>www.remediation</a:t>
            </a:r>
            <a:r>
              <a:rPr lang="fr-FR" sz="1800" dirty="0">
                <a:latin typeface="Arial Rounded MT Bold" charset="0"/>
                <a:hlinkClick r:id="rId2"/>
              </a:rPr>
              <a:t>-cognitive.org</a:t>
            </a:r>
            <a:r>
              <a:rPr lang="fr-FR" sz="1800" dirty="0">
                <a:latin typeface="Arial Rounded MT Bold" charset="0"/>
              </a:rPr>
              <a:t> </a:t>
            </a:r>
            <a:br>
              <a:rPr lang="fr-FR" sz="1800" dirty="0">
                <a:latin typeface="Arial Rounded MT Bold" charset="0"/>
              </a:rPr>
            </a:br>
            <a:endParaRPr lang="fr-FR" sz="1800" dirty="0">
              <a:latin typeface="Arial Rounded MT Bold" charset="0"/>
            </a:endParaRPr>
          </a:p>
        </p:txBody>
      </p:sp>
      <p:pic>
        <p:nvPicPr>
          <p:cNvPr id="6" name="Imag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133" y="328470"/>
            <a:ext cx="136683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Afficher l'image d'origin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47" y="302328"/>
            <a:ext cx="1309687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4" descr="Afficher l'image d'origin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16" y="302328"/>
            <a:ext cx="20875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5" descr="nouveau-logo-du-cnrs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535" y="358773"/>
            <a:ext cx="847480" cy="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38462" y="1563820"/>
            <a:ext cx="728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charset="0"/>
              </a:rPr>
              <a:t>Hot topics, préparation à l’</a:t>
            </a:r>
            <a:r>
              <a:rPr lang="fr-FR" dirty="0" err="1" smtClean="0">
                <a:latin typeface="Arial Rounded MT Bold" charset="0"/>
              </a:rPr>
              <a:t>iECN</a:t>
            </a:r>
            <a:r>
              <a:rPr lang="fr-FR" dirty="0" smtClean="0">
                <a:latin typeface="Arial Rounded MT Bold" charset="0"/>
              </a:rPr>
              <a:t>, Faculté Lyon Sud, 14 avril 2017</a:t>
            </a:r>
            <a:endParaRPr lang="fr-FR" dirty="0"/>
          </a:p>
        </p:txBody>
      </p:sp>
      <p:pic>
        <p:nvPicPr>
          <p:cNvPr id="77826" name="Picture 2" descr="C:\Users\363741\AppData\Local\Microsoft\Windows\Temporary Internet Files\Content.Outlook\PDDDYL00\g4333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28" y="243372"/>
            <a:ext cx="1036231" cy="113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5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67 : grossesse et post-partum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600197"/>
            <a:ext cx="8411912" cy="5185611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Facteurs de risque : antécédents d’abus, de maltraitance ou psychiatriques, âge, difficultés conjugales, isolement, migration, primiparité, anomalie fœtale, accouchement dystocique, césarienne, prématurité</a:t>
            </a:r>
          </a:p>
          <a:p>
            <a:r>
              <a:rPr lang="fr-FR" dirty="0" smtClean="0"/>
              <a:t>Post-partum = période à risque pour les troubles psychiatriques préexistants (contrairement à la grossesse qui les apaise)</a:t>
            </a:r>
          </a:p>
          <a:p>
            <a:r>
              <a:rPr lang="fr-FR" dirty="0" smtClean="0"/>
              <a:t>Addiction pendant la grossesse : évaluer les avantages du sevrage vs la substitution</a:t>
            </a:r>
          </a:p>
          <a:p>
            <a:r>
              <a:rPr lang="fr-FR" dirty="0" smtClean="0"/>
              <a:t>Psychotrope pendant </a:t>
            </a:r>
            <a:r>
              <a:rPr lang="fr-FR" dirty="0"/>
              <a:t>la </a:t>
            </a:r>
            <a:r>
              <a:rPr lang="fr-FR" dirty="0" smtClean="0"/>
              <a:t>grossesse</a:t>
            </a:r>
          </a:p>
          <a:p>
            <a:pPr lvl="1"/>
            <a:r>
              <a:rPr lang="fr-FR" dirty="0" smtClean="0"/>
              <a:t>rapport bénéfices/risques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as de </a:t>
            </a:r>
            <a:r>
              <a:rPr lang="fr-FR" dirty="0" err="1" smtClean="0"/>
              <a:t>valproate</a:t>
            </a:r>
            <a:endParaRPr lang="fr-FR" dirty="0" smtClean="0"/>
          </a:p>
          <a:p>
            <a:pPr lvl="1"/>
            <a:r>
              <a:rPr lang="fr-FR" dirty="0" smtClean="0"/>
              <a:t>chlorpromazine, halopéridol</a:t>
            </a:r>
            <a:r>
              <a:rPr lang="fr-FR" dirty="0"/>
              <a:t> Addiction pendant la grossesse</a:t>
            </a:r>
            <a:r>
              <a:rPr lang="fr-FR" dirty="0" smtClean="0"/>
              <a:t> et </a:t>
            </a:r>
            <a:r>
              <a:rPr lang="fr-FR" dirty="0" err="1" smtClean="0"/>
              <a:t>olanzapine</a:t>
            </a:r>
            <a:r>
              <a:rPr lang="fr-FR" dirty="0" smtClean="0"/>
              <a:t> = antipsychotiques les - tératogènes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6557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67 : grossesse et post-partum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4" y="1600197"/>
            <a:ext cx="8652543" cy="5185611"/>
          </a:xfrm>
        </p:spPr>
        <p:txBody>
          <a:bodyPr>
            <a:normAutofit/>
          </a:bodyPr>
          <a:lstStyle/>
          <a:p>
            <a:r>
              <a:rPr lang="fr-FR" dirty="0" smtClean="0"/>
              <a:t>Déni de grossesse : 3/1000</a:t>
            </a:r>
          </a:p>
          <a:p>
            <a:r>
              <a:rPr lang="fr-FR" dirty="0" smtClean="0"/>
              <a:t>Post-partum blues : 30-80 %, J2-J5, </a:t>
            </a:r>
            <a:r>
              <a:rPr lang="fr-FR" altLang="fr-FR" dirty="0" smtClean="0"/>
              <a:t>≠pathologie, pas de psychotrope, soutien++</a:t>
            </a:r>
          </a:p>
          <a:p>
            <a:r>
              <a:rPr lang="fr-FR" dirty="0" smtClean="0"/>
              <a:t>Dépression du post-partum : 10-20 %, 3-6 semaines après accouchement, risque de récidive lors d’une grossesse ultérieure, impact sur l’enfant, psychothérapie, consultations mère-bébé, antidépresseur</a:t>
            </a:r>
          </a:p>
          <a:p>
            <a:r>
              <a:rPr lang="fr-FR" dirty="0" smtClean="0"/>
              <a:t>Psychose puerpérale : 1-2/1000, dans le mois qui suit l’accouchement, risque suicidaire ou </a:t>
            </a:r>
            <a:r>
              <a:rPr lang="fr-FR" dirty="0" err="1" smtClean="0"/>
              <a:t>infanticidaire</a:t>
            </a:r>
            <a:r>
              <a:rPr lang="fr-FR" dirty="0" smtClean="0"/>
              <a:t>, 20-30 % de récidive</a:t>
            </a:r>
          </a:p>
        </p:txBody>
      </p:sp>
    </p:spTree>
    <p:extLst>
      <p:ext uri="{BB962C8B-B14F-4D97-AF65-F5344CB8AC3E}">
        <p14:creationId xmlns:p14="http://schemas.microsoft.com/office/powerpoint/2010/main" val="190566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68 : sujet âgé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TDC : 1-4 </a:t>
            </a:r>
            <a:r>
              <a:rPr lang="fr-FR" dirty="0"/>
              <a:t>%, </a:t>
            </a:r>
            <a:r>
              <a:rPr lang="fr-FR" dirty="0" smtClean="0"/>
              <a:t>nombreux diagnostics différentiels (troubles ioniques, métabolique et cardiovasculaire, iatrogénie, maladie d’Alzheimer)</a:t>
            </a:r>
          </a:p>
          <a:p>
            <a:r>
              <a:rPr lang="fr-FR" dirty="0" smtClean="0"/>
              <a:t>Symptômes </a:t>
            </a:r>
            <a:r>
              <a:rPr lang="fr-FR" dirty="0" err="1" smtClean="0"/>
              <a:t>psychocomportementaux</a:t>
            </a:r>
            <a:r>
              <a:rPr lang="fr-FR" dirty="0" smtClean="0"/>
              <a:t> des démences (pathologies neurodégénératives et </a:t>
            </a:r>
            <a:r>
              <a:rPr lang="fr-FR" dirty="0" err="1" smtClean="0"/>
              <a:t>cérébrovasculaires</a:t>
            </a:r>
            <a:r>
              <a:rPr lang="fr-FR" dirty="0" smtClean="0"/>
              <a:t>) : psychotropes prescrits à posologie faible, augmentation prudente, éviter les associations, évaluer régulièrement l’efficacité</a:t>
            </a:r>
          </a:p>
        </p:txBody>
      </p:sp>
    </p:spTree>
    <p:extLst>
      <p:ext uri="{BB962C8B-B14F-4D97-AF65-F5344CB8AC3E}">
        <p14:creationId xmlns:p14="http://schemas.microsoft.com/office/powerpoint/2010/main" val="142142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141 : deuil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075028" cy="4591158"/>
          </a:xfrm>
        </p:spPr>
        <p:txBody>
          <a:bodyPr>
            <a:normAutofit/>
          </a:bodyPr>
          <a:lstStyle/>
          <a:p>
            <a:r>
              <a:rPr lang="fr-FR" dirty="0" smtClean="0"/>
              <a:t>Etapes : sidération affective ; décharge émotionnelle ; acceptation et adaptation</a:t>
            </a:r>
          </a:p>
          <a:p>
            <a:r>
              <a:rPr lang="fr-FR" dirty="0" smtClean="0"/>
              <a:t>Complications :</a:t>
            </a:r>
          </a:p>
          <a:p>
            <a:pPr lvl="1"/>
            <a:r>
              <a:rPr lang="fr-FR" dirty="0" smtClean="0"/>
              <a:t>Deuil compliqué persistant</a:t>
            </a:r>
          </a:p>
          <a:p>
            <a:pPr lvl="1"/>
            <a:r>
              <a:rPr lang="fr-FR" dirty="0" smtClean="0"/>
              <a:t>TDC</a:t>
            </a:r>
          </a:p>
          <a:p>
            <a:pPr lvl="1"/>
            <a:r>
              <a:rPr lang="fr-FR" dirty="0" smtClean="0"/>
              <a:t>Suicide (hommes x 50, femme x 10 la première semaine)</a:t>
            </a:r>
          </a:p>
          <a:p>
            <a:pPr lvl="1"/>
            <a:r>
              <a:rPr lang="fr-FR" dirty="0" smtClean="0"/>
              <a:t>Stress post-traumatique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dirty="0" smtClean="0"/>
              <a:t>Antidépresseurs peu efficaces </a:t>
            </a:r>
            <a:r>
              <a:rPr lang="fr-FR" dirty="0"/>
              <a:t>dans le </a:t>
            </a:r>
            <a:r>
              <a:rPr lang="fr-FR" dirty="0" smtClean="0"/>
              <a:t>deuil </a:t>
            </a:r>
            <a:r>
              <a:rPr lang="fr-FR" dirty="0"/>
              <a:t>compliqué </a:t>
            </a:r>
            <a:r>
              <a:rPr lang="fr-FR" dirty="0" smtClean="0"/>
              <a:t>persistant : préférer les psychothérapies ciblées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8623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61 : schizophrénie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3" y="1797609"/>
            <a:ext cx="8736765" cy="5060391"/>
          </a:xfrm>
        </p:spPr>
        <p:txBody>
          <a:bodyPr>
            <a:normAutofit/>
          </a:bodyPr>
          <a:lstStyle/>
          <a:p>
            <a:r>
              <a:rPr lang="fr-FR" dirty="0" smtClean="0"/>
              <a:t>3 dimensions: positive, négative, désorganisation</a:t>
            </a:r>
          </a:p>
          <a:p>
            <a:r>
              <a:rPr lang="fr-FR" dirty="0" smtClean="0"/>
              <a:t>Durée &gt; 6 mois</a:t>
            </a:r>
          </a:p>
          <a:p>
            <a:r>
              <a:rPr lang="fr-FR" dirty="0" smtClean="0"/>
              <a:t>Répercussions fonctionnelles</a:t>
            </a:r>
          </a:p>
          <a:p>
            <a:r>
              <a:rPr lang="fr-FR" dirty="0" smtClean="0"/>
              <a:t>Toxiques urinaires et imagerie cérébrale négatifs</a:t>
            </a:r>
          </a:p>
          <a:p>
            <a:r>
              <a:rPr lang="fr-FR" dirty="0" smtClean="0"/>
              <a:t>20-25 % de rétablissement</a:t>
            </a:r>
          </a:p>
          <a:p>
            <a:r>
              <a:rPr lang="fr-FR" dirty="0" smtClean="0"/>
              <a:t>Antipsychotique &gt; 2 ans après 1 épisode, &gt; 5 ans après 2 épisodes, rapport bénéfices/EI</a:t>
            </a:r>
          </a:p>
          <a:p>
            <a:r>
              <a:rPr lang="fr-FR" dirty="0" smtClean="0"/>
              <a:t>Réhabilitation psychosociale : psychoéducation, TCC, remédiation cognitive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44868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63 : trouble délirant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/>
          </a:bodyPr>
          <a:lstStyle/>
          <a:p>
            <a:r>
              <a:rPr lang="fr-FR" dirty="0" smtClean="0"/>
              <a:t>Erotomanie délirante : espoir, dépit, rancune</a:t>
            </a:r>
          </a:p>
          <a:p>
            <a:r>
              <a:rPr lang="fr-FR" dirty="0" smtClean="0"/>
              <a:t>Jalousie pathologique</a:t>
            </a:r>
          </a:p>
          <a:p>
            <a:r>
              <a:rPr lang="fr-FR" dirty="0" smtClean="0"/>
              <a:t>Mégalomanie : être doté d’un talent ou d’un pouvoir, avoir fait une découverte (inventeur méconnu)</a:t>
            </a:r>
          </a:p>
          <a:p>
            <a:r>
              <a:rPr lang="fr-FR" dirty="0" smtClean="0"/>
              <a:t>Persécution</a:t>
            </a:r>
            <a:endParaRPr lang="fr-FR" dirty="0"/>
          </a:p>
          <a:p>
            <a:r>
              <a:rPr lang="fr-FR" dirty="0" smtClean="0"/>
              <a:t>Somatique</a:t>
            </a:r>
          </a:p>
        </p:txBody>
      </p:sp>
    </p:spTree>
    <p:extLst>
      <p:ext uri="{BB962C8B-B14F-4D97-AF65-F5344CB8AC3E}">
        <p14:creationId xmlns:p14="http://schemas.microsoft.com/office/powerpoint/2010/main" val="1724114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64A : dépression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Humeur triste, dévalorisation, culpabilité, anhédonie, ralentissement psychomoteur, idéation suicidaire, perturbation du rythme circadien, retentissement cognitif</a:t>
            </a:r>
          </a:p>
          <a:p>
            <a:r>
              <a:rPr lang="fr-FR" dirty="0" smtClean="0"/>
              <a:t>Formes cliniques:</a:t>
            </a:r>
          </a:p>
          <a:p>
            <a:pPr lvl="1"/>
            <a:r>
              <a:rPr lang="fr-FR" dirty="0" smtClean="0"/>
              <a:t>TDC avec caractéristiques mélancoliques</a:t>
            </a:r>
          </a:p>
          <a:p>
            <a:pPr lvl="1"/>
            <a:r>
              <a:rPr lang="fr-FR" dirty="0"/>
              <a:t>TDC avec caractéristiques </a:t>
            </a:r>
            <a:r>
              <a:rPr lang="fr-FR" dirty="0" smtClean="0"/>
              <a:t>psychotiques</a:t>
            </a:r>
          </a:p>
          <a:p>
            <a:pPr lvl="1"/>
            <a:r>
              <a:rPr lang="fr-FR" dirty="0" smtClean="0"/>
              <a:t>syndrome de </a:t>
            </a:r>
            <a:r>
              <a:rPr lang="fr-FR" dirty="0" err="1" smtClean="0"/>
              <a:t>Cotard</a:t>
            </a:r>
            <a:endParaRPr lang="fr-FR" dirty="0" smtClean="0"/>
          </a:p>
          <a:p>
            <a:r>
              <a:rPr lang="fr-FR" dirty="0" smtClean="0"/>
              <a:t>ISRS en 1</a:t>
            </a:r>
            <a:r>
              <a:rPr lang="fr-FR" baseline="30000" dirty="0" smtClean="0"/>
              <a:t>ère</a:t>
            </a:r>
            <a:r>
              <a:rPr lang="fr-FR" dirty="0" smtClean="0"/>
              <a:t> intention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01888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62 : trouble bipolaire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09"/>
            <a:ext cx="8712702" cy="487991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Type I et II : 1-4 %</a:t>
            </a:r>
          </a:p>
          <a:p>
            <a:r>
              <a:rPr lang="fr-FR" dirty="0" smtClean="0"/>
              <a:t>Retard diagnostique : environ 10 ans</a:t>
            </a:r>
          </a:p>
          <a:p>
            <a:r>
              <a:rPr lang="fr-FR" dirty="0" smtClean="0"/>
              <a:t>Episode maniaque : humeur exaltée, idées de grandeur, augmentation de l’estime de soi, agitation psychique et motrice, insomnie, anosognosie, comportements à risque</a:t>
            </a:r>
          </a:p>
          <a:p>
            <a:r>
              <a:rPr lang="fr-FR" dirty="0" smtClean="0"/>
              <a:t>Traitement de fond : lithium, anticonvulsivants, antipsychotiques</a:t>
            </a:r>
          </a:p>
          <a:p>
            <a:r>
              <a:rPr lang="fr-FR" dirty="0" smtClean="0"/>
              <a:t>Psychoéducation</a:t>
            </a:r>
          </a:p>
          <a:p>
            <a:r>
              <a:rPr lang="fr-FR" dirty="0" smtClean="0"/>
              <a:t>Psychothérapie</a:t>
            </a:r>
          </a:p>
          <a:p>
            <a:r>
              <a:rPr lang="fr-FR" dirty="0" smtClean="0"/>
              <a:t>Remédiation cognitive</a:t>
            </a:r>
          </a:p>
        </p:txBody>
      </p:sp>
    </p:spTree>
    <p:extLst>
      <p:ext uri="{BB962C8B-B14F-4D97-AF65-F5344CB8AC3E}">
        <p14:creationId xmlns:p14="http://schemas.microsoft.com/office/powerpoint/2010/main" val="913340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64B : trouble anxieux généralisé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Prévalence vie entière : 5 %</a:t>
            </a:r>
          </a:p>
          <a:p>
            <a:r>
              <a:rPr lang="fr-FR" dirty="0" smtClean="0"/>
              <a:t>Eliminer une cause médicale générale (cardiovasculaire, respiratoire, neurologique ou endocrinienne)</a:t>
            </a:r>
          </a:p>
          <a:p>
            <a:r>
              <a:rPr lang="fr-FR" dirty="0" smtClean="0"/>
              <a:t>Rechercher une prise de toxique ou un sevrage</a:t>
            </a:r>
          </a:p>
          <a:p>
            <a:r>
              <a:rPr lang="fr-FR" dirty="0" smtClean="0"/>
              <a:t>Psychoéducation</a:t>
            </a:r>
          </a:p>
          <a:p>
            <a:r>
              <a:rPr lang="fr-FR" dirty="0" smtClean="0"/>
              <a:t>TCC</a:t>
            </a:r>
          </a:p>
          <a:p>
            <a:r>
              <a:rPr lang="fr-FR" dirty="0" smtClean="0"/>
              <a:t>ISRS dans les formes sévères</a:t>
            </a:r>
          </a:p>
        </p:txBody>
      </p:sp>
    </p:spTree>
    <p:extLst>
      <p:ext uri="{BB962C8B-B14F-4D97-AF65-F5344CB8AC3E}">
        <p14:creationId xmlns:p14="http://schemas.microsoft.com/office/powerpoint/2010/main" val="1465813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64C : trouble panique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351754" cy="477163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Prévalence vie entière : </a:t>
            </a:r>
            <a:r>
              <a:rPr lang="fr-FR" dirty="0" smtClean="0"/>
              <a:t>1-3 </a:t>
            </a:r>
            <a:r>
              <a:rPr lang="fr-FR" dirty="0"/>
              <a:t>%</a:t>
            </a:r>
          </a:p>
          <a:p>
            <a:r>
              <a:rPr lang="fr-FR" dirty="0"/>
              <a:t>Eliminer une cause médicale générale (cardiovasculaire, respiratoire, neurologique ou endocrinienne)</a:t>
            </a:r>
          </a:p>
          <a:p>
            <a:r>
              <a:rPr lang="fr-FR" dirty="0"/>
              <a:t>Rechercher une prise de toxique ou un sevrage</a:t>
            </a:r>
          </a:p>
          <a:p>
            <a:r>
              <a:rPr lang="fr-FR" dirty="0"/>
              <a:t>TP avec ou sans agoraphobie</a:t>
            </a:r>
          </a:p>
          <a:p>
            <a:r>
              <a:rPr lang="fr-FR" dirty="0" smtClean="0"/>
              <a:t>Anxiété anticipatoire</a:t>
            </a:r>
          </a:p>
          <a:p>
            <a:r>
              <a:rPr lang="fr-FR" dirty="0" smtClean="0"/>
              <a:t>60-70 % de TDC</a:t>
            </a:r>
          </a:p>
          <a:p>
            <a:r>
              <a:rPr lang="fr-FR" dirty="0"/>
              <a:t>Psychoéducation</a:t>
            </a:r>
          </a:p>
          <a:p>
            <a:r>
              <a:rPr lang="fr-FR" dirty="0"/>
              <a:t>TCC</a:t>
            </a:r>
          </a:p>
          <a:p>
            <a:r>
              <a:rPr lang="fr-FR" dirty="0"/>
              <a:t>ISRS dans les formes sévères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385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59 : classifications des troubles mentaux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94007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CIM-10 (classification internationale des maladies, 10</a:t>
            </a:r>
            <a:r>
              <a:rPr lang="fr-FR" baseline="30000" dirty="0"/>
              <a:t>ème</a:t>
            </a:r>
            <a:r>
              <a:rPr lang="fr-FR" dirty="0" smtClean="0"/>
              <a:t> édition) : classification de référence dans les hôpitaux</a:t>
            </a:r>
          </a:p>
          <a:p>
            <a:r>
              <a:rPr lang="fr-FR" dirty="0" smtClean="0"/>
              <a:t>DSM-5 (Diagnostic and </a:t>
            </a:r>
            <a:r>
              <a:rPr lang="fr-FR" dirty="0" err="1"/>
              <a:t>S</a:t>
            </a:r>
            <a:r>
              <a:rPr lang="fr-FR" dirty="0" err="1" smtClean="0"/>
              <a:t>tatistical</a:t>
            </a:r>
            <a:r>
              <a:rPr lang="fr-FR" dirty="0" smtClean="0"/>
              <a:t> </a:t>
            </a:r>
            <a:r>
              <a:rPr lang="fr-FR" dirty="0" err="1"/>
              <a:t>M</a:t>
            </a:r>
            <a:r>
              <a:rPr lang="fr-FR" dirty="0" err="1" smtClean="0"/>
              <a:t>anual</a:t>
            </a:r>
            <a:r>
              <a:rPr lang="fr-FR" dirty="0" smtClean="0"/>
              <a:t>, 5</a:t>
            </a:r>
            <a:r>
              <a:rPr lang="fr-FR" baseline="30000" dirty="0" smtClean="0"/>
              <a:t>ème</a:t>
            </a:r>
            <a:r>
              <a:rPr lang="fr-FR" dirty="0" smtClean="0"/>
              <a:t> révision) : classification de référence en recherche</a:t>
            </a:r>
          </a:p>
          <a:p>
            <a:r>
              <a:rPr lang="fr-FR" dirty="0" smtClean="0"/>
              <a:t>L’association de certaines caractéristiques (dont les symptômes) permet de poser des diagnostics</a:t>
            </a:r>
          </a:p>
          <a:p>
            <a:r>
              <a:rPr lang="fr-FR" dirty="0" smtClean="0"/>
              <a:t>Raisonnement en 3 étapes : définir la catégorie nosographique, le trouble puis ses spécificités (forme clinique)</a:t>
            </a:r>
          </a:p>
        </p:txBody>
      </p:sp>
    </p:spTree>
    <p:extLst>
      <p:ext uri="{BB962C8B-B14F-4D97-AF65-F5344CB8AC3E}">
        <p14:creationId xmlns:p14="http://schemas.microsoft.com/office/powerpoint/2010/main" val="627967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64D : trouble phobique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423943" cy="4114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Évitement et réassurance (objets </a:t>
            </a:r>
            <a:r>
              <a:rPr lang="fr-FR" dirty="0" err="1" smtClean="0"/>
              <a:t>contraphobiques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Phobies spécifiques (objets, situations)</a:t>
            </a:r>
          </a:p>
          <a:p>
            <a:r>
              <a:rPr lang="fr-FR" dirty="0" smtClean="0"/>
              <a:t>Phobie sociale (jugement d’autrui)</a:t>
            </a:r>
          </a:p>
          <a:p>
            <a:r>
              <a:rPr lang="fr-FR" dirty="0" smtClean="0"/>
              <a:t>Agoraphobie (espaces dont il est difficile de s’échapper)</a:t>
            </a:r>
          </a:p>
          <a:p>
            <a:r>
              <a:rPr lang="fr-FR" dirty="0" smtClean="0"/>
              <a:t>TCC</a:t>
            </a:r>
          </a:p>
          <a:p>
            <a:r>
              <a:rPr lang="fr-FR" dirty="0" smtClean="0"/>
              <a:t>ISRS dans les phobies sociales sévères (pas dans les phobies spécifiques</a:t>
            </a:r>
          </a:p>
        </p:txBody>
      </p:sp>
    </p:spTree>
    <p:extLst>
      <p:ext uri="{BB962C8B-B14F-4D97-AF65-F5344CB8AC3E}">
        <p14:creationId xmlns:p14="http://schemas.microsoft.com/office/powerpoint/2010/main" val="103035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64E : trouble obsessionnel compulsif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279564" cy="459115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Prévalence vie entière : 2%</a:t>
            </a:r>
          </a:p>
          <a:p>
            <a:r>
              <a:rPr lang="fr-FR" dirty="0" smtClean="0"/>
              <a:t>Obsessions : pensées intrusives récurrentes en désaccord avec celles du sujet</a:t>
            </a:r>
          </a:p>
          <a:p>
            <a:r>
              <a:rPr lang="fr-FR" dirty="0" smtClean="0"/>
              <a:t>Compulsions : comportement répétitif en réponse à une obsession</a:t>
            </a:r>
            <a:endParaRPr lang="fr-FR" dirty="0"/>
          </a:p>
          <a:p>
            <a:r>
              <a:rPr lang="fr-FR" dirty="0" smtClean="0"/>
              <a:t>Rituels : actes rigides stéréotypés avec caractère conjuratoire</a:t>
            </a:r>
          </a:p>
          <a:p>
            <a:r>
              <a:rPr lang="fr-FR" dirty="0" smtClean="0"/>
              <a:t>Psychoéducation</a:t>
            </a:r>
          </a:p>
          <a:p>
            <a:r>
              <a:rPr lang="fr-FR" dirty="0" smtClean="0"/>
              <a:t>TCC</a:t>
            </a:r>
          </a:p>
          <a:p>
            <a:r>
              <a:rPr lang="fr-FR" dirty="0" smtClean="0"/>
              <a:t>ISRS</a:t>
            </a:r>
          </a:p>
        </p:txBody>
      </p:sp>
    </p:spTree>
    <p:extLst>
      <p:ext uri="{BB962C8B-B14F-4D97-AF65-F5344CB8AC3E}">
        <p14:creationId xmlns:p14="http://schemas.microsoft.com/office/powerpoint/2010/main" val="88306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64F : stress post-traumatique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4" y="1797609"/>
            <a:ext cx="8087059" cy="4627253"/>
          </a:xfrm>
        </p:spPr>
        <p:txBody>
          <a:bodyPr>
            <a:normAutofit/>
          </a:bodyPr>
          <a:lstStyle/>
          <a:p>
            <a:r>
              <a:rPr lang="fr-FR" dirty="0" smtClean="0"/>
              <a:t>Syndrome de répétition : reviviscences, flashbacks, cauchemars</a:t>
            </a:r>
          </a:p>
          <a:p>
            <a:r>
              <a:rPr lang="fr-FR" dirty="0" smtClean="0"/>
              <a:t>Conduites d’évitement</a:t>
            </a:r>
          </a:p>
          <a:p>
            <a:r>
              <a:rPr lang="fr-FR" dirty="0" err="1" smtClean="0"/>
              <a:t>Hyperactivation</a:t>
            </a:r>
            <a:r>
              <a:rPr lang="fr-FR" dirty="0" smtClean="0"/>
              <a:t> neurovégétative : sursauts, irritabilité, troubles du sommeil et cognitifs</a:t>
            </a:r>
          </a:p>
          <a:p>
            <a:r>
              <a:rPr lang="fr-FR" dirty="0" smtClean="0"/>
              <a:t>50 % de guérison complète en 3 mois</a:t>
            </a:r>
          </a:p>
          <a:p>
            <a:r>
              <a:rPr lang="fr-FR" dirty="0" smtClean="0"/>
              <a:t>Chronicisation possible</a:t>
            </a:r>
          </a:p>
          <a:p>
            <a:r>
              <a:rPr lang="fr-FR" dirty="0" smtClean="0"/>
              <a:t>Prévention : débriefing</a:t>
            </a:r>
          </a:p>
          <a:p>
            <a:r>
              <a:rPr lang="fr-FR" dirty="0" smtClean="0"/>
              <a:t>TCC, EMDR, ISRS</a:t>
            </a:r>
          </a:p>
        </p:txBody>
      </p:sp>
    </p:spTree>
    <p:extLst>
      <p:ext uri="{BB962C8B-B14F-4D97-AF65-F5344CB8AC3E}">
        <p14:creationId xmlns:p14="http://schemas.microsoft.com/office/powerpoint/2010/main" val="2114915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64G : trouble de l’adaptation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/>
          </a:bodyPr>
          <a:lstStyle/>
          <a:p>
            <a:r>
              <a:rPr lang="fr-FR" dirty="0" smtClean="0"/>
              <a:t>Evènement de vie &gt; capacités d’adaptation</a:t>
            </a:r>
          </a:p>
          <a:p>
            <a:r>
              <a:rPr lang="fr-FR" dirty="0" smtClean="0"/>
              <a:t>Vulnérabilité psychique : trouble de personnalité</a:t>
            </a:r>
            <a:endParaRPr lang="fr-FR" dirty="0"/>
          </a:p>
          <a:p>
            <a:r>
              <a:rPr lang="fr-FR" dirty="0" smtClean="0"/>
              <a:t>Dans les 3 mois suivant le début du stress et pas + de 6 mois après sa fin</a:t>
            </a:r>
          </a:p>
          <a:p>
            <a:r>
              <a:rPr lang="fr-FR" dirty="0" smtClean="0"/>
              <a:t>TS : 2-4 %</a:t>
            </a:r>
          </a:p>
          <a:p>
            <a:r>
              <a:rPr lang="fr-FR" dirty="0" smtClean="0"/>
              <a:t>Thérapie centrée sur la recherche de solutions, thérapies interpersonnelles, TCC</a:t>
            </a:r>
          </a:p>
        </p:txBody>
      </p:sp>
    </p:spTree>
    <p:extLst>
      <p:ext uri="{BB962C8B-B14F-4D97-AF65-F5344CB8AC3E}">
        <p14:creationId xmlns:p14="http://schemas.microsoft.com/office/powerpoint/2010/main" val="842669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64H : troubles de personnalité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156411" y="1797609"/>
            <a:ext cx="8626642" cy="4916011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Expression </a:t>
            </a:r>
            <a:r>
              <a:rPr lang="fr-FR" dirty="0" err="1" smtClean="0"/>
              <a:t>égosyntonique</a:t>
            </a:r>
            <a:endParaRPr lang="fr-FR" dirty="0" smtClean="0"/>
          </a:p>
          <a:p>
            <a:r>
              <a:rPr lang="fr-FR" dirty="0" smtClean="0"/>
              <a:t>Personnalité paranoïaque: méfiance, rigidité</a:t>
            </a:r>
          </a:p>
          <a:p>
            <a:r>
              <a:rPr lang="fr-FR" dirty="0" smtClean="0"/>
              <a:t>Personnalité schizoïde: solitude, peu d’émotions</a:t>
            </a:r>
          </a:p>
          <a:p>
            <a:r>
              <a:rPr lang="fr-FR" dirty="0" smtClean="0"/>
              <a:t>Personnalité </a:t>
            </a:r>
            <a:r>
              <a:rPr lang="fr-FR" dirty="0" err="1" smtClean="0"/>
              <a:t>schizotypique</a:t>
            </a:r>
            <a:r>
              <a:rPr lang="fr-FR" dirty="0" smtClean="0"/>
              <a:t>: bizarreries</a:t>
            </a:r>
          </a:p>
          <a:p>
            <a:r>
              <a:rPr lang="fr-FR" dirty="0" smtClean="0"/>
              <a:t>Personnalité antisociale: impulsivité, transgressions</a:t>
            </a:r>
          </a:p>
          <a:p>
            <a:r>
              <a:rPr lang="fr-FR" dirty="0" smtClean="0"/>
              <a:t>Personnalité borderline: instabilité, impulsivité</a:t>
            </a:r>
          </a:p>
          <a:p>
            <a:r>
              <a:rPr lang="fr-FR" dirty="0" smtClean="0"/>
              <a:t>Personnalité histrionique: quête affective, suggestibilité</a:t>
            </a:r>
          </a:p>
          <a:p>
            <a:r>
              <a:rPr lang="fr-FR" dirty="0" smtClean="0"/>
              <a:t>Personnalité narcissique: </a:t>
            </a:r>
            <a:r>
              <a:rPr lang="fr-FR" dirty="0" err="1" smtClean="0"/>
              <a:t>grandiosité</a:t>
            </a:r>
            <a:r>
              <a:rPr lang="fr-FR" dirty="0" smtClean="0"/>
              <a:t>, prétention</a:t>
            </a:r>
          </a:p>
          <a:p>
            <a:r>
              <a:rPr lang="fr-FR" dirty="0" smtClean="0"/>
              <a:t>Personnalité </a:t>
            </a:r>
            <a:r>
              <a:rPr lang="fr-FR" dirty="0" err="1" smtClean="0"/>
              <a:t>évitante</a:t>
            </a:r>
            <a:r>
              <a:rPr lang="fr-FR" dirty="0" smtClean="0"/>
              <a:t>: inhibition, mésestime de soi</a:t>
            </a:r>
          </a:p>
          <a:p>
            <a:r>
              <a:rPr lang="fr-FR" dirty="0" smtClean="0"/>
              <a:t>Personnalité dépendante: dévalorisation, sollicitations</a:t>
            </a:r>
          </a:p>
          <a:p>
            <a:r>
              <a:rPr lang="fr-FR" dirty="0" smtClean="0"/>
              <a:t>Personnalité obsessionnelle-compulsive: méticulosité, contrôle</a:t>
            </a:r>
          </a:p>
        </p:txBody>
      </p:sp>
    </p:spTree>
    <p:extLst>
      <p:ext uri="{BB962C8B-B14F-4D97-AF65-F5344CB8AC3E}">
        <p14:creationId xmlns:p14="http://schemas.microsoft.com/office/powerpoint/2010/main" val="260330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70 : troubles </a:t>
            </a:r>
            <a:r>
              <a:rPr lang="fr-FR" dirty="0" err="1" smtClean="0"/>
              <a:t>somatoformes</a:t>
            </a:r>
            <a:endParaRPr lang="fr-FR" dirty="0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265646" cy="460319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Somatisations </a:t>
            </a:r>
            <a:r>
              <a:rPr lang="fr-FR" dirty="0"/>
              <a:t>et </a:t>
            </a:r>
            <a:r>
              <a:rPr lang="fr-FR" dirty="0" smtClean="0"/>
              <a:t>conversions : symptômes physiques sans anomalie lésionnel consécutif à une souffrance psychique :</a:t>
            </a:r>
          </a:p>
          <a:p>
            <a:r>
              <a:rPr lang="fr-FR" dirty="0" smtClean="0"/>
              <a:t>Expression motrice, sensorielle, gastro-intestinal, cardiovasculaire, génito-urinaire, cutanée ou douloureuse</a:t>
            </a:r>
          </a:p>
          <a:p>
            <a:r>
              <a:rPr lang="fr-FR" dirty="0" smtClean="0"/>
              <a:t>Eliminer une pathologie médicale non psychiatrique</a:t>
            </a:r>
          </a:p>
          <a:p>
            <a:r>
              <a:rPr lang="fr-FR" dirty="0" smtClean="0"/>
              <a:t>Reconnaître, nommer, expliquer, traiter (relaxation, TCC, méditation, réhabilitation)</a:t>
            </a:r>
          </a:p>
        </p:txBody>
      </p:sp>
    </p:spTree>
    <p:extLst>
      <p:ext uri="{BB962C8B-B14F-4D97-AF65-F5344CB8AC3E}">
        <p14:creationId xmlns:p14="http://schemas.microsoft.com/office/powerpoint/2010/main" val="948272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56 : sexualité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Dysfonctions sexuelles : </a:t>
            </a:r>
          </a:p>
          <a:p>
            <a:pPr lvl="1"/>
            <a:r>
              <a:rPr lang="fr-FR" dirty="0" smtClean="0"/>
              <a:t>Troubles du désir</a:t>
            </a:r>
          </a:p>
          <a:p>
            <a:pPr lvl="1"/>
            <a:r>
              <a:rPr lang="fr-FR" dirty="0" smtClean="0"/>
              <a:t>Troubles de l’excitation</a:t>
            </a:r>
          </a:p>
          <a:p>
            <a:pPr lvl="1"/>
            <a:r>
              <a:rPr lang="fr-FR" dirty="0" smtClean="0"/>
              <a:t>Troubles de l’orgasme</a:t>
            </a:r>
          </a:p>
          <a:p>
            <a:pPr lvl="1"/>
            <a:r>
              <a:rPr lang="fr-FR" dirty="0" smtClean="0"/>
              <a:t>Douleurs (dyspareunies, </a:t>
            </a:r>
            <a:r>
              <a:rPr lang="fr-FR" dirty="0" err="1" smtClean="0"/>
              <a:t>vulvodynies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Déviances sexuelles (exhibitionnisme, fétichisme, frotteurisme, pédophilie, masochisme sexuel, sadisme sexuel, transvestisme, voyeurisme)</a:t>
            </a:r>
          </a:p>
          <a:p>
            <a:r>
              <a:rPr lang="fr-FR" dirty="0" smtClean="0"/>
              <a:t>Hypersexualité</a:t>
            </a:r>
          </a:p>
        </p:txBody>
      </p:sp>
    </p:spTree>
    <p:extLst>
      <p:ext uri="{BB962C8B-B14F-4D97-AF65-F5344CB8AC3E}">
        <p14:creationId xmlns:p14="http://schemas.microsoft.com/office/powerpoint/2010/main" val="113846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108 : troubles du sommeil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41860" y="1604680"/>
            <a:ext cx="7850188" cy="51816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Insomnies</a:t>
            </a:r>
          </a:p>
          <a:p>
            <a:pPr lvl="1"/>
            <a:r>
              <a:rPr lang="fr-FR" dirty="0" smtClean="0"/>
              <a:t>Primaires : psychophysiologique, paradoxale</a:t>
            </a:r>
          </a:p>
          <a:p>
            <a:pPr lvl="1"/>
            <a:r>
              <a:rPr lang="fr-FR" dirty="0" smtClean="0"/>
              <a:t>Secondaires : psychiatriques, médicales non psychiatriques, iatrogènes</a:t>
            </a:r>
          </a:p>
          <a:p>
            <a:pPr lvl="1"/>
            <a:r>
              <a:rPr lang="fr-FR" dirty="0" smtClean="0"/>
              <a:t>Syndrome des jambes sans repos</a:t>
            </a:r>
          </a:p>
          <a:p>
            <a:r>
              <a:rPr lang="fr-FR" dirty="0" smtClean="0"/>
              <a:t>Somnolence diurne excessive</a:t>
            </a:r>
          </a:p>
          <a:p>
            <a:pPr lvl="1"/>
            <a:r>
              <a:rPr lang="fr-FR" dirty="0" smtClean="0"/>
              <a:t>Syndrome d’apnées du sommeil</a:t>
            </a:r>
          </a:p>
          <a:p>
            <a:pPr lvl="1"/>
            <a:r>
              <a:rPr lang="fr-FR" dirty="0" smtClean="0"/>
              <a:t>Syndrome d’insuffisance de sommeil</a:t>
            </a:r>
          </a:p>
          <a:p>
            <a:pPr lvl="1"/>
            <a:r>
              <a:rPr lang="fr-FR" dirty="0" smtClean="0"/>
              <a:t>Hypersomnies secondaires : physiologiques, iatrogènes, toxiques, psychiatriques</a:t>
            </a:r>
          </a:p>
          <a:p>
            <a:pPr lvl="1"/>
            <a:r>
              <a:rPr lang="fr-FR" dirty="0" smtClean="0"/>
              <a:t>Hypersomnies centrales : narcolepsie-cataplexie</a:t>
            </a:r>
          </a:p>
          <a:p>
            <a:pPr lvl="1"/>
            <a:r>
              <a:rPr lang="fr-FR" dirty="0" smtClean="0"/>
              <a:t>Hypersomnie idiopathique</a:t>
            </a:r>
          </a:p>
          <a:p>
            <a:pPr lvl="1"/>
            <a:r>
              <a:rPr lang="fr-FR" dirty="0" smtClean="0"/>
              <a:t>Syndrome de </a:t>
            </a:r>
            <a:r>
              <a:rPr lang="fr-FR" dirty="0" err="1" smtClean="0"/>
              <a:t>Kleine</a:t>
            </a:r>
            <a:r>
              <a:rPr lang="fr-FR" dirty="0" smtClean="0"/>
              <a:t>-Levin</a:t>
            </a:r>
          </a:p>
          <a:p>
            <a:r>
              <a:rPr lang="fr-FR" dirty="0" err="1" smtClean="0"/>
              <a:t>Parasomnies</a:t>
            </a:r>
            <a:r>
              <a:rPr lang="fr-FR" dirty="0" smtClean="0"/>
              <a:t> du sommeil lent profond : </a:t>
            </a:r>
            <a:r>
              <a:rPr lang="fr-FR" dirty="0" err="1" smtClean="0"/>
              <a:t>somnabulisme</a:t>
            </a:r>
            <a:r>
              <a:rPr lang="fr-FR" dirty="0" smtClean="0"/>
              <a:t>, terreurs </a:t>
            </a:r>
            <a:r>
              <a:rPr lang="fr-FR" dirty="0" err="1" smtClean="0"/>
              <a:t>noctures</a:t>
            </a:r>
            <a:r>
              <a:rPr lang="fr-FR" dirty="0" smtClean="0"/>
              <a:t>, éveils confusionnels</a:t>
            </a:r>
          </a:p>
          <a:p>
            <a:r>
              <a:rPr lang="fr-FR" dirty="0" smtClean="0"/>
              <a:t>Troubles du comportement en sommeil paradoxal</a:t>
            </a:r>
          </a:p>
          <a:p>
            <a:r>
              <a:rPr lang="fr-FR" dirty="0" smtClean="0"/>
              <a:t>Cauchemars</a:t>
            </a:r>
          </a:p>
          <a:p>
            <a:r>
              <a:rPr lang="fr-FR" dirty="0" err="1" smtClean="0"/>
              <a:t>Rythmies</a:t>
            </a:r>
            <a:r>
              <a:rPr lang="fr-FR" dirty="0" smtClean="0"/>
              <a:t> du sommeil</a:t>
            </a:r>
          </a:p>
          <a:p>
            <a:r>
              <a:rPr lang="fr-FR" dirty="0" smtClean="0"/>
              <a:t>Enurésie nocturne</a:t>
            </a:r>
          </a:p>
        </p:txBody>
      </p:sp>
    </p:spTree>
    <p:extLst>
      <p:ext uri="{BB962C8B-B14F-4D97-AF65-F5344CB8AC3E}">
        <p14:creationId xmlns:p14="http://schemas.microsoft.com/office/powerpoint/2010/main" val="168751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53 : développement psychomoteur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672100"/>
            <a:ext cx="7850188" cy="506039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Repères:</a:t>
            </a:r>
          </a:p>
          <a:p>
            <a:pPr lvl="1"/>
            <a:r>
              <a:rPr lang="fr-FR" dirty="0" smtClean="0"/>
              <a:t>3 mois: tenue de la tête, voyelles, sourire social</a:t>
            </a:r>
          </a:p>
          <a:p>
            <a:pPr lvl="1"/>
            <a:r>
              <a:rPr lang="fr-FR" dirty="0" smtClean="0"/>
              <a:t>9 mois : station assise sans appui, notion d’outil, échange les jouets, joue avec ses parents</a:t>
            </a:r>
          </a:p>
          <a:p>
            <a:pPr lvl="1"/>
            <a:r>
              <a:rPr lang="fr-FR" dirty="0" smtClean="0"/>
              <a:t>10 mois : langage bi-syllabique (« </a:t>
            </a:r>
            <a:r>
              <a:rPr lang="fr-FR" dirty="0" err="1" smtClean="0"/>
              <a:t>ma-ma</a:t>
            </a:r>
            <a:r>
              <a:rPr lang="fr-FR" dirty="0" smtClean="0"/>
              <a:t> », « </a:t>
            </a:r>
            <a:r>
              <a:rPr lang="fr-FR" dirty="0" err="1" smtClean="0"/>
              <a:t>pa-pa</a:t>
            </a:r>
            <a:r>
              <a:rPr lang="fr-FR" dirty="0" smtClean="0"/>
              <a:t> »)</a:t>
            </a:r>
          </a:p>
          <a:p>
            <a:pPr lvl="1"/>
            <a:r>
              <a:rPr lang="fr-FR" dirty="0" smtClean="0"/>
              <a:t>12 mois : station debout seul, met le cube dans la tasse, quelques mots, coopère lorsqu’on l’habille</a:t>
            </a:r>
          </a:p>
          <a:p>
            <a:pPr lvl="1"/>
            <a:r>
              <a:rPr lang="fr-FR" dirty="0" smtClean="0"/>
              <a:t>18 mois : marche, tour de 3-4 cubes, imitation, ordre simple compris, « non », </a:t>
            </a:r>
            <a:r>
              <a:rPr lang="fr-FR" dirty="0"/>
              <a:t>nomme </a:t>
            </a:r>
            <a:r>
              <a:rPr lang="fr-FR" dirty="0" smtClean="0"/>
              <a:t>1-2 dessin(s), joue à la poupée</a:t>
            </a:r>
          </a:p>
          <a:p>
            <a:pPr lvl="1"/>
            <a:r>
              <a:rPr lang="fr-FR" dirty="0" smtClean="0"/>
              <a:t>24 mois : prise digitale, tour de 6-7 cubes, copie d’un rond, « mots phrases », nomme </a:t>
            </a:r>
            <a:r>
              <a:rPr lang="fr-FR" dirty="0"/>
              <a:t>3-5 </a:t>
            </a:r>
            <a:r>
              <a:rPr lang="fr-FR" dirty="0" smtClean="0"/>
              <a:t>dessins, propreté diurne</a:t>
            </a:r>
          </a:p>
          <a:p>
            <a:r>
              <a:rPr lang="fr-FR" dirty="0" smtClean="0"/>
              <a:t>QI (3-6 ans : WPPSI-R, 6-16 ans : WISC-IV, &gt;16: WAIS-IV)</a:t>
            </a:r>
          </a:p>
          <a:p>
            <a:pPr lvl="1"/>
            <a:r>
              <a:rPr lang="fr-FR" dirty="0" smtClean="0"/>
              <a:t>&lt; 20 : déficience intellectuelle profonde</a:t>
            </a:r>
          </a:p>
          <a:p>
            <a:pPr lvl="1"/>
            <a:r>
              <a:rPr lang="fr-FR" dirty="0" smtClean="0"/>
              <a:t>20-34 </a:t>
            </a:r>
            <a:r>
              <a:rPr lang="fr-FR" dirty="0"/>
              <a:t>: déficience intellectuelle </a:t>
            </a:r>
            <a:r>
              <a:rPr lang="fr-FR" dirty="0" smtClean="0"/>
              <a:t>sévère</a:t>
            </a:r>
          </a:p>
          <a:p>
            <a:pPr lvl="1"/>
            <a:r>
              <a:rPr lang="fr-FR" dirty="0"/>
              <a:t>35-49: déficience intellectuelle </a:t>
            </a:r>
            <a:r>
              <a:rPr lang="fr-FR" dirty="0" smtClean="0"/>
              <a:t> modérée</a:t>
            </a:r>
          </a:p>
          <a:p>
            <a:pPr lvl="1"/>
            <a:r>
              <a:rPr lang="fr-FR" dirty="0" smtClean="0"/>
              <a:t>50-70 : déficience intellectuelle légère</a:t>
            </a:r>
          </a:p>
          <a:p>
            <a:pPr lvl="1"/>
            <a:r>
              <a:rPr lang="fr-FR" dirty="0" smtClean="0"/>
              <a:t>70-80 : limite</a:t>
            </a:r>
          </a:p>
          <a:p>
            <a:pPr lvl="1"/>
            <a:r>
              <a:rPr lang="fr-FR" dirty="0" smtClean="0"/>
              <a:t>80-90 : moyen-faible</a:t>
            </a:r>
          </a:p>
          <a:p>
            <a:pPr lvl="1"/>
            <a:r>
              <a:rPr lang="fr-FR" dirty="0" smtClean="0"/>
              <a:t>90-110 : normal</a:t>
            </a:r>
          </a:p>
          <a:p>
            <a:pPr lvl="1"/>
            <a:r>
              <a:rPr lang="fr-FR" dirty="0" smtClean="0"/>
              <a:t>110-120 : normal fort</a:t>
            </a:r>
          </a:p>
          <a:p>
            <a:pPr lvl="1"/>
            <a:r>
              <a:rPr lang="fr-FR" dirty="0" smtClean="0"/>
              <a:t>120-130 : supérieur</a:t>
            </a:r>
          </a:p>
          <a:p>
            <a:pPr lvl="1"/>
            <a:r>
              <a:rPr lang="fr-FR" dirty="0" smtClean="0"/>
              <a:t>&gt; 130 : très supérieur</a:t>
            </a:r>
          </a:p>
        </p:txBody>
      </p:sp>
    </p:spTree>
    <p:extLst>
      <p:ext uri="{BB962C8B-B14F-4D97-AF65-F5344CB8AC3E}">
        <p14:creationId xmlns:p14="http://schemas.microsoft.com/office/powerpoint/2010/main" val="1523811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65 : troubles envahissants du développement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60319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Troubles du spectre autistique (TSA) + TED non spécifiés</a:t>
            </a:r>
          </a:p>
          <a:p>
            <a:r>
              <a:rPr lang="fr-FR" dirty="0" smtClean="0"/>
              <a:t>Triade des TSA (autisme infantile et syndrome d’Asperger) :</a:t>
            </a:r>
          </a:p>
          <a:p>
            <a:pPr lvl="1"/>
            <a:r>
              <a:rPr lang="fr-FR" dirty="0" smtClean="0"/>
              <a:t>anomalie des interactions sociales réciproques</a:t>
            </a:r>
          </a:p>
          <a:p>
            <a:pPr lvl="1"/>
            <a:r>
              <a:rPr lang="fr-FR" dirty="0" smtClean="0"/>
              <a:t>anomalies de la communication</a:t>
            </a:r>
          </a:p>
          <a:p>
            <a:pPr lvl="1"/>
            <a:r>
              <a:rPr lang="fr-FR" dirty="0" smtClean="0"/>
              <a:t>intérêts restreints et comportements stéréotypés</a:t>
            </a:r>
          </a:p>
          <a:p>
            <a:r>
              <a:rPr lang="fr-FR" dirty="0" smtClean="0"/>
              <a:t>Evaluation :</a:t>
            </a:r>
          </a:p>
          <a:p>
            <a:pPr lvl="1"/>
            <a:r>
              <a:rPr lang="fr-FR" dirty="0" smtClean="0"/>
              <a:t>ADI-R : entretien structuré avec les parents</a:t>
            </a:r>
          </a:p>
          <a:p>
            <a:pPr lvl="1"/>
            <a:r>
              <a:rPr lang="fr-FR" dirty="0" smtClean="0"/>
              <a:t>ADOS : entretien semi structuré avec le patient</a:t>
            </a:r>
          </a:p>
          <a:p>
            <a:r>
              <a:rPr lang="fr-FR" dirty="0" smtClean="0"/>
              <a:t>Prise en charge :</a:t>
            </a:r>
          </a:p>
          <a:p>
            <a:pPr lvl="1"/>
            <a:r>
              <a:rPr lang="fr-FR" dirty="0" smtClean="0"/>
              <a:t>Prise en charge comportementale intensive : ABA, TEACH</a:t>
            </a:r>
          </a:p>
          <a:p>
            <a:pPr lvl="1"/>
            <a:r>
              <a:rPr lang="fr-FR" dirty="0" smtClean="0"/>
              <a:t>Thérapies développementales : </a:t>
            </a:r>
            <a:r>
              <a:rPr lang="fr-FR" dirty="0" err="1" smtClean="0"/>
              <a:t>Floor</a:t>
            </a:r>
            <a:r>
              <a:rPr lang="fr-FR" dirty="0" smtClean="0"/>
              <a:t>-time, Denver Model, 3i</a:t>
            </a:r>
          </a:p>
          <a:p>
            <a:pPr lvl="1"/>
            <a:r>
              <a:rPr lang="fr-FR" dirty="0" smtClean="0"/>
              <a:t>Stimulation du langage et de la communication : PECS, MAKATON, orthophonie</a:t>
            </a:r>
          </a:p>
          <a:p>
            <a:pPr lvl="1"/>
            <a:r>
              <a:rPr lang="fr-FR" dirty="0" smtClean="0"/>
              <a:t>Traitement psychopharmacologique symptomatique: mélatonine, antipsychotiques, ISRS</a:t>
            </a:r>
          </a:p>
          <a:p>
            <a:pPr lvl="1"/>
            <a:r>
              <a:rPr lang="fr-FR" dirty="0" smtClean="0"/>
              <a:t>Guidance parentale</a:t>
            </a:r>
          </a:p>
          <a:p>
            <a:pPr lvl="1"/>
            <a:r>
              <a:rPr lang="fr-FR" dirty="0" smtClean="0"/>
              <a:t>Aménagements en milieu scolaire : PPS, AVS, CLIS*, UPI*</a:t>
            </a:r>
          </a:p>
          <a:p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541058" y="6400800"/>
            <a:ext cx="44823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*Classe pour l’inclusion scolaire          *Unité pédagogique d’intégration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96560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58 : facteurs de risque et prévention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508164" cy="506039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Facteurs de risque</a:t>
            </a:r>
          </a:p>
          <a:p>
            <a:pPr lvl="1"/>
            <a:r>
              <a:rPr lang="fr-FR" dirty="0" smtClean="0"/>
              <a:t>Sociaux et environnementaux : toxiques, traumatismes, discrimination, exclusion, pauvreté</a:t>
            </a:r>
          </a:p>
          <a:p>
            <a:pPr lvl="1"/>
            <a:r>
              <a:rPr lang="fr-FR" dirty="0" smtClean="0"/>
              <a:t>Psychologiques : personnalité, fonctionnement cognitif</a:t>
            </a:r>
          </a:p>
          <a:p>
            <a:pPr lvl="1"/>
            <a:r>
              <a:rPr lang="fr-FR" dirty="0" smtClean="0"/>
              <a:t>Biologiques : facteurs génétiques, maladies non psychiatriques</a:t>
            </a:r>
          </a:p>
          <a:p>
            <a:r>
              <a:rPr lang="fr-FR" dirty="0" smtClean="0"/>
              <a:t>Prévention</a:t>
            </a:r>
          </a:p>
          <a:p>
            <a:pPr lvl="1"/>
            <a:r>
              <a:rPr lang="fr-FR" dirty="0" smtClean="0"/>
              <a:t>Primaire : amélioration des conditions de vie et de travail, lutte contre l’isolement, la précarité les addictions, l’échec scolaire</a:t>
            </a:r>
            <a:r>
              <a:rPr lang="mr-IN" dirty="0" smtClean="0"/>
              <a:t>…</a:t>
            </a:r>
            <a:endParaRPr lang="fr-FR" dirty="0" smtClean="0"/>
          </a:p>
          <a:p>
            <a:pPr lvl="1"/>
            <a:r>
              <a:rPr lang="fr-FR" dirty="0" smtClean="0"/>
              <a:t>Secondaire : règles hygiéno-diététiques, dépistage des troubles psychiatriques débutants</a:t>
            </a:r>
          </a:p>
          <a:p>
            <a:pPr lvl="1"/>
            <a:r>
              <a:rPr lang="fr-FR" dirty="0" smtClean="0"/>
              <a:t>Tertiaire : optimisation thérapeutique, amélioration de la conscience du trouble (éducation thérapeutique), promotion des droits et des soins</a:t>
            </a:r>
          </a:p>
        </p:txBody>
      </p:sp>
    </p:spTree>
    <p:extLst>
      <p:ext uri="{BB962C8B-B14F-4D97-AF65-F5344CB8AC3E}">
        <p14:creationId xmlns:p14="http://schemas.microsoft.com/office/powerpoint/2010/main" val="406992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66 : troubles du comportement de l’adolescent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Trouble déficit de l’attention avec/sans hyperactivité (</a:t>
            </a:r>
            <a:r>
              <a:rPr lang="fr-FR" dirty="0" smtClean="0"/>
              <a:t>TDAH</a:t>
            </a:r>
            <a:r>
              <a:rPr lang="fr-FR" dirty="0"/>
              <a:t>) : instabilité motrice, impulsivité, inattention</a:t>
            </a:r>
          </a:p>
          <a:p>
            <a:r>
              <a:rPr lang="fr-FR" dirty="0" smtClean="0"/>
              <a:t>Trouble oppositionnel avec provocation (TOP) : colère, irritabilité, opposition</a:t>
            </a:r>
          </a:p>
          <a:p>
            <a:r>
              <a:rPr lang="fr-FR" dirty="0" smtClean="0"/>
              <a:t>Trouble des conduites</a:t>
            </a:r>
          </a:p>
          <a:p>
            <a:r>
              <a:rPr lang="fr-FR" dirty="0" smtClean="0"/>
              <a:t>Prise en charge</a:t>
            </a:r>
          </a:p>
          <a:p>
            <a:pPr lvl="1"/>
            <a:r>
              <a:rPr lang="fr-FR" dirty="0" smtClean="0"/>
              <a:t>Éducation thérapeutique</a:t>
            </a:r>
          </a:p>
          <a:p>
            <a:pPr lvl="1"/>
            <a:r>
              <a:rPr lang="fr-FR" dirty="0" smtClean="0"/>
              <a:t>Remédiation cognitive/rééducation</a:t>
            </a:r>
          </a:p>
          <a:p>
            <a:pPr lvl="1"/>
            <a:r>
              <a:rPr lang="fr-FR" dirty="0" smtClean="0"/>
              <a:t>Accompagnement socio-éducatif</a:t>
            </a:r>
          </a:p>
          <a:p>
            <a:pPr lvl="1"/>
            <a:r>
              <a:rPr lang="fr-FR" dirty="0" smtClean="0"/>
              <a:t>Scolarité aménagée (PAP*, PAI*, PPRE*, PPS*)</a:t>
            </a:r>
          </a:p>
          <a:p>
            <a:pPr lvl="1"/>
            <a:r>
              <a:rPr lang="fr-FR" dirty="0" smtClean="0"/>
              <a:t>Traitement psychopharmacologique en 2</a:t>
            </a:r>
            <a:r>
              <a:rPr lang="fr-FR" baseline="30000" dirty="0" smtClean="0"/>
              <a:t>ème</a:t>
            </a:r>
            <a:r>
              <a:rPr lang="fr-FR" dirty="0" smtClean="0"/>
              <a:t> intention: </a:t>
            </a:r>
            <a:r>
              <a:rPr lang="fr-FR" dirty="0" err="1" smtClean="0"/>
              <a:t>rispéridone</a:t>
            </a:r>
            <a:r>
              <a:rPr lang="fr-FR" dirty="0" smtClean="0"/>
              <a:t> ou </a:t>
            </a:r>
            <a:r>
              <a:rPr lang="fr-FR" dirty="0" err="1" smtClean="0"/>
              <a:t>cyamémazine</a:t>
            </a:r>
            <a:r>
              <a:rPr lang="fr-FR" dirty="0" smtClean="0"/>
              <a:t> pour les troubles du comportement; </a:t>
            </a:r>
            <a:r>
              <a:rPr lang="fr-FR" dirty="0" err="1" smtClean="0"/>
              <a:t>méthyphénydate</a:t>
            </a:r>
            <a:r>
              <a:rPr lang="fr-FR" dirty="0" smtClean="0"/>
              <a:t> pour le TDAH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81835" y="6239430"/>
            <a:ext cx="54415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*Plan d’accompagnement personnalisé          *Projet d’accueil individualisé      *Programme personnalisé de réussite scolaire     *Projet personnalisé de scolarisation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168225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69 : troubles des conduites alimentaires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681064"/>
            <a:ext cx="7850188" cy="499763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Anorexie mentale</a:t>
            </a:r>
          </a:p>
          <a:p>
            <a:pPr lvl="1"/>
            <a:r>
              <a:rPr lang="fr-FR" dirty="0" smtClean="0"/>
              <a:t>Type restrictif : régime, jeûne, exercice physique excessif</a:t>
            </a:r>
          </a:p>
          <a:p>
            <a:pPr lvl="1"/>
            <a:r>
              <a:rPr lang="fr-FR" dirty="0" smtClean="0"/>
              <a:t>Type hyperphagie/purgatif : vomissements provoqués, comportements purgatifs</a:t>
            </a:r>
          </a:p>
          <a:p>
            <a:pPr lvl="1"/>
            <a:r>
              <a:rPr lang="fr-FR" dirty="0" smtClean="0"/>
              <a:t>Autres stratégies de contrôle du poids : laxatifs, diurétiques coupe-faim, hormones thyroïdiennes, amphétaminiques, potomanie, hyperactivité physique, exposition au froid</a:t>
            </a:r>
          </a:p>
          <a:p>
            <a:r>
              <a:rPr lang="fr-FR" dirty="0"/>
              <a:t>Boulimie</a:t>
            </a:r>
          </a:p>
          <a:p>
            <a:pPr lvl="1"/>
            <a:r>
              <a:rPr lang="fr-FR" dirty="0" err="1"/>
              <a:t>Craving</a:t>
            </a:r>
            <a:r>
              <a:rPr lang="fr-FR" dirty="0"/>
              <a:t> (compulsion irrépressible et angoissante de faim), absorption alimentaire anormalement élevée et rapide, vomissements provoqués, culpabilité</a:t>
            </a:r>
          </a:p>
          <a:p>
            <a:pPr lvl="1"/>
            <a:r>
              <a:rPr lang="fr-FR" dirty="0"/>
              <a:t>Stratégies de contrôle du poids : laxatifs, diurétiques, restriction alimentaire inter-crise, fluctuations pondérales rapides</a:t>
            </a:r>
          </a:p>
          <a:p>
            <a:r>
              <a:rPr lang="fr-FR" dirty="0" smtClean="0"/>
              <a:t>Hyperphagie boulimique (</a:t>
            </a:r>
            <a:r>
              <a:rPr lang="fr-FR" dirty="0" err="1" smtClean="0"/>
              <a:t>binge</a:t>
            </a:r>
            <a:r>
              <a:rPr lang="fr-FR" dirty="0" smtClean="0"/>
              <a:t> </a:t>
            </a:r>
            <a:r>
              <a:rPr lang="fr-FR" dirty="0" err="1" smtClean="0"/>
              <a:t>eating</a:t>
            </a:r>
            <a:r>
              <a:rPr lang="fr-FR" dirty="0" smtClean="0"/>
              <a:t> </a:t>
            </a:r>
            <a:r>
              <a:rPr lang="fr-FR" dirty="0" err="1" smtClean="0"/>
              <a:t>disorder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boulimie sans conduite compensatoire</a:t>
            </a:r>
          </a:p>
          <a:p>
            <a:pPr lvl="1"/>
            <a:r>
              <a:rPr lang="fr-FR" dirty="0"/>
              <a:t>30-50 % des obésités</a:t>
            </a:r>
          </a:p>
        </p:txBody>
      </p:sp>
    </p:spTree>
    <p:extLst>
      <p:ext uri="{BB962C8B-B14F-4D97-AF65-F5344CB8AC3E}">
        <p14:creationId xmlns:p14="http://schemas.microsoft.com/office/powerpoint/2010/main" val="2074511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73 : addiction au tabac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570446" cy="485420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Dépister : « fumez-vous? »</a:t>
            </a:r>
          </a:p>
          <a:p>
            <a:r>
              <a:rPr lang="fr-FR" dirty="0" smtClean="0"/>
              <a:t>Quantifier : paquets-année (nb paquets/j x nb années)</a:t>
            </a:r>
          </a:p>
          <a:p>
            <a:r>
              <a:rPr lang="fr-FR" dirty="0" smtClean="0"/>
              <a:t>Evaluer la dépendance : test de </a:t>
            </a:r>
            <a:r>
              <a:rPr lang="fr-FR" dirty="0" err="1" smtClean="0"/>
              <a:t>Fagerström</a:t>
            </a:r>
            <a:endParaRPr lang="fr-FR" dirty="0" smtClean="0"/>
          </a:p>
          <a:p>
            <a:r>
              <a:rPr lang="fr-FR" dirty="0" smtClean="0"/>
              <a:t>Substitution </a:t>
            </a:r>
            <a:r>
              <a:rPr lang="fr-FR" dirty="0" err="1" smtClean="0"/>
              <a:t>nicotonique</a:t>
            </a:r>
            <a:r>
              <a:rPr lang="fr-FR" dirty="0" smtClean="0"/>
              <a:t> transdermique ou orale</a:t>
            </a:r>
          </a:p>
          <a:p>
            <a:r>
              <a:rPr lang="fr-FR" dirty="0" err="1" smtClean="0"/>
              <a:t>Varénicline</a:t>
            </a:r>
            <a:r>
              <a:rPr lang="fr-FR" dirty="0" smtClean="0"/>
              <a:t> (CHAMPIX) : agoniste des récepteurs </a:t>
            </a:r>
            <a:r>
              <a:rPr lang="fr-FR" dirty="0" err="1" smtClean="0"/>
              <a:t>nicoiniques</a:t>
            </a:r>
            <a:endParaRPr lang="fr-FR" dirty="0" smtClean="0"/>
          </a:p>
          <a:p>
            <a:r>
              <a:rPr lang="fr-FR" dirty="0" err="1" smtClean="0"/>
              <a:t>Bupropion</a:t>
            </a:r>
            <a:r>
              <a:rPr lang="fr-FR" dirty="0" smtClean="0"/>
              <a:t> (ZYBAN) : inhibiteur de la recapture de la noradrénaline et de la dopamine</a:t>
            </a:r>
          </a:p>
          <a:p>
            <a:r>
              <a:rPr lang="fr-FR" dirty="0" smtClean="0"/>
              <a:t>Entretiens motivationnels</a:t>
            </a:r>
          </a:p>
          <a:p>
            <a:r>
              <a:rPr lang="fr-FR" dirty="0" smtClean="0"/>
              <a:t>Psychothérapie de soutien</a:t>
            </a:r>
          </a:p>
          <a:p>
            <a:r>
              <a:rPr lang="fr-FR" dirty="0" smtClean="0"/>
              <a:t>TCC</a:t>
            </a:r>
          </a:p>
          <a:p>
            <a:r>
              <a:rPr lang="fr-FR" dirty="0" smtClean="0"/>
              <a:t>Accompagnement téléphonique</a:t>
            </a:r>
          </a:p>
          <a:p>
            <a:r>
              <a:rPr lang="fr-FR" dirty="0" smtClean="0"/>
              <a:t>Cigarettes électroniques</a:t>
            </a:r>
          </a:p>
        </p:txBody>
      </p:sp>
    </p:spTree>
    <p:extLst>
      <p:ext uri="{BB962C8B-B14F-4D97-AF65-F5344CB8AC3E}">
        <p14:creationId xmlns:p14="http://schemas.microsoft.com/office/powerpoint/2010/main" val="1914510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74 </a:t>
            </a:r>
            <a:r>
              <a:rPr lang="fr-FR" dirty="0"/>
              <a:t>: addiction </a:t>
            </a:r>
            <a:r>
              <a:rPr lang="fr-FR" dirty="0" smtClean="0"/>
              <a:t>à l’alcool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597340" cy="460319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Usage simple d’alcool : pas + de 4 verres standards* (VS) par occasion, pas de 21 VS par semaine pour un homme/14 pour une femme</a:t>
            </a:r>
          </a:p>
          <a:p>
            <a:r>
              <a:rPr lang="fr-FR" dirty="0" smtClean="0"/>
              <a:t>Intoxication alcoolique aiguë (ivresse)</a:t>
            </a:r>
          </a:p>
          <a:p>
            <a:r>
              <a:rPr lang="fr-FR" dirty="0" smtClean="0"/>
              <a:t>Usage à risque d’alcool : risque </a:t>
            </a:r>
            <a:r>
              <a:rPr lang="fr-FR" dirty="0" err="1" smtClean="0"/>
              <a:t>addictologique</a:t>
            </a:r>
            <a:r>
              <a:rPr lang="fr-FR" dirty="0" smtClean="0"/>
              <a:t>, complications de l’intoxication éthylique aiguë, complications chroniques</a:t>
            </a:r>
          </a:p>
          <a:p>
            <a:r>
              <a:rPr lang="fr-FR" dirty="0" smtClean="0"/>
              <a:t>Troubles liés à l’usage d’alcool</a:t>
            </a:r>
          </a:p>
          <a:p>
            <a:pPr lvl="1"/>
            <a:r>
              <a:rPr lang="fr-FR" dirty="0" smtClean="0"/>
              <a:t>Usage d’alcool nocif pour la santé</a:t>
            </a:r>
          </a:p>
          <a:p>
            <a:pPr lvl="1"/>
            <a:r>
              <a:rPr lang="fr-FR" dirty="0" smtClean="0"/>
              <a:t>Dépendance à l’alcool</a:t>
            </a:r>
          </a:p>
          <a:p>
            <a:r>
              <a:rPr lang="fr-FR" dirty="0" smtClean="0"/>
              <a:t>Syndrome de sevrage à l’alcool</a:t>
            </a:r>
          </a:p>
          <a:p>
            <a:r>
              <a:rPr lang="fr-FR" dirty="0" smtClean="0"/>
              <a:t>Repérer le mésusage en population générale : consommation déclarée d’alcool, AUDIT-C, FACE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282" y="6400800"/>
            <a:ext cx="65711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*verre standard : volume contenant 10 g d’alcool pur (10 cl de vin, 25 cl de bière, 3 cl d’un alcool à 40°)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437162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75 </a:t>
            </a:r>
            <a:r>
              <a:rPr lang="fr-FR" dirty="0"/>
              <a:t>: addiction </a:t>
            </a:r>
            <a:r>
              <a:rPr lang="fr-FR" dirty="0" smtClean="0"/>
              <a:t>aux benzodiazépines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346328" cy="480041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Intoxication aiguë</a:t>
            </a:r>
          </a:p>
          <a:p>
            <a:r>
              <a:rPr lang="fr-FR" dirty="0" smtClean="0"/>
              <a:t>Usage à risque</a:t>
            </a:r>
          </a:p>
          <a:p>
            <a:r>
              <a:rPr lang="fr-FR" dirty="0" smtClean="0"/>
              <a:t>Usage de benzodiazépines nocif pour la santé</a:t>
            </a:r>
          </a:p>
          <a:p>
            <a:r>
              <a:rPr lang="fr-FR" dirty="0" smtClean="0"/>
              <a:t>Dépendance aux benzodiazépines</a:t>
            </a:r>
          </a:p>
          <a:p>
            <a:r>
              <a:rPr lang="fr-FR" dirty="0" smtClean="0"/>
              <a:t>Syndrome de sevrage aux benzodiazépines</a:t>
            </a:r>
          </a:p>
          <a:p>
            <a:r>
              <a:rPr lang="fr-FR" dirty="0" smtClean="0"/>
              <a:t>Prévention : information des professionnels et des patients</a:t>
            </a:r>
          </a:p>
          <a:p>
            <a:r>
              <a:rPr lang="fr-FR" dirty="0" smtClean="0"/>
              <a:t>Stratégies d’arrêt encadré : sevrage en ambulatoire, sevrage en milieu hospitalier (si doses élevées, insomnie rebelle, dépendance à l’alcool et/ou substances psychoactives, troubles psychiatriques sévères, antécédents de sevrage sévères/convulsions)</a:t>
            </a:r>
          </a:p>
        </p:txBody>
      </p:sp>
    </p:spTree>
    <p:extLst>
      <p:ext uri="{BB962C8B-B14F-4D97-AF65-F5344CB8AC3E}">
        <p14:creationId xmlns:p14="http://schemas.microsoft.com/office/powerpoint/2010/main" val="1647912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021976" y="259324"/>
            <a:ext cx="6930899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Item 76 </a:t>
            </a:r>
            <a:r>
              <a:rPr lang="fr-FR" dirty="0"/>
              <a:t>: addiction </a:t>
            </a:r>
            <a:r>
              <a:rPr lang="fr-FR" dirty="0" smtClean="0"/>
              <a:t>aux produits (cannabis, cocaïne, amphétamines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6" y="1663138"/>
            <a:ext cx="8767669" cy="5114179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Ivresse cannabique : euphorie, bien-être, sédation, troubles du jugement, idées de référence</a:t>
            </a:r>
          </a:p>
          <a:p>
            <a:r>
              <a:rPr lang="fr-FR" dirty="0" smtClean="0"/>
              <a:t>Intoxication chronique au cannabis : altérations cognitives, indifférence affective, syndrome </a:t>
            </a:r>
            <a:r>
              <a:rPr lang="fr-FR" dirty="0" err="1" smtClean="0"/>
              <a:t>amotivationnel</a:t>
            </a:r>
            <a:endParaRPr lang="fr-FR" dirty="0" smtClean="0"/>
          </a:p>
          <a:p>
            <a:r>
              <a:rPr lang="fr-FR" dirty="0" smtClean="0"/>
              <a:t>Dépendance au cannabis</a:t>
            </a:r>
          </a:p>
          <a:p>
            <a:r>
              <a:rPr lang="fr-FR" dirty="0" smtClean="0"/>
              <a:t>Sevrage au cannabis</a:t>
            </a:r>
          </a:p>
          <a:p>
            <a:r>
              <a:rPr lang="fr-FR" dirty="0" smtClean="0"/>
              <a:t>Syndrome confusionnel par intoxication au cannabis</a:t>
            </a:r>
          </a:p>
          <a:p>
            <a:r>
              <a:rPr lang="fr-FR" dirty="0" smtClean="0"/>
              <a:t>Complications psychiatriques du cannabis</a:t>
            </a:r>
          </a:p>
          <a:p>
            <a:r>
              <a:rPr lang="fr-FR" dirty="0" smtClean="0"/>
              <a:t>Intoxication aiguë à la cocaïne : euphorie, bien-être, tachypsychie, idées de grandeur, anorexie, insomnie</a:t>
            </a:r>
          </a:p>
          <a:p>
            <a:r>
              <a:rPr lang="fr-FR" dirty="0" smtClean="0"/>
              <a:t>Dépendance à la cocaïne</a:t>
            </a:r>
          </a:p>
          <a:p>
            <a:r>
              <a:rPr lang="fr-FR" dirty="0" smtClean="0"/>
              <a:t>Intoxication aiguë aux amphétamines : hyperthermie maligne, agitation, confusion, crises convulsives, mydriase, coma</a:t>
            </a:r>
          </a:p>
          <a:p>
            <a:r>
              <a:rPr lang="fr-FR" dirty="0" smtClean="0"/>
              <a:t>Intoxication chronique aux amphétamines : anorexie, amaigrissement, irritabilité, anxiété, dépression, lésions rénales, gastriques et cardiaques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4466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77 </a:t>
            </a:r>
            <a:r>
              <a:rPr lang="fr-FR" dirty="0"/>
              <a:t>: </a:t>
            </a:r>
            <a:r>
              <a:rPr lang="fr-FR" dirty="0" smtClean="0"/>
              <a:t>addictions comportementales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/>
          </a:bodyPr>
          <a:lstStyle/>
          <a:p>
            <a:r>
              <a:rPr lang="fr-FR" dirty="0" smtClean="0"/>
              <a:t>Impossibilité de contrôler un comportement, poursuite malgré les conséquences négatives</a:t>
            </a:r>
          </a:p>
          <a:p>
            <a:r>
              <a:rPr lang="fr-FR" dirty="0" smtClean="0"/>
              <a:t>Principales addictions comportementales :</a:t>
            </a:r>
          </a:p>
          <a:p>
            <a:pPr lvl="1"/>
            <a:r>
              <a:rPr lang="fr-FR" dirty="0" smtClean="0"/>
              <a:t>Addiction aux jeux d’argent </a:t>
            </a:r>
          </a:p>
          <a:p>
            <a:pPr lvl="1"/>
            <a:r>
              <a:rPr lang="fr-FR" dirty="0" smtClean="0"/>
              <a:t>Addiction sexuelle</a:t>
            </a:r>
          </a:p>
          <a:p>
            <a:pPr lvl="1"/>
            <a:r>
              <a:rPr lang="fr-FR" dirty="0" smtClean="0"/>
              <a:t>Addiction aux jeux vidéo sur internet</a:t>
            </a:r>
          </a:p>
          <a:p>
            <a:pPr lvl="1"/>
            <a:r>
              <a:rPr lang="fr-FR" dirty="0" smtClean="0"/>
              <a:t>Achats compulsifs</a:t>
            </a:r>
          </a:p>
          <a:p>
            <a:pPr lvl="1"/>
            <a:r>
              <a:rPr lang="fr-FR" dirty="0" smtClean="0"/>
              <a:t>Addiction à l’exercice physique</a:t>
            </a:r>
          </a:p>
        </p:txBody>
      </p:sp>
    </p:spTree>
    <p:extLst>
      <p:ext uri="{BB962C8B-B14F-4D97-AF65-F5344CB8AC3E}">
        <p14:creationId xmlns:p14="http://schemas.microsoft.com/office/powerpoint/2010/main" val="7352959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78 : dopage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09"/>
            <a:ext cx="8471834" cy="4845237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Substances :</a:t>
            </a:r>
          </a:p>
          <a:p>
            <a:pPr lvl="1"/>
            <a:r>
              <a:rPr lang="fr-FR" dirty="0" err="1" smtClean="0"/>
              <a:t>Cannabinnoïdes</a:t>
            </a:r>
            <a:endParaRPr lang="fr-FR" dirty="0" smtClean="0"/>
          </a:p>
          <a:p>
            <a:pPr lvl="1"/>
            <a:r>
              <a:rPr lang="fr-FR" dirty="0" smtClean="0"/>
              <a:t>Glucocorticoïdes</a:t>
            </a:r>
          </a:p>
          <a:p>
            <a:pPr lvl="1"/>
            <a:r>
              <a:rPr lang="fr-FR" dirty="0" smtClean="0"/>
              <a:t>Anabolisants (hormone de croissance, stéroïdes)</a:t>
            </a:r>
          </a:p>
          <a:p>
            <a:pPr lvl="1"/>
            <a:r>
              <a:rPr lang="fr-FR" dirty="0" smtClean="0"/>
              <a:t>Stimulants (amphétamine, cocaïne, nouveaux produits de synthèse)</a:t>
            </a:r>
          </a:p>
          <a:p>
            <a:pPr lvl="1"/>
            <a:r>
              <a:rPr lang="fr-FR" dirty="0" smtClean="0"/>
              <a:t>Diurétiques</a:t>
            </a:r>
          </a:p>
          <a:p>
            <a:pPr lvl="1"/>
            <a:r>
              <a:rPr lang="fr-FR" dirty="0" smtClean="0"/>
              <a:t>Narcotiques</a:t>
            </a:r>
          </a:p>
          <a:p>
            <a:pPr lvl="1"/>
            <a:r>
              <a:rPr lang="fr-FR" dirty="0" smtClean="0"/>
              <a:t>Hormones </a:t>
            </a:r>
            <a:r>
              <a:rPr lang="fr-FR" dirty="0" err="1" smtClean="0"/>
              <a:t>peptitiques</a:t>
            </a:r>
            <a:r>
              <a:rPr lang="fr-FR" dirty="0" smtClean="0"/>
              <a:t> et facteurs de croissance (érythropoïétine)</a:t>
            </a:r>
          </a:p>
          <a:p>
            <a:r>
              <a:rPr lang="fr-FR" dirty="0"/>
              <a:t>Méthodes :</a:t>
            </a:r>
          </a:p>
          <a:p>
            <a:pPr lvl="1"/>
            <a:r>
              <a:rPr lang="fr-FR" dirty="0"/>
              <a:t>Transfusion de prélèvements sanguins réinjectés avant l’épreuve</a:t>
            </a:r>
          </a:p>
          <a:p>
            <a:pPr lvl="1"/>
            <a:r>
              <a:rPr lang="fr-FR" dirty="0"/>
              <a:t>Perfusion IV, injections</a:t>
            </a:r>
          </a:p>
          <a:p>
            <a:pPr lvl="1"/>
            <a:r>
              <a:rPr lang="fr-FR" dirty="0"/>
              <a:t>Transfert d’acides nucléiques ou de séquences d’acides nucléiques, utilisation de cellules normales ou génétiquement modifiées</a:t>
            </a:r>
          </a:p>
          <a:p>
            <a:r>
              <a:rPr lang="fr-FR" dirty="0"/>
              <a:t>Contrôle anti-dopage</a:t>
            </a:r>
          </a:p>
          <a:p>
            <a:pPr lvl="1"/>
            <a:r>
              <a:rPr lang="fr-FR" dirty="0"/>
              <a:t>AFLD</a:t>
            </a:r>
          </a:p>
          <a:p>
            <a:pPr lvl="1"/>
            <a:r>
              <a:rPr lang="fr-FR" dirty="0"/>
              <a:t>Délégué fédéral et personne habilitée munie d’un ordre de mission</a:t>
            </a:r>
          </a:p>
          <a:p>
            <a:r>
              <a:rPr lang="fr-FR" dirty="0" smtClean="0"/>
              <a:t>Passeport biologique de l’athlète</a:t>
            </a:r>
          </a:p>
          <a:p>
            <a:pPr lvl="1"/>
            <a:r>
              <a:rPr lang="fr-FR" dirty="0" smtClean="0"/>
              <a:t>Module hématologique</a:t>
            </a:r>
          </a:p>
          <a:p>
            <a:pPr lvl="1"/>
            <a:r>
              <a:rPr lang="fr-FR" dirty="0" smtClean="0"/>
              <a:t>Module endocrinien</a:t>
            </a:r>
          </a:p>
          <a:p>
            <a:pPr lvl="1"/>
            <a:r>
              <a:rPr lang="fr-FR" dirty="0" smtClean="0"/>
              <a:t>Module hormone de croissance (en cours d’élaboration)</a:t>
            </a:r>
          </a:p>
        </p:txBody>
      </p:sp>
    </p:spTree>
    <p:extLst>
      <p:ext uri="{BB962C8B-B14F-4D97-AF65-F5344CB8AC3E}">
        <p14:creationId xmlns:p14="http://schemas.microsoft.com/office/powerpoint/2010/main" val="1386399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11 </a:t>
            </a:r>
            <a:r>
              <a:rPr lang="fr-FR" dirty="0"/>
              <a:t>: </a:t>
            </a:r>
            <a:r>
              <a:rPr lang="fr-FR" dirty="0" smtClean="0"/>
              <a:t>soins sans consentement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8525622" cy="486316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Loi du 5 juillet 2011, modifiée par la loi du 27 septembre 2013</a:t>
            </a:r>
          </a:p>
          <a:p>
            <a:r>
              <a:rPr lang="fr-FR" dirty="0" smtClean="0"/>
              <a:t>SPDT classique</a:t>
            </a:r>
          </a:p>
          <a:p>
            <a:pPr lvl="1"/>
            <a:r>
              <a:rPr lang="fr-FR" dirty="0" smtClean="0"/>
              <a:t>État mental nécessitant des soins immédiats + surveillance</a:t>
            </a:r>
          </a:p>
          <a:p>
            <a:pPr lvl="1"/>
            <a:r>
              <a:rPr lang="fr-FR" dirty="0" smtClean="0"/>
              <a:t>Consentement impossible</a:t>
            </a:r>
          </a:p>
          <a:p>
            <a:pPr lvl="1"/>
            <a:r>
              <a:rPr lang="fr-FR" dirty="0" smtClean="0"/>
              <a:t>2 certificats médicaux</a:t>
            </a:r>
          </a:p>
          <a:p>
            <a:pPr lvl="1"/>
            <a:r>
              <a:rPr lang="fr-FR" dirty="0" smtClean="0"/>
              <a:t>Demande d’un tiers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SPDT </a:t>
            </a:r>
            <a:r>
              <a:rPr lang="fr-FR" sz="2800" dirty="0" smtClean="0"/>
              <a:t>en urgence </a:t>
            </a:r>
            <a:r>
              <a:rPr lang="fr-FR" dirty="0" smtClean="0"/>
              <a:t>: 1 seul certificat médical</a:t>
            </a:r>
          </a:p>
          <a:p>
            <a:r>
              <a:rPr lang="fr-FR" dirty="0" smtClean="0"/>
              <a:t>SPPI : </a:t>
            </a:r>
            <a:r>
              <a:rPr lang="fr-FR" sz="2400" dirty="0"/>
              <a:t>pas de demande d’un </a:t>
            </a:r>
            <a:r>
              <a:rPr lang="fr-FR" sz="2400" dirty="0" smtClean="0"/>
              <a:t>tiers, 1 certificat médical</a:t>
            </a:r>
            <a:endParaRPr lang="fr-FR" sz="2400" dirty="0"/>
          </a:p>
          <a:p>
            <a:r>
              <a:rPr lang="fr-FR" dirty="0" smtClean="0"/>
              <a:t>SPDRE</a:t>
            </a:r>
          </a:p>
          <a:p>
            <a:pPr lvl="1"/>
            <a:r>
              <a:rPr lang="fr-FR" dirty="0" smtClean="0"/>
              <a:t>Troubles mentaux compromettant la sûreté des personnes ou portant gravement atteinte à l’ordre public + nécessité de soins</a:t>
            </a:r>
          </a:p>
          <a:p>
            <a:pPr lvl="1"/>
            <a:r>
              <a:rPr lang="fr-FR" dirty="0" smtClean="0"/>
              <a:t>1 certificat médical</a:t>
            </a:r>
          </a:p>
          <a:p>
            <a:pPr lvl="1"/>
            <a:r>
              <a:rPr lang="fr-FR" dirty="0" smtClean="0"/>
              <a:t>Arrêté du représentant de l’état</a:t>
            </a:r>
          </a:p>
        </p:txBody>
      </p:sp>
    </p:spTree>
    <p:extLst>
      <p:ext uri="{BB962C8B-B14F-4D97-AF65-F5344CB8AC3E}">
        <p14:creationId xmlns:p14="http://schemas.microsoft.com/office/powerpoint/2010/main" val="14979419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71 </a:t>
            </a:r>
            <a:r>
              <a:rPr lang="fr-FR" dirty="0"/>
              <a:t>: </a:t>
            </a:r>
            <a:r>
              <a:rPr lang="fr-FR" dirty="0" smtClean="0"/>
              <a:t>psychothérapies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88109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Critères d’une psychothérapie</a:t>
            </a:r>
          </a:p>
          <a:p>
            <a:pPr lvl="1"/>
            <a:r>
              <a:rPr lang="fr-FR" dirty="0" smtClean="0"/>
              <a:t>Fondée sur une théorie scientifique</a:t>
            </a:r>
          </a:p>
          <a:p>
            <a:pPr lvl="1"/>
            <a:r>
              <a:rPr lang="fr-FR" dirty="0" smtClean="0"/>
              <a:t>Indications bien établies</a:t>
            </a:r>
          </a:p>
          <a:p>
            <a:pPr lvl="1"/>
            <a:r>
              <a:rPr lang="fr-FR" dirty="0" smtClean="0"/>
              <a:t>Technique codifiée</a:t>
            </a:r>
          </a:p>
          <a:p>
            <a:pPr lvl="1"/>
            <a:r>
              <a:rPr lang="fr-FR" dirty="0" smtClean="0"/>
              <a:t>Effets évalués</a:t>
            </a:r>
          </a:p>
          <a:p>
            <a:pPr lvl="1"/>
            <a:r>
              <a:rPr lang="fr-FR" dirty="0" smtClean="0"/>
              <a:t>Pratiquée par des intervenants formés et compétents</a:t>
            </a:r>
          </a:p>
          <a:p>
            <a:r>
              <a:rPr lang="fr-FR" dirty="0" smtClean="0"/>
              <a:t>Psychothérapie de soutien</a:t>
            </a:r>
          </a:p>
          <a:p>
            <a:r>
              <a:rPr lang="fr-FR" dirty="0" smtClean="0"/>
              <a:t>TCC</a:t>
            </a:r>
          </a:p>
          <a:p>
            <a:r>
              <a:rPr lang="fr-FR" dirty="0" smtClean="0"/>
              <a:t>Psychothérapies analytiques</a:t>
            </a:r>
          </a:p>
          <a:p>
            <a:r>
              <a:rPr lang="fr-FR" dirty="0" smtClean="0"/>
              <a:t>Thérapie interpersonnelle</a:t>
            </a:r>
          </a:p>
          <a:p>
            <a:r>
              <a:rPr lang="fr-FR" dirty="0" smtClean="0"/>
              <a:t>EMDR</a:t>
            </a:r>
          </a:p>
          <a:p>
            <a:r>
              <a:rPr lang="fr-FR" dirty="0" smtClean="0"/>
              <a:t>Hypnose</a:t>
            </a:r>
          </a:p>
          <a:p>
            <a:r>
              <a:rPr lang="fr-FR" dirty="0" smtClean="0"/>
              <a:t>Thérapies </a:t>
            </a:r>
            <a:r>
              <a:rPr lang="fr-FR" dirty="0" err="1" smtClean="0"/>
              <a:t>humnistes</a:t>
            </a:r>
            <a:endParaRPr lang="fr-FR" dirty="0" smtClean="0"/>
          </a:p>
          <a:p>
            <a:r>
              <a:rPr lang="fr-FR" dirty="0" smtClean="0"/>
              <a:t>Thérapies corporelles </a:t>
            </a:r>
            <a:r>
              <a:rPr lang="fr-FR" dirty="0" err="1" smtClean="0"/>
              <a:t>ertà</a:t>
            </a:r>
            <a:r>
              <a:rPr lang="fr-FR" dirty="0" smtClean="0"/>
              <a:t> médiation</a:t>
            </a:r>
          </a:p>
          <a:p>
            <a:r>
              <a:rPr lang="fr-FR" dirty="0" smtClean="0"/>
              <a:t>Thérapie familiale systémique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9147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01 : relation médecin-malade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10"/>
            <a:ext cx="7850188" cy="4114800"/>
          </a:xfrm>
        </p:spPr>
        <p:txBody>
          <a:bodyPr>
            <a:normAutofit/>
          </a:bodyPr>
          <a:lstStyle/>
          <a:p>
            <a:r>
              <a:rPr lang="fr-FR" dirty="0" smtClean="0"/>
              <a:t>Techniques d’entretien : valider les ressentis, dépister la résistance, rappeler la liberté de choix, favoriser la dynamique de changement, faire preuve d’empathie</a:t>
            </a:r>
          </a:p>
          <a:p>
            <a:r>
              <a:rPr lang="fr-FR" dirty="0" smtClean="0"/>
              <a:t>Tenir compte des différentes représentations de la maladie et informer</a:t>
            </a:r>
          </a:p>
          <a:p>
            <a:r>
              <a:rPr lang="fr-FR" dirty="0" smtClean="0"/>
              <a:t>Favoriser une relation participative (vs paternaliste) : patient acteur de son rétablissement</a:t>
            </a:r>
          </a:p>
        </p:txBody>
      </p:sp>
    </p:spTree>
    <p:extLst>
      <p:ext uri="{BB962C8B-B14F-4D97-AF65-F5344CB8AC3E}">
        <p14:creationId xmlns:p14="http://schemas.microsoft.com/office/powerpoint/2010/main" val="7103876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72 </a:t>
            </a:r>
            <a:r>
              <a:rPr lang="fr-FR" dirty="0"/>
              <a:t>: </a:t>
            </a:r>
            <a:r>
              <a:rPr lang="fr-FR" dirty="0" smtClean="0"/>
              <a:t>psychotropes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65672" y="1797610"/>
            <a:ext cx="8681103" cy="496177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Antipsychotiques</a:t>
            </a:r>
          </a:p>
          <a:p>
            <a:pPr lvl="1"/>
            <a:r>
              <a:rPr lang="fr-FR" dirty="0" smtClean="0"/>
              <a:t>2 ans de traitement après un épisode psychotique</a:t>
            </a:r>
          </a:p>
          <a:p>
            <a:pPr lvl="1"/>
            <a:r>
              <a:rPr lang="fr-FR" dirty="0" smtClean="0"/>
              <a:t>5 ans de traitement après 2 épisodes psychotiques</a:t>
            </a:r>
          </a:p>
          <a:p>
            <a:pPr lvl="1"/>
            <a:r>
              <a:rPr lang="fr-FR" dirty="0" smtClean="0"/>
              <a:t>Recherche de la meilleure balance bénéfices/risque</a:t>
            </a:r>
          </a:p>
          <a:p>
            <a:pPr lvl="1"/>
            <a:r>
              <a:rPr lang="fr-FR" dirty="0" smtClean="0"/>
              <a:t>EI principaux: extrapyramidaux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dirty="0" err="1" smtClean="0"/>
              <a:t>endocrinométaboliques</a:t>
            </a:r>
            <a:endParaRPr lang="fr-FR" dirty="0" smtClean="0"/>
          </a:p>
          <a:p>
            <a:r>
              <a:rPr lang="fr-FR" dirty="0" smtClean="0"/>
              <a:t>Antidépresseurs</a:t>
            </a:r>
          </a:p>
          <a:p>
            <a:pPr lvl="1"/>
            <a:r>
              <a:rPr lang="fr-FR" dirty="0" smtClean="0"/>
              <a:t>6 mois de traitement après la rémission d’un premier TDC</a:t>
            </a:r>
          </a:p>
          <a:p>
            <a:pPr lvl="1"/>
            <a:r>
              <a:rPr lang="fr-FR" dirty="0" smtClean="0"/>
              <a:t>Traitement long en cas de trouble dépressif récurrent ou de trouble anxieux</a:t>
            </a:r>
          </a:p>
          <a:p>
            <a:pPr lvl="1"/>
            <a:r>
              <a:rPr lang="fr-FR" dirty="0" smtClean="0"/>
              <a:t>Surveillance de la tolérance : aggravation d’idées suicidaires, virage maniaque</a:t>
            </a:r>
          </a:p>
          <a:p>
            <a:r>
              <a:rPr lang="fr-FR" dirty="0" err="1" smtClean="0"/>
              <a:t>Thymorégulateurs</a:t>
            </a:r>
            <a:endParaRPr lang="fr-FR" dirty="0" smtClean="0"/>
          </a:p>
          <a:p>
            <a:pPr lvl="1"/>
            <a:r>
              <a:rPr lang="fr-FR" dirty="0" smtClean="0"/>
              <a:t>Lithium</a:t>
            </a:r>
          </a:p>
          <a:p>
            <a:pPr lvl="1"/>
            <a:r>
              <a:rPr lang="fr-FR" dirty="0" smtClean="0"/>
              <a:t>Antiépileptiques (attention à la </a:t>
            </a:r>
            <a:r>
              <a:rPr lang="fr-FR" dirty="0" err="1" smtClean="0"/>
              <a:t>tératogénicité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Antipsychotiques de seconde génération</a:t>
            </a:r>
          </a:p>
          <a:p>
            <a:r>
              <a:rPr lang="fr-FR" dirty="0" smtClean="0"/>
              <a:t>Anxiolytiques</a:t>
            </a:r>
          </a:p>
          <a:p>
            <a:pPr lvl="1"/>
            <a:r>
              <a:rPr lang="fr-FR" dirty="0" smtClean="0"/>
              <a:t>EI : amnésie, dépendance, myorelaxation</a:t>
            </a:r>
          </a:p>
          <a:p>
            <a:pPr lvl="1"/>
            <a:r>
              <a:rPr lang="fr-FR" dirty="0"/>
              <a:t>Respect des posologies recommandées</a:t>
            </a:r>
          </a:p>
          <a:p>
            <a:pPr lvl="1"/>
            <a:r>
              <a:rPr lang="fr-FR" dirty="0" smtClean="0"/>
              <a:t>Pas de prescription au long cours</a:t>
            </a:r>
          </a:p>
          <a:p>
            <a:pPr lvl="1"/>
            <a:r>
              <a:rPr lang="fr-FR" dirty="0" smtClean="0"/>
              <a:t>Arrêt progressif</a:t>
            </a:r>
          </a:p>
        </p:txBody>
      </p:sp>
    </p:spTree>
    <p:extLst>
      <p:ext uri="{BB962C8B-B14F-4D97-AF65-F5344CB8AC3E}">
        <p14:creationId xmlns:p14="http://schemas.microsoft.com/office/powerpoint/2010/main" val="1587224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117 </a:t>
            </a:r>
            <a:r>
              <a:rPr lang="fr-FR" dirty="0"/>
              <a:t>: </a:t>
            </a:r>
            <a:r>
              <a:rPr lang="fr-FR" dirty="0" smtClean="0"/>
              <a:t>handicap psychique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09"/>
            <a:ext cx="7850188" cy="4764555"/>
          </a:xfrm>
        </p:spPr>
        <p:txBody>
          <a:bodyPr>
            <a:normAutofit/>
          </a:bodyPr>
          <a:lstStyle/>
          <a:p>
            <a:r>
              <a:rPr lang="fr-FR" dirty="0" smtClean="0"/>
              <a:t>Limitations et restrictions de participation associées aux troubles mentaux sévères et persistants</a:t>
            </a:r>
          </a:p>
          <a:p>
            <a:r>
              <a:rPr lang="fr-FR" dirty="0" smtClean="0"/>
              <a:t>Doit être prévenu</a:t>
            </a:r>
          </a:p>
          <a:p>
            <a:r>
              <a:rPr lang="fr-FR" dirty="0" smtClean="0"/>
              <a:t>Doit être évalué</a:t>
            </a:r>
          </a:p>
          <a:p>
            <a:r>
              <a:rPr lang="fr-FR" dirty="0" smtClean="0"/>
              <a:t>Doit être réduit:</a:t>
            </a:r>
          </a:p>
          <a:p>
            <a:pPr lvl="1"/>
            <a:r>
              <a:rPr lang="fr-FR" dirty="0"/>
              <a:t>Éducation thérapeutique</a:t>
            </a:r>
          </a:p>
          <a:p>
            <a:pPr lvl="1"/>
            <a:r>
              <a:rPr lang="fr-FR" dirty="0" smtClean="0"/>
              <a:t>Remédiation cognitive</a:t>
            </a:r>
          </a:p>
          <a:p>
            <a:pPr lvl="1"/>
            <a:r>
              <a:rPr lang="fr-FR" dirty="0" smtClean="0"/>
              <a:t>Accompagnement vers l’inclusion sociale</a:t>
            </a:r>
          </a:p>
        </p:txBody>
      </p:sp>
    </p:spTree>
    <p:extLst>
      <p:ext uri="{BB962C8B-B14F-4D97-AF65-F5344CB8AC3E}">
        <p14:creationId xmlns:p14="http://schemas.microsoft.com/office/powerpoint/2010/main" val="4337201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135 </a:t>
            </a:r>
            <a:r>
              <a:rPr lang="fr-FR" dirty="0"/>
              <a:t>: </a:t>
            </a:r>
            <a:r>
              <a:rPr lang="fr-FR" dirty="0" smtClean="0"/>
              <a:t>douleur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797609"/>
            <a:ext cx="8552516" cy="497074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Types de douleurs :</a:t>
            </a:r>
          </a:p>
          <a:p>
            <a:pPr lvl="1"/>
            <a:r>
              <a:rPr lang="fr-FR" dirty="0" smtClean="0"/>
              <a:t>Douleurs par excès de nociception (stimulation des fibres nerveuses par une lésion ou une inflammation)</a:t>
            </a:r>
          </a:p>
          <a:p>
            <a:pPr lvl="1"/>
            <a:r>
              <a:rPr lang="fr-FR" dirty="0" smtClean="0"/>
              <a:t>Douleurs </a:t>
            </a:r>
            <a:r>
              <a:rPr lang="fr-FR" dirty="0" err="1" smtClean="0"/>
              <a:t>neuropathiques</a:t>
            </a:r>
            <a:r>
              <a:rPr lang="fr-FR" dirty="0" smtClean="0"/>
              <a:t> (lésions de fibres nerveuses)</a:t>
            </a:r>
          </a:p>
          <a:p>
            <a:pPr lvl="1"/>
            <a:r>
              <a:rPr lang="fr-FR" dirty="0" smtClean="0"/>
              <a:t>Douleurs dysfonctionnelles (anomalies de la régulation du message douloureux par atteinte </a:t>
            </a:r>
            <a:r>
              <a:rPr lang="fr-FR" dirty="0" err="1" smtClean="0"/>
              <a:t>médulllaire</a:t>
            </a:r>
            <a:r>
              <a:rPr lang="fr-FR" dirty="0" smtClean="0"/>
              <a:t>, du tronc cérébrale ou des système de régulation corticaux)</a:t>
            </a:r>
          </a:p>
          <a:p>
            <a:pPr lvl="1"/>
            <a:r>
              <a:rPr lang="fr-FR" dirty="0" smtClean="0"/>
              <a:t>Douleurs psychogènes (charge symbolique)</a:t>
            </a:r>
          </a:p>
          <a:p>
            <a:r>
              <a:rPr lang="fr-FR" dirty="0" smtClean="0"/>
              <a:t>Dépistage (CLUD)</a:t>
            </a:r>
          </a:p>
          <a:p>
            <a:r>
              <a:rPr lang="fr-FR" dirty="0" smtClean="0"/>
              <a:t>Evaluation (grille d’entretien semi-structuré, échelle numérique, échelle verbale, échelle visuelle analogique)</a:t>
            </a:r>
          </a:p>
          <a:p>
            <a:r>
              <a:rPr lang="fr-FR" dirty="0" smtClean="0"/>
              <a:t>Traitement</a:t>
            </a:r>
          </a:p>
          <a:p>
            <a:pPr lvl="1"/>
            <a:r>
              <a:rPr lang="fr-FR" dirty="0" smtClean="0"/>
              <a:t>Placebo</a:t>
            </a:r>
          </a:p>
          <a:p>
            <a:pPr lvl="1"/>
            <a:r>
              <a:rPr lang="fr-FR" dirty="0" smtClean="0"/>
              <a:t>Antalgiques</a:t>
            </a:r>
          </a:p>
          <a:p>
            <a:pPr lvl="1"/>
            <a:r>
              <a:rPr lang="fr-FR" dirty="0" smtClean="0"/>
              <a:t>Traitements corporels (kinésithérapie, balnéothérapie, activité physique, TMS)</a:t>
            </a:r>
          </a:p>
          <a:p>
            <a:pPr lvl="1"/>
            <a:r>
              <a:rPr lang="fr-FR" dirty="0" smtClean="0"/>
              <a:t>Traitements psychocorporels (relaxation, méditation, sophrologie, hypnose)</a:t>
            </a:r>
          </a:p>
          <a:p>
            <a:pPr lvl="1"/>
            <a:r>
              <a:rPr lang="fr-FR" dirty="0" smtClean="0"/>
              <a:t>Psychothérapies (TCC, psychanalyse)</a:t>
            </a:r>
          </a:p>
        </p:txBody>
      </p:sp>
    </p:spTree>
    <p:extLst>
      <p:ext uri="{BB962C8B-B14F-4D97-AF65-F5344CB8AC3E}">
        <p14:creationId xmlns:p14="http://schemas.microsoft.com/office/powerpoint/2010/main" val="97459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60 : offre de soin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14731" y="1605105"/>
            <a:ext cx="7850188" cy="512054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Psychiatrie publique</a:t>
            </a:r>
          </a:p>
          <a:p>
            <a:pPr lvl="1"/>
            <a:r>
              <a:rPr lang="fr-FR" dirty="0" smtClean="0"/>
              <a:t>Secteur de psychiatrie générale </a:t>
            </a:r>
            <a:r>
              <a:rPr lang="fr-FR" dirty="0"/>
              <a:t>et de psychiatrie infanto-juvénile </a:t>
            </a:r>
            <a:r>
              <a:rPr lang="fr-FR" dirty="0" smtClean="0"/>
              <a:t>(CMP</a:t>
            </a:r>
            <a:r>
              <a:rPr lang="fr-FR" dirty="0"/>
              <a:t>, CATTP, HDJ, hospitalisation </a:t>
            </a:r>
            <a:r>
              <a:rPr lang="fr-FR" dirty="0" smtClean="0"/>
              <a:t>complète), CMPP</a:t>
            </a:r>
            <a:r>
              <a:rPr lang="fr-FR" dirty="0"/>
              <a:t>, CAMSP</a:t>
            </a:r>
            <a:endParaRPr lang="fr-FR" dirty="0" smtClean="0"/>
          </a:p>
          <a:p>
            <a:pPr lvl="1"/>
            <a:r>
              <a:rPr lang="fr-FR" dirty="0" smtClean="0"/>
              <a:t>Dispositifs intersectoriels</a:t>
            </a:r>
          </a:p>
          <a:p>
            <a:pPr lvl="1"/>
            <a:r>
              <a:rPr lang="fr-FR" dirty="0" smtClean="0"/>
              <a:t>Psychiatrie de liaison</a:t>
            </a:r>
          </a:p>
          <a:p>
            <a:pPr lvl="1"/>
            <a:r>
              <a:rPr lang="fr-FR" dirty="0" smtClean="0"/>
              <a:t>Centre de </a:t>
            </a:r>
            <a:r>
              <a:rPr lang="fr-FR" dirty="0" err="1" smtClean="0"/>
              <a:t>post-cure</a:t>
            </a:r>
            <a:endParaRPr lang="fr-FR" dirty="0" smtClean="0"/>
          </a:p>
          <a:p>
            <a:pPr lvl="1"/>
            <a:r>
              <a:rPr lang="fr-FR" dirty="0" smtClean="0"/>
              <a:t>Centre d’accueil et de crise d’urgence</a:t>
            </a:r>
          </a:p>
          <a:p>
            <a:pPr lvl="1"/>
            <a:r>
              <a:rPr lang="fr-FR" dirty="0" smtClean="0"/>
              <a:t>Addictologie</a:t>
            </a:r>
          </a:p>
          <a:p>
            <a:pPr lvl="1"/>
            <a:r>
              <a:rPr lang="fr-FR" dirty="0" smtClean="0"/>
              <a:t>Psychiatrie de la personne âgée</a:t>
            </a:r>
          </a:p>
          <a:p>
            <a:pPr lvl="1"/>
            <a:r>
              <a:rPr lang="fr-FR" dirty="0" smtClean="0"/>
              <a:t>Structures de recours: centres référents en réhabilitation psychosociale, centres experts </a:t>
            </a:r>
            <a:r>
              <a:rPr lang="fr-FR" dirty="0" err="1" smtClean="0"/>
              <a:t>FondaMental</a:t>
            </a:r>
            <a:r>
              <a:rPr lang="fr-FR" dirty="0" smtClean="0"/>
              <a:t>, CRA</a:t>
            </a:r>
          </a:p>
          <a:p>
            <a:pPr lvl="1"/>
            <a:r>
              <a:rPr lang="fr-FR" dirty="0" smtClean="0"/>
              <a:t>Secteur </a:t>
            </a:r>
            <a:r>
              <a:rPr lang="fr-FR" dirty="0" err="1" smtClean="0"/>
              <a:t>pénitentionnaire</a:t>
            </a:r>
            <a:r>
              <a:rPr lang="fr-FR" dirty="0" smtClean="0"/>
              <a:t>: SMPR, UHSA</a:t>
            </a:r>
          </a:p>
          <a:p>
            <a:r>
              <a:rPr lang="fr-FR" dirty="0" smtClean="0"/>
              <a:t>Psychiatrie privée</a:t>
            </a:r>
          </a:p>
          <a:p>
            <a:pPr lvl="1"/>
            <a:r>
              <a:rPr lang="fr-FR" dirty="0" smtClean="0"/>
              <a:t>Clinique de psychiatrie</a:t>
            </a:r>
          </a:p>
          <a:p>
            <a:pPr lvl="1"/>
            <a:r>
              <a:rPr lang="fr-FR" dirty="0" smtClean="0"/>
              <a:t>HDJ</a:t>
            </a:r>
          </a:p>
          <a:p>
            <a:pPr lvl="1"/>
            <a:r>
              <a:rPr lang="fr-FR" dirty="0" smtClean="0"/>
              <a:t>Cabinets de consultation</a:t>
            </a:r>
          </a:p>
        </p:txBody>
      </p:sp>
    </p:spTree>
    <p:extLst>
      <p:ext uri="{BB962C8B-B14F-4D97-AF65-F5344CB8AC3E}">
        <p14:creationId xmlns:p14="http://schemas.microsoft.com/office/powerpoint/2010/main" val="98337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346 : agitation et délires aigus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4" y="1749482"/>
            <a:ext cx="8893175" cy="506039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Rechercher l’étiologie (non psychiatrique en 1</a:t>
            </a:r>
            <a:r>
              <a:rPr lang="fr-FR" baseline="30000" dirty="0" smtClean="0"/>
              <a:t>er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Chez une personne âgée : iatrogénie, trouble </a:t>
            </a:r>
            <a:r>
              <a:rPr lang="fr-FR" dirty="0" err="1" smtClean="0"/>
              <a:t>hydroélectrolytique</a:t>
            </a:r>
            <a:r>
              <a:rPr lang="fr-FR" dirty="0" smtClean="0"/>
              <a:t>, pathologie endocrinienne ou métabolique, infection, intoxication/sevrage alcoolique, intoxication au CO, pathologie cardiovasculaire</a:t>
            </a:r>
            <a:r>
              <a:rPr lang="fr-FR" dirty="0"/>
              <a:t>, RAU</a:t>
            </a:r>
            <a:endParaRPr lang="fr-FR" dirty="0" smtClean="0"/>
          </a:p>
          <a:p>
            <a:pPr lvl="1"/>
            <a:r>
              <a:rPr lang="fr-FR" dirty="0" smtClean="0"/>
              <a:t>Chez un sujet jeune sans antécédent : intoxication/sevrage à une substance psychoactive, pathologie infectieuse, intoxication au CO, attaque de panique, épisode maniaque, trouble psychotique bref, trouble psychotique chronique, trouble de personnalité</a:t>
            </a:r>
          </a:p>
          <a:p>
            <a:pPr lvl="1"/>
            <a:r>
              <a:rPr lang="fr-FR" dirty="0" smtClean="0"/>
              <a:t>Chez un sujet ayant des antécédents : même démarche, tenir compte d’une possible iatrogénie</a:t>
            </a:r>
          </a:p>
          <a:p>
            <a:r>
              <a:rPr lang="fr-FR" dirty="0" smtClean="0"/>
              <a:t>Traiter</a:t>
            </a:r>
          </a:p>
          <a:p>
            <a:pPr lvl="1"/>
            <a:r>
              <a:rPr lang="fr-FR" dirty="0" smtClean="0"/>
              <a:t>Empathie et réassurance, faciliter l’alliance thérapeutique</a:t>
            </a:r>
          </a:p>
          <a:p>
            <a:pPr lvl="1"/>
            <a:r>
              <a:rPr lang="fr-FR" dirty="0" smtClean="0"/>
              <a:t>Environnement calme, éviter la contention</a:t>
            </a:r>
            <a:endParaRPr lang="fr-FR" dirty="0"/>
          </a:p>
          <a:p>
            <a:pPr lvl="1"/>
            <a:r>
              <a:rPr lang="fr-FR" dirty="0" smtClean="0"/>
              <a:t>Médicament : BZD, antipsychotique</a:t>
            </a:r>
          </a:p>
        </p:txBody>
      </p:sp>
    </p:spTree>
    <p:extLst>
      <p:ext uri="{BB962C8B-B14F-4D97-AF65-F5344CB8AC3E}">
        <p14:creationId xmlns:p14="http://schemas.microsoft.com/office/powerpoint/2010/main" val="59168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347 : crise d’angoisse aiguë et attaque de panique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4" y="1797610"/>
            <a:ext cx="8255501" cy="455506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Début brutal, durée brève</a:t>
            </a:r>
          </a:p>
          <a:p>
            <a:r>
              <a:rPr lang="fr-FR" dirty="0" smtClean="0"/>
              <a:t>Manifestations psychiques, physiques et comportementales</a:t>
            </a:r>
          </a:p>
          <a:p>
            <a:r>
              <a:rPr lang="fr-FR" dirty="0" smtClean="0"/>
              <a:t>Diagnostic différentiel : pathologies cardiovasculaires, respiratoires, neurologiques et endocriniennes, causes toxiques ou iatrogènes</a:t>
            </a:r>
          </a:p>
          <a:p>
            <a:r>
              <a:rPr lang="fr-FR" dirty="0" smtClean="0"/>
              <a:t>Contexte psychiatrique : trouble panique, phobie, TAG, TDC</a:t>
            </a:r>
          </a:p>
          <a:p>
            <a:r>
              <a:rPr lang="fr-FR" dirty="0" smtClean="0"/>
              <a:t>Traitement</a:t>
            </a:r>
          </a:p>
          <a:p>
            <a:pPr lvl="1"/>
            <a:r>
              <a:rPr lang="fr-FR" dirty="0" smtClean="0"/>
              <a:t>calme, réassurance, contrôle respiratoire</a:t>
            </a:r>
          </a:p>
          <a:p>
            <a:pPr lvl="1"/>
            <a:r>
              <a:rPr lang="fr-FR" dirty="0" smtClean="0"/>
              <a:t>anxiolytique</a:t>
            </a:r>
          </a:p>
        </p:txBody>
      </p:sp>
    </p:spTree>
    <p:extLst>
      <p:ext uri="{BB962C8B-B14F-4D97-AF65-F5344CB8AC3E}">
        <p14:creationId xmlns:p14="http://schemas.microsoft.com/office/powerpoint/2010/main" val="151756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348 : risque suicidaire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4" y="1797610"/>
            <a:ext cx="8435975" cy="477163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150 000-200 000 TS/an</a:t>
            </a:r>
          </a:p>
          <a:p>
            <a:r>
              <a:rPr lang="fr-FR" dirty="0" smtClean="0"/>
              <a:t>&gt;10 000 suicides/an</a:t>
            </a:r>
          </a:p>
          <a:p>
            <a:r>
              <a:rPr lang="fr-FR" dirty="0" smtClean="0"/>
              <a:t>Evaluer la crise suicidaire</a:t>
            </a:r>
          </a:p>
          <a:p>
            <a:pPr lvl="1"/>
            <a:r>
              <a:rPr lang="fr-FR" dirty="0" smtClean="0"/>
              <a:t>Risque : antécédents, événements de vie, trouble mental, estime de soi</a:t>
            </a:r>
          </a:p>
          <a:p>
            <a:pPr lvl="1"/>
            <a:r>
              <a:rPr lang="fr-FR" dirty="0" smtClean="0"/>
              <a:t>Urgence : niveau de souffrance, degré d’</a:t>
            </a:r>
            <a:r>
              <a:rPr lang="fr-FR" dirty="0" err="1" smtClean="0"/>
              <a:t>inteionnalité</a:t>
            </a:r>
            <a:r>
              <a:rPr lang="fr-FR" dirty="0" smtClean="0"/>
              <a:t>, impulsivité, contexte</a:t>
            </a:r>
          </a:p>
          <a:p>
            <a:pPr lvl="1"/>
            <a:r>
              <a:rPr lang="fr-FR" dirty="0" smtClean="0"/>
              <a:t>Dangerosité : létalité et accessibilité du moyen envisagé</a:t>
            </a:r>
          </a:p>
          <a:p>
            <a:r>
              <a:rPr lang="fr-FR" dirty="0" smtClean="0"/>
              <a:t>Prise en charge</a:t>
            </a:r>
          </a:p>
          <a:p>
            <a:pPr lvl="1"/>
            <a:r>
              <a:rPr lang="fr-FR" dirty="0" smtClean="0"/>
              <a:t>Alliance thérapeutique, abord des idées suicidaires, recherche de soutiens dans l’entourage</a:t>
            </a:r>
          </a:p>
          <a:p>
            <a:pPr lvl="1"/>
            <a:r>
              <a:rPr lang="fr-FR" dirty="0" smtClean="0"/>
              <a:t>Traitement du trouble mental le cas échéant</a:t>
            </a:r>
          </a:p>
          <a:p>
            <a:pPr lvl="1"/>
            <a:r>
              <a:rPr lang="fr-FR" dirty="0" smtClean="0"/>
              <a:t>Hospitalisation devant un niveau d’urgence élevé</a:t>
            </a:r>
          </a:p>
        </p:txBody>
      </p:sp>
    </p:spTree>
    <p:extLst>
      <p:ext uri="{BB962C8B-B14F-4D97-AF65-F5344CB8AC3E}">
        <p14:creationId xmlns:p14="http://schemas.microsoft.com/office/powerpoint/2010/main" val="8268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188788" y="259324"/>
            <a:ext cx="6764087" cy="1143000"/>
          </a:xfrm>
        </p:spPr>
        <p:txBody>
          <a:bodyPr/>
          <a:lstStyle/>
          <a:p>
            <a:r>
              <a:rPr lang="fr-FR" dirty="0" smtClean="0"/>
              <a:t>Item 57 : précarité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14728" y="1785578"/>
            <a:ext cx="8796923" cy="478366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F</a:t>
            </a:r>
            <a:r>
              <a:rPr lang="fr-FR" dirty="0" smtClean="0"/>
              <a:t>ragilité et instabilité sociale (</a:t>
            </a:r>
            <a:r>
              <a:rPr lang="fr-FR" altLang="fr-FR" dirty="0" smtClean="0"/>
              <a:t>≠pauvreté</a:t>
            </a:r>
            <a:r>
              <a:rPr lang="fr-FR" altLang="fr-FR" dirty="0"/>
              <a:t>:</a:t>
            </a:r>
            <a:r>
              <a:rPr lang="fr-FR" altLang="fr-FR" dirty="0" smtClean="0"/>
              <a:t> &lt;50 % des ressources médianes de la population)</a:t>
            </a:r>
            <a:endParaRPr lang="fr-FR" dirty="0" smtClean="0"/>
          </a:p>
          <a:p>
            <a:r>
              <a:rPr lang="fr-FR" dirty="0" smtClean="0"/>
              <a:t>20-25 % de la population</a:t>
            </a:r>
          </a:p>
          <a:p>
            <a:r>
              <a:rPr lang="fr-FR" dirty="0" smtClean="0"/>
              <a:t>Bas niveau social, nationalité étrangère</a:t>
            </a:r>
          </a:p>
          <a:p>
            <a:r>
              <a:rPr lang="fr-FR" dirty="0" smtClean="0"/>
              <a:t>Maladies chronique, handicap</a:t>
            </a:r>
          </a:p>
          <a:p>
            <a:r>
              <a:rPr lang="fr-FR" dirty="0" smtClean="0"/>
              <a:t>Troubles psychiatriques, addictions, conduites suicidaires</a:t>
            </a:r>
          </a:p>
          <a:p>
            <a:r>
              <a:rPr lang="fr-FR" dirty="0" smtClean="0"/>
              <a:t>Conséquences : infections, parasitoses</a:t>
            </a:r>
          </a:p>
          <a:p>
            <a:r>
              <a:rPr lang="fr-FR" dirty="0" smtClean="0"/>
              <a:t>Evaluation médicale, psychologique et sociale</a:t>
            </a:r>
          </a:p>
          <a:p>
            <a:r>
              <a:rPr lang="fr-FR" dirty="0" smtClean="0"/>
              <a:t>Permanence d’accès aux soins de santé (PASS)</a:t>
            </a:r>
          </a:p>
          <a:p>
            <a:r>
              <a:rPr lang="fr-FR" dirty="0" smtClean="0"/>
              <a:t>Equipes mobiles psychiatrie-précarité (EMPP)</a:t>
            </a:r>
          </a:p>
          <a:p>
            <a:r>
              <a:rPr lang="fr-FR" dirty="0" smtClean="0"/>
              <a:t>Revenu de solidarité active (RSA), CMU, AME, AAH, APA</a:t>
            </a:r>
          </a:p>
        </p:txBody>
      </p:sp>
    </p:spTree>
    <p:extLst>
      <p:ext uri="{BB962C8B-B14F-4D97-AF65-F5344CB8AC3E}">
        <p14:creationId xmlns:p14="http://schemas.microsoft.com/office/powerpoint/2010/main" val="323632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CRR_01">
  <a:themeElements>
    <a:clrScheme name="Couleurs_SUR">
      <a:dk1>
        <a:srgbClr val="000000"/>
      </a:dk1>
      <a:lt1>
        <a:srgbClr val="FFFFFF"/>
      </a:lt1>
      <a:dk2>
        <a:srgbClr val="7F7F7F"/>
      </a:dk2>
      <a:lt2>
        <a:srgbClr val="F5F5F5"/>
      </a:lt2>
      <a:accent1>
        <a:srgbClr val="8A1F64"/>
      </a:accent1>
      <a:accent2>
        <a:srgbClr val="5E8FCB"/>
      </a:accent2>
      <a:accent3>
        <a:srgbClr val="1C9838"/>
      </a:accent3>
      <a:accent4>
        <a:srgbClr val="E63731"/>
      </a:accent4>
      <a:accent5>
        <a:srgbClr val="E3DE43"/>
      </a:accent5>
      <a:accent6>
        <a:srgbClr val="F79646"/>
      </a:accent6>
      <a:hlink>
        <a:srgbClr val="F08337"/>
      </a:hlink>
      <a:folHlink>
        <a:srgbClr val="8A1F6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7445</TotalTime>
  <Words>2852</Words>
  <Application>Microsoft Office PowerPoint</Application>
  <PresentationFormat>Affichage à l'écran (4:3)</PresentationFormat>
  <Paragraphs>412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Thème_CRR_01</vt:lpstr>
      <vt:lpstr>Psychiatrie   Pr Nicolas Franck  Centre ressource de réhabilitation psychosociale et de remédiation cognitive CH Le Vinatier, UMR 5229 CNRS &amp; université Lyon 1  www.remediation-cognitive.org  </vt:lpstr>
      <vt:lpstr>Item 59 : classifications des troubles mentaux</vt:lpstr>
      <vt:lpstr>Item 58 : facteurs de risque et prévention</vt:lpstr>
      <vt:lpstr>Item 01 : relation médecin-malade</vt:lpstr>
      <vt:lpstr>Item 60 : offre de soin</vt:lpstr>
      <vt:lpstr>Item 346 : agitation et délires aigus</vt:lpstr>
      <vt:lpstr>Item 347 : crise d’angoisse aiguë et attaque de panique</vt:lpstr>
      <vt:lpstr>Item 348 : risque suicidaire</vt:lpstr>
      <vt:lpstr>Item 57 : précarité</vt:lpstr>
      <vt:lpstr>Item 67 : grossesse et post-partum</vt:lpstr>
      <vt:lpstr>Item 67 : grossesse et post-partum</vt:lpstr>
      <vt:lpstr>Item 68 : sujet âgé</vt:lpstr>
      <vt:lpstr>Item 141 : deuil</vt:lpstr>
      <vt:lpstr>Item 61 : schizophrénie</vt:lpstr>
      <vt:lpstr>Item 63 : trouble délirant</vt:lpstr>
      <vt:lpstr>Item 64A : dépression</vt:lpstr>
      <vt:lpstr>Item 62 : trouble bipolaire</vt:lpstr>
      <vt:lpstr>Item 64B : trouble anxieux généralisé</vt:lpstr>
      <vt:lpstr>Item 64C : trouble panique</vt:lpstr>
      <vt:lpstr>Item 64D : trouble phobique</vt:lpstr>
      <vt:lpstr>Item 64E : trouble obsessionnel compulsif</vt:lpstr>
      <vt:lpstr>Item 64F : stress post-traumatique</vt:lpstr>
      <vt:lpstr>Item 64G : trouble de l’adaptation</vt:lpstr>
      <vt:lpstr>Item 64H : troubles de personnalité</vt:lpstr>
      <vt:lpstr>Item 70 : troubles somatoformes</vt:lpstr>
      <vt:lpstr>Item 56 : sexualité</vt:lpstr>
      <vt:lpstr>Item 108 : troubles du sommeil</vt:lpstr>
      <vt:lpstr>Item 53 : développement psychomoteur</vt:lpstr>
      <vt:lpstr>Item 65 : troubles envahissants du développement</vt:lpstr>
      <vt:lpstr>Item 66 : troubles du comportement de l’adolescent</vt:lpstr>
      <vt:lpstr>Item 69 : troubles des conduites alimentaires</vt:lpstr>
      <vt:lpstr>Item 73 : addiction au tabac</vt:lpstr>
      <vt:lpstr>Item 74 : addiction à l’alcool</vt:lpstr>
      <vt:lpstr>Item 75 : addiction aux benzodiazépines</vt:lpstr>
      <vt:lpstr>Item 76 : addiction aux produits (cannabis, cocaïne, amphétamines…)</vt:lpstr>
      <vt:lpstr>Item 77 : addictions comportementales</vt:lpstr>
      <vt:lpstr>Item 78 : dopage</vt:lpstr>
      <vt:lpstr>Item 11 : soins sans consentement</vt:lpstr>
      <vt:lpstr>Item 71 : psychothérapies</vt:lpstr>
      <vt:lpstr>Item 72 : psychotropes</vt:lpstr>
      <vt:lpstr>Item 117 : handicap psychique</vt:lpstr>
      <vt:lpstr>Item 135 : douleur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Franck</dc:creator>
  <cp:lastModifiedBy>PERRIN CAROLE-SOPHIE</cp:lastModifiedBy>
  <cp:revision>330</cp:revision>
  <dcterms:created xsi:type="dcterms:W3CDTF">2016-06-09T06:35:59Z</dcterms:created>
  <dcterms:modified xsi:type="dcterms:W3CDTF">2017-04-11T13:13:17Z</dcterms:modified>
</cp:coreProperties>
</file>